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5"/>
  </p:notesMasterIdLst>
  <p:sldIdLst>
    <p:sldId id="256" r:id="rId5"/>
    <p:sldId id="1198" r:id="rId6"/>
    <p:sldId id="1138" r:id="rId7"/>
    <p:sldId id="1197" r:id="rId8"/>
    <p:sldId id="1223" r:id="rId9"/>
    <p:sldId id="817" r:id="rId10"/>
    <p:sldId id="1254" r:id="rId11"/>
    <p:sldId id="1224" r:id="rId12"/>
    <p:sldId id="1225" r:id="rId13"/>
    <p:sldId id="1226" r:id="rId14"/>
    <p:sldId id="1231" r:id="rId15"/>
    <p:sldId id="1233" r:id="rId16"/>
    <p:sldId id="1236" r:id="rId17"/>
    <p:sldId id="1237" r:id="rId18"/>
    <p:sldId id="1238" r:id="rId19"/>
    <p:sldId id="1239" r:id="rId20"/>
    <p:sldId id="1240" r:id="rId21"/>
    <p:sldId id="1241" r:id="rId22"/>
    <p:sldId id="1242" r:id="rId23"/>
    <p:sldId id="1243" r:id="rId24"/>
    <p:sldId id="1244" r:id="rId25"/>
    <p:sldId id="1245" r:id="rId26"/>
    <p:sldId id="1246" r:id="rId27"/>
    <p:sldId id="1247" r:id="rId28"/>
    <p:sldId id="1248" r:id="rId29"/>
    <p:sldId id="1250" r:id="rId30"/>
    <p:sldId id="1251" r:id="rId31"/>
    <p:sldId id="1252" r:id="rId32"/>
    <p:sldId id="1253" r:id="rId33"/>
    <p:sldId id="1052" r:id="rId34"/>
    <p:sldId id="1043" r:id="rId35"/>
    <p:sldId id="1042" r:id="rId36"/>
    <p:sldId id="1051" r:id="rId37"/>
    <p:sldId id="1048" r:id="rId38"/>
    <p:sldId id="1045" r:id="rId39"/>
    <p:sldId id="1050" r:id="rId40"/>
    <p:sldId id="995" r:id="rId41"/>
    <p:sldId id="1002" r:id="rId42"/>
    <p:sldId id="1055" r:id="rId43"/>
    <p:sldId id="993" r:id="rId44"/>
    <p:sldId id="998" r:id="rId45"/>
    <p:sldId id="1000" r:id="rId46"/>
    <p:sldId id="1001" r:id="rId47"/>
    <p:sldId id="996" r:id="rId48"/>
    <p:sldId id="1054" r:id="rId49"/>
    <p:sldId id="1053" r:id="rId50"/>
    <p:sldId id="1006" r:id="rId51"/>
    <p:sldId id="994" r:id="rId52"/>
    <p:sldId id="1061" r:id="rId53"/>
    <p:sldId id="1004" r:id="rId54"/>
    <p:sldId id="1032" r:id="rId55"/>
    <p:sldId id="1059" r:id="rId56"/>
    <p:sldId id="1060" r:id="rId57"/>
    <p:sldId id="1009" r:id="rId58"/>
    <p:sldId id="1034" r:id="rId59"/>
    <p:sldId id="1057" r:id="rId60"/>
    <p:sldId id="1056" r:id="rId61"/>
    <p:sldId id="1058" r:id="rId62"/>
    <p:sldId id="1012" r:id="rId63"/>
    <p:sldId id="1039" r:id="rId64"/>
    <p:sldId id="1035" r:id="rId65"/>
    <p:sldId id="1016" r:id="rId66"/>
    <p:sldId id="1036" r:id="rId67"/>
    <p:sldId id="1037" r:id="rId68"/>
    <p:sldId id="1018" r:id="rId69"/>
    <p:sldId id="1021" r:id="rId70"/>
    <p:sldId id="1038" r:id="rId71"/>
    <p:sldId id="1062" r:id="rId72"/>
    <p:sldId id="1029" r:id="rId73"/>
    <p:sldId id="1065" r:id="rId74"/>
    <p:sldId id="1068" r:id="rId75"/>
    <p:sldId id="1063" r:id="rId76"/>
    <p:sldId id="1069" r:id="rId77"/>
    <p:sldId id="1070" r:id="rId78"/>
    <p:sldId id="1071" r:id="rId79"/>
    <p:sldId id="1235" r:id="rId80"/>
    <p:sldId id="1073" r:id="rId81"/>
    <p:sldId id="1079" r:id="rId82"/>
    <p:sldId id="1081" r:id="rId83"/>
    <p:sldId id="1077" r:id="rId84"/>
    <p:sldId id="1075" r:id="rId85"/>
    <p:sldId id="1072" r:id="rId86"/>
    <p:sldId id="1083" r:id="rId87"/>
    <p:sldId id="1082" r:id="rId88"/>
    <p:sldId id="1086" r:id="rId89"/>
    <p:sldId id="1088" r:id="rId90"/>
    <p:sldId id="1097" r:id="rId91"/>
    <p:sldId id="1089" r:id="rId92"/>
    <p:sldId id="1092" r:id="rId93"/>
    <p:sldId id="1091" r:id="rId94"/>
    <p:sldId id="1093" r:id="rId95"/>
    <p:sldId id="1095" r:id="rId96"/>
    <p:sldId id="1098" r:id="rId97"/>
    <p:sldId id="1102" r:id="rId98"/>
    <p:sldId id="1116" r:id="rId99"/>
    <p:sldId id="1118" r:id="rId100"/>
    <p:sldId id="1109" r:id="rId101"/>
    <p:sldId id="1115" r:id="rId102"/>
    <p:sldId id="1114" r:id="rId103"/>
    <p:sldId id="1108" r:id="rId104"/>
    <p:sldId id="1119" r:id="rId105"/>
    <p:sldId id="1257" r:id="rId106"/>
    <p:sldId id="2400" r:id="rId107"/>
    <p:sldId id="2401" r:id="rId108"/>
    <p:sldId id="2402" r:id="rId109"/>
    <p:sldId id="2399" r:id="rId110"/>
    <p:sldId id="1255" r:id="rId111"/>
    <p:sldId id="1256" r:id="rId112"/>
    <p:sldId id="2354" r:id="rId113"/>
    <p:sldId id="2359" r:id="rId114"/>
    <p:sldId id="2357" r:id="rId115"/>
    <p:sldId id="2356" r:id="rId116"/>
    <p:sldId id="2358" r:id="rId117"/>
    <p:sldId id="2360" r:id="rId118"/>
    <p:sldId id="1264" r:id="rId119"/>
    <p:sldId id="1267" r:id="rId120"/>
    <p:sldId id="1266" r:id="rId121"/>
    <p:sldId id="1263" r:id="rId122"/>
    <p:sldId id="2355" r:id="rId123"/>
    <p:sldId id="2362" r:id="rId124"/>
    <p:sldId id="2361" r:id="rId125"/>
    <p:sldId id="1303" r:id="rId126"/>
    <p:sldId id="2363" r:id="rId127"/>
    <p:sldId id="2393" r:id="rId128"/>
    <p:sldId id="2364" r:id="rId129"/>
    <p:sldId id="2394" r:id="rId130"/>
    <p:sldId id="2365" r:id="rId131"/>
    <p:sldId id="2366" r:id="rId132"/>
    <p:sldId id="2369" r:id="rId133"/>
    <p:sldId id="2395" r:id="rId134"/>
    <p:sldId id="2374" r:id="rId135"/>
    <p:sldId id="2367" r:id="rId136"/>
    <p:sldId id="2368" r:id="rId137"/>
    <p:sldId id="2371" r:id="rId138"/>
    <p:sldId id="2396" r:id="rId139"/>
    <p:sldId id="2373" r:id="rId140"/>
    <p:sldId id="2375" r:id="rId141"/>
    <p:sldId id="2376" r:id="rId142"/>
    <p:sldId id="2397" r:id="rId143"/>
    <p:sldId id="2398" r:id="rId144"/>
    <p:sldId id="2377" r:id="rId145"/>
    <p:sldId id="2378" r:id="rId146"/>
    <p:sldId id="2380" r:id="rId147"/>
    <p:sldId id="2379" r:id="rId148"/>
    <p:sldId id="2381" r:id="rId149"/>
    <p:sldId id="2382" r:id="rId150"/>
    <p:sldId id="2383" r:id="rId151"/>
    <p:sldId id="2385" r:id="rId152"/>
    <p:sldId id="2384" r:id="rId153"/>
    <p:sldId id="2386" r:id="rId154"/>
    <p:sldId id="2387" r:id="rId155"/>
    <p:sldId id="2388" r:id="rId156"/>
    <p:sldId id="2389" r:id="rId157"/>
    <p:sldId id="2390" r:id="rId158"/>
    <p:sldId id="2391" r:id="rId159"/>
    <p:sldId id="2392" r:id="rId160"/>
    <p:sldId id="1258" r:id="rId161"/>
    <p:sldId id="1139" r:id="rId162"/>
    <p:sldId id="1220" r:id="rId163"/>
    <p:sldId id="1147" r:id="rId164"/>
    <p:sldId id="1156" r:id="rId165"/>
    <p:sldId id="1152" r:id="rId166"/>
    <p:sldId id="1155" r:id="rId167"/>
    <p:sldId id="1154" r:id="rId168"/>
    <p:sldId id="1149" r:id="rId169"/>
    <p:sldId id="1221" r:id="rId170"/>
    <p:sldId id="1158" r:id="rId171"/>
    <p:sldId id="1157" r:id="rId172"/>
    <p:sldId id="1159" r:id="rId173"/>
    <p:sldId id="1141" r:id="rId174"/>
    <p:sldId id="1165" r:id="rId175"/>
    <p:sldId id="1168" r:id="rId176"/>
    <p:sldId id="1169" r:id="rId177"/>
    <p:sldId id="1170" r:id="rId178"/>
    <p:sldId id="897" r:id="rId179"/>
    <p:sldId id="898" r:id="rId180"/>
    <p:sldId id="899" r:id="rId181"/>
    <p:sldId id="1171" r:id="rId182"/>
    <p:sldId id="1173" r:id="rId183"/>
    <p:sldId id="901" r:id="rId184"/>
    <p:sldId id="902" r:id="rId185"/>
    <p:sldId id="903" r:id="rId186"/>
    <p:sldId id="904" r:id="rId187"/>
    <p:sldId id="905" r:id="rId188"/>
    <p:sldId id="906" r:id="rId189"/>
    <p:sldId id="910" r:id="rId190"/>
    <p:sldId id="911" r:id="rId191"/>
    <p:sldId id="912" r:id="rId192"/>
    <p:sldId id="913" r:id="rId193"/>
    <p:sldId id="914" r:id="rId194"/>
    <p:sldId id="915" r:id="rId195"/>
    <p:sldId id="916" r:id="rId196"/>
    <p:sldId id="917" r:id="rId197"/>
    <p:sldId id="918" r:id="rId198"/>
    <p:sldId id="919" r:id="rId199"/>
    <p:sldId id="920" r:id="rId200"/>
    <p:sldId id="921" r:id="rId201"/>
    <p:sldId id="922" r:id="rId202"/>
    <p:sldId id="923" r:id="rId203"/>
    <p:sldId id="1175" r:id="rId204"/>
    <p:sldId id="954" r:id="rId205"/>
    <p:sldId id="953" r:id="rId206"/>
    <p:sldId id="1180" r:id="rId207"/>
    <p:sldId id="1179" r:id="rId208"/>
    <p:sldId id="1178" r:id="rId209"/>
    <p:sldId id="1181" r:id="rId210"/>
    <p:sldId id="1182" r:id="rId211"/>
    <p:sldId id="1188" r:id="rId212"/>
    <p:sldId id="1189" r:id="rId213"/>
    <p:sldId id="1194" r:id="rId214"/>
    <p:sldId id="1195" r:id="rId215"/>
    <p:sldId id="1192" r:id="rId216"/>
    <p:sldId id="1185" r:id="rId217"/>
    <p:sldId id="1186" r:id="rId218"/>
    <p:sldId id="1187" r:id="rId219"/>
    <p:sldId id="1191" r:id="rId220"/>
    <p:sldId id="1199" r:id="rId221"/>
    <p:sldId id="1184" r:id="rId222"/>
    <p:sldId id="1196" r:id="rId223"/>
    <p:sldId id="1200" r:id="rId224"/>
    <p:sldId id="1204" r:id="rId225"/>
    <p:sldId id="1202" r:id="rId226"/>
    <p:sldId id="1207" r:id="rId227"/>
    <p:sldId id="1206" r:id="rId228"/>
    <p:sldId id="1208" r:id="rId229"/>
    <p:sldId id="1209" r:id="rId230"/>
    <p:sldId id="1210" r:id="rId231"/>
    <p:sldId id="1211" r:id="rId232"/>
    <p:sldId id="1212" r:id="rId233"/>
    <p:sldId id="1213" r:id="rId234"/>
    <p:sldId id="1214" r:id="rId235"/>
    <p:sldId id="1215" r:id="rId236"/>
    <p:sldId id="1217" r:id="rId237"/>
    <p:sldId id="1218" r:id="rId238"/>
    <p:sldId id="1219" r:id="rId239"/>
    <p:sldId id="2403" r:id="rId240"/>
    <p:sldId id="1107" r:id="rId241"/>
    <p:sldId id="1160" r:id="rId242"/>
    <p:sldId id="1122" r:id="rId243"/>
    <p:sldId id="1234" r:id="rId244"/>
    <p:sldId id="1126" r:id="rId245"/>
    <p:sldId id="1120" r:id="rId246"/>
    <p:sldId id="1128" r:id="rId247"/>
    <p:sldId id="1129" r:id="rId248"/>
    <p:sldId id="1130" r:id="rId249"/>
    <p:sldId id="1131" r:id="rId250"/>
    <p:sldId id="1132" r:id="rId251"/>
    <p:sldId id="1133" r:id="rId252"/>
    <p:sldId id="1134" r:id="rId253"/>
    <p:sldId id="1135" r:id="rId254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lyan Reddy" initials="KR" lastIdx="1" clrIdx="0">
    <p:extLst>
      <p:ext uri="{19B8F6BF-5375-455C-9EA6-DF929625EA0E}">
        <p15:presenceInfo xmlns:p15="http://schemas.microsoft.com/office/powerpoint/2012/main" userId="c9a51c2cda3cd1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33"/>
    <a:srgbClr val="089252"/>
    <a:srgbClr val="224C8A"/>
    <a:srgbClr val="C0A523"/>
    <a:srgbClr val="E4CF3D"/>
    <a:srgbClr val="246B1B"/>
    <a:srgbClr val="D9D395"/>
    <a:srgbClr val="C7C7C7"/>
    <a:srgbClr val="99FF66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5BD3D9-4148-614F-8D1A-64DA36CAB028}" v="1219" dt="2022-03-01T09:24:48.3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54" autoAdjust="0"/>
    <p:restoredTop sz="94536"/>
  </p:normalViewPr>
  <p:slideViewPr>
    <p:cSldViewPr snapToGrid="0" snapToObjects="1">
      <p:cViewPr varScale="1">
        <p:scale>
          <a:sx n="103" d="100"/>
          <a:sy n="103" d="100"/>
        </p:scale>
        <p:origin x="176" y="79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26" Type="http://schemas.openxmlformats.org/officeDocument/2006/relationships/slide" Target="slides/slide222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37" Type="http://schemas.openxmlformats.org/officeDocument/2006/relationships/slide" Target="slides/slide233.xml"/><Relationship Id="rId258" Type="http://schemas.openxmlformats.org/officeDocument/2006/relationships/viewProps" Target="viewProps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27" Type="http://schemas.openxmlformats.org/officeDocument/2006/relationships/slide" Target="slides/slide223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slide" Target="slides/slide213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59" Type="http://schemas.openxmlformats.org/officeDocument/2006/relationships/theme" Target="theme/theme1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slide" Target="slides/slide224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tableStyles" Target="tableStyles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261" Type="http://schemas.microsoft.com/office/2015/10/relationships/revisionInfo" Target="revisionInfo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1" Type="http://schemas.openxmlformats.org/officeDocument/2006/relationships/slide" Target="slides/slide247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notesMaster" Target="notesMasters/notesMaster1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commentAuthors" Target="commentAuthors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presProps" Target="presProps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92B7C-7B94-48F3-AD53-1D9389467956}" type="datetimeFigureOut">
              <a:rPr lang="en-US" smtClean="0"/>
              <a:t>2/22/22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8FE51-5DD6-4BF3-9495-81C4A5D2F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9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85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40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941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944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758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911273"/>
            <a:ext cx="14630400" cy="431832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BEE7A-7819-E04D-BB55-67CA138643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799" y="4070555"/>
            <a:ext cx="8170607" cy="1926324"/>
          </a:xfrm>
        </p:spPr>
        <p:txBody>
          <a:bodyPr anchor="t">
            <a:normAutofit/>
          </a:bodyPr>
          <a:lstStyle>
            <a:lvl1pPr algn="l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Slide Deck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7E49C-3EEA-A443-9547-90F2FEFC96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799" y="5996878"/>
            <a:ext cx="6683969" cy="1701779"/>
          </a:xfrm>
        </p:spPr>
        <p:txBody>
          <a:bodyPr anchor="t"/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200"/>
            </a:lvl3pPr>
            <a:lvl4pPr marL="1645920" indent="0" algn="ctr">
              <a:buNone/>
              <a:defRPr sz="1900"/>
            </a:lvl4pPr>
            <a:lvl5pPr marL="2194560" indent="0" algn="ctr">
              <a:buNone/>
              <a:defRPr sz="1900"/>
            </a:lvl5pPr>
            <a:lvl6pPr marL="2743200" indent="0" algn="ctr">
              <a:buNone/>
              <a:defRPr sz="1900"/>
            </a:lvl6pPr>
            <a:lvl7pPr marL="3291840" indent="0" algn="ctr">
              <a:buNone/>
              <a:defRPr sz="1900"/>
            </a:lvl7pPr>
            <a:lvl8pPr marL="3840480" indent="0" algn="ctr">
              <a:buNone/>
              <a:defRPr sz="1900"/>
            </a:lvl8pPr>
            <a:lvl9pPr marL="4389120" indent="0" algn="ctr">
              <a:buNone/>
              <a:defRPr sz="1900"/>
            </a:lvl9pPr>
          </a:lstStyle>
          <a:p>
            <a:r>
              <a:rPr lang="en-GB" dirty="0"/>
              <a:t>Author </a:t>
            </a:r>
          </a:p>
          <a:p>
            <a:r>
              <a:rPr lang="en-GB" dirty="0"/>
              <a:t>Date </a:t>
            </a:r>
          </a:p>
        </p:txBody>
      </p:sp>
    </p:spTree>
    <p:extLst>
      <p:ext uri="{BB962C8B-B14F-4D97-AF65-F5344CB8AC3E}">
        <p14:creationId xmlns:p14="http://schemas.microsoft.com/office/powerpoint/2010/main" val="1566591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821433"/>
            <a:ext cx="12618720" cy="55909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0007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lyan-without-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26175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Kalyan Reddy 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112311"/>
            <a:ext cx="12618720" cy="63000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46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8A33-184A-8544-9FAA-FFAA66EAE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F8684-740B-CF45-9F5C-1B7432DBD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1892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19BB-4979-0B44-AF6B-85907812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36EAB-B254-C146-A7C6-0DE76935A5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1835107"/>
            <a:ext cx="6217920" cy="55772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8D9AA-C4F2-F341-9AD2-DD78F9E32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1835106"/>
            <a:ext cx="6217920" cy="5577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111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DE078-3DB5-CD4E-B5FF-74FE6A22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C4095-462F-0E4F-B67A-AB0DB86AE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89E46-5048-5442-9E93-17CCAA14B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68C68-60E1-8E48-B221-933C8C8734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8A2F8-2BBD-5C48-9615-20088671D9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601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923F-80CF-1549-A2F3-FD799F8D8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444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359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2A188-0C7D-5B48-8F5A-A4914AFAC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79F44-FC70-FA4C-ABA7-3BC66D2F5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335F7-E000-8E41-80E4-E0A5EE4F2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7874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627E9-05F0-FE4F-9A4C-7EBDC6827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E113E1-980C-1E4F-BD57-EFD7C1325A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00"/>
            </a:lvl1pPr>
            <a:lvl2pPr marL="548640" indent="0">
              <a:buNone/>
              <a:defRPr sz="3400"/>
            </a:lvl2pPr>
            <a:lvl3pPr marL="1097280" indent="0">
              <a:buNone/>
              <a:defRPr sz="290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3DE4B-B046-924F-B3CB-32E0383A5D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152A71-4150-4C4A-9445-154BD939EB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15324-A847-7E48-BDE6-12E305FCF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AWS VPC Master Class @Kalyan Reddy Daida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D7A1F-D1EA-C646-9E58-6DC2830FA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fld id="{18A65C51-7344-6544-8116-303C127F51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569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544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3CC461-EC5E-944F-B708-4B7701E89627}"/>
              </a:ext>
            </a:extLst>
          </p:cNvPr>
          <p:cNvSpPr/>
          <p:nvPr/>
        </p:nvSpPr>
        <p:spPr>
          <a:xfrm>
            <a:off x="-15031" y="7714109"/>
            <a:ext cx="14645431" cy="5154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5E41C-C682-7742-8D56-362E23AF9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1821433"/>
            <a:ext cx="12618720" cy="5590922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2930" y="7743926"/>
            <a:ext cx="4937760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lvl1pPr algn="ctr">
              <a:defRPr sz="2400" b="1" baseline="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6" name="Footer Placeholder 7"/>
          <p:cNvSpPr txBox="1">
            <a:spLocks/>
          </p:cNvSpPr>
          <p:nvPr/>
        </p:nvSpPr>
        <p:spPr>
          <a:xfrm>
            <a:off x="12642574" y="7743926"/>
            <a:ext cx="1945079" cy="437415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aseline="0" dirty="0"/>
              <a:t>StackSimplify</a:t>
            </a:r>
            <a:endParaRPr lang="en-GB" sz="2400" baseline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860678-64E1-1941-9095-941C5E530BAE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3270376" y="64033"/>
            <a:ext cx="1196048" cy="45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8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5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12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11.png"/><Relationship Id="rId2" Type="http://schemas.openxmlformats.org/officeDocument/2006/relationships/image" Target="../media/image40.png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5" Type="http://schemas.openxmlformats.org/officeDocument/2006/relationships/image" Target="../media/image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Relationship Id="rId14" Type="http://schemas.openxmlformats.org/officeDocument/2006/relationships/image" Target="../media/image39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1.png"/><Relationship Id="rId18" Type="http://schemas.openxmlformats.org/officeDocument/2006/relationships/image" Target="../media/image51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50.png"/><Relationship Id="rId2" Type="http://schemas.openxmlformats.org/officeDocument/2006/relationships/image" Target="../media/image40.png"/><Relationship Id="rId16" Type="http://schemas.openxmlformats.org/officeDocument/2006/relationships/image" Target="../media/image47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5" Type="http://schemas.openxmlformats.org/officeDocument/2006/relationships/image" Target="../media/image46.png"/><Relationship Id="rId10" Type="http://schemas.openxmlformats.org/officeDocument/2006/relationships/image" Target="../media/image4.svg"/><Relationship Id="rId19" Type="http://schemas.openxmlformats.org/officeDocument/2006/relationships/image" Target="../media/image17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12.sv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11" Type="http://schemas.openxmlformats.org/officeDocument/2006/relationships/image" Target="../media/image105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0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0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11" Type="http://schemas.openxmlformats.org/officeDocument/2006/relationships/image" Target="../media/image105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9.png"/><Relationship Id="rId18" Type="http://schemas.openxmlformats.org/officeDocument/2006/relationships/image" Target="../media/image119.png"/><Relationship Id="rId3" Type="http://schemas.openxmlformats.org/officeDocument/2006/relationships/image" Target="../media/image110.png"/><Relationship Id="rId7" Type="http://schemas.openxmlformats.org/officeDocument/2006/relationships/image" Target="../media/image113.png"/><Relationship Id="rId12" Type="http://schemas.openxmlformats.org/officeDocument/2006/relationships/image" Target="../media/image14.svg"/><Relationship Id="rId17" Type="http://schemas.openxmlformats.org/officeDocument/2006/relationships/image" Target="../media/image105.png"/><Relationship Id="rId2" Type="http://schemas.openxmlformats.org/officeDocument/2006/relationships/image" Target="../media/image109.png"/><Relationship Id="rId16" Type="http://schemas.openxmlformats.org/officeDocument/2006/relationships/image" Target="../media/image118.png"/><Relationship Id="rId20" Type="http://schemas.openxmlformats.org/officeDocument/2006/relationships/image" Target="../media/image121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2.png"/><Relationship Id="rId11" Type="http://schemas.openxmlformats.org/officeDocument/2006/relationships/image" Target="../media/image13.png"/><Relationship Id="rId5" Type="http://schemas.openxmlformats.org/officeDocument/2006/relationships/image" Target="../media/image78.png"/><Relationship Id="rId15" Type="http://schemas.openxmlformats.org/officeDocument/2006/relationships/image" Target="../media/image117.png"/><Relationship Id="rId10" Type="http://schemas.openxmlformats.org/officeDocument/2006/relationships/image" Target="../media/image116.png"/><Relationship Id="rId19" Type="http://schemas.openxmlformats.org/officeDocument/2006/relationships/image" Target="../media/image120.png"/><Relationship Id="rId4" Type="http://schemas.openxmlformats.org/officeDocument/2006/relationships/image" Target="../media/image111.png"/><Relationship Id="rId9" Type="http://schemas.openxmlformats.org/officeDocument/2006/relationships/image" Target="../media/image115.png"/><Relationship Id="rId1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8.png"/><Relationship Id="rId18" Type="http://schemas.openxmlformats.org/officeDocument/2006/relationships/image" Target="../media/image47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16.svg"/><Relationship Id="rId17" Type="http://schemas.openxmlformats.org/officeDocument/2006/relationships/image" Target="../media/image46.png"/><Relationship Id="rId2" Type="http://schemas.openxmlformats.org/officeDocument/2006/relationships/image" Target="../media/image40.png"/><Relationship Id="rId16" Type="http://schemas.openxmlformats.org/officeDocument/2006/relationships/image" Target="../media/image12.svg"/><Relationship Id="rId20" Type="http://schemas.openxmlformats.org/officeDocument/2006/relationships/image" Target="../media/image51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15.png"/><Relationship Id="rId5" Type="http://schemas.openxmlformats.org/officeDocument/2006/relationships/image" Target="../media/image43.svg"/><Relationship Id="rId15" Type="http://schemas.openxmlformats.org/officeDocument/2006/relationships/image" Target="../media/image11.png"/><Relationship Id="rId10" Type="http://schemas.openxmlformats.org/officeDocument/2006/relationships/image" Target="../media/image4.svg"/><Relationship Id="rId19" Type="http://schemas.openxmlformats.org/officeDocument/2006/relationships/image" Target="../media/image50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49.sv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11" Type="http://schemas.openxmlformats.org/officeDocument/2006/relationships/image" Target="../media/image105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0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0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11" Type="http://schemas.openxmlformats.org/officeDocument/2006/relationships/image" Target="../media/image105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6.png"/><Relationship Id="rId18" Type="http://schemas.openxmlformats.org/officeDocument/2006/relationships/image" Target="../media/image20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19.png"/><Relationship Id="rId2" Type="http://schemas.openxmlformats.org/officeDocument/2006/relationships/image" Target="../media/image40.png"/><Relationship Id="rId16" Type="http://schemas.openxmlformats.org/officeDocument/2006/relationships/image" Target="../media/image51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5" Type="http://schemas.openxmlformats.org/officeDocument/2006/relationships/image" Target="../media/image50.png"/><Relationship Id="rId10" Type="http://schemas.openxmlformats.org/officeDocument/2006/relationships/image" Target="../media/image4.svg"/><Relationship Id="rId19" Type="http://schemas.openxmlformats.org/officeDocument/2006/relationships/image" Target="../media/image125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47.sv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6.png"/><Relationship Id="rId18" Type="http://schemas.openxmlformats.org/officeDocument/2006/relationships/image" Target="../media/image20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19.png"/><Relationship Id="rId2" Type="http://schemas.openxmlformats.org/officeDocument/2006/relationships/image" Target="../media/image40.png"/><Relationship Id="rId16" Type="http://schemas.openxmlformats.org/officeDocument/2006/relationships/image" Target="../media/image51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5" Type="http://schemas.openxmlformats.org/officeDocument/2006/relationships/image" Target="../media/image50.png"/><Relationship Id="rId10" Type="http://schemas.openxmlformats.org/officeDocument/2006/relationships/image" Target="../media/image4.svg"/><Relationship Id="rId19" Type="http://schemas.openxmlformats.org/officeDocument/2006/relationships/image" Target="../media/image126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47.sv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1.png"/><Relationship Id="rId18" Type="http://schemas.openxmlformats.org/officeDocument/2006/relationships/image" Target="../media/image51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50.png"/><Relationship Id="rId2" Type="http://schemas.openxmlformats.org/officeDocument/2006/relationships/image" Target="../media/image40.png"/><Relationship Id="rId16" Type="http://schemas.openxmlformats.org/officeDocument/2006/relationships/image" Target="../media/image47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5" Type="http://schemas.openxmlformats.org/officeDocument/2006/relationships/image" Target="../media/image46.png"/><Relationship Id="rId10" Type="http://schemas.openxmlformats.org/officeDocument/2006/relationships/image" Target="../media/image4.svg"/><Relationship Id="rId19" Type="http://schemas.openxmlformats.org/officeDocument/2006/relationships/image" Target="../media/image17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12.sv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11" Type="http://schemas.openxmlformats.org/officeDocument/2006/relationships/image" Target="../media/image105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6.png"/><Relationship Id="rId18" Type="http://schemas.openxmlformats.org/officeDocument/2006/relationships/image" Target="../media/image20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19.png"/><Relationship Id="rId2" Type="http://schemas.openxmlformats.org/officeDocument/2006/relationships/image" Target="../media/image40.png"/><Relationship Id="rId16" Type="http://schemas.openxmlformats.org/officeDocument/2006/relationships/image" Target="../media/image51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5" Type="http://schemas.openxmlformats.org/officeDocument/2006/relationships/image" Target="../media/image50.png"/><Relationship Id="rId10" Type="http://schemas.openxmlformats.org/officeDocument/2006/relationships/image" Target="../media/image4.sv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47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129.png"/><Relationship Id="rId3" Type="http://schemas.openxmlformats.org/officeDocument/2006/relationships/image" Target="../media/image128.png"/><Relationship Id="rId7" Type="http://schemas.openxmlformats.org/officeDocument/2006/relationships/image" Target="../media/image4.svg"/><Relationship Id="rId12" Type="http://schemas.openxmlformats.org/officeDocument/2006/relationships/image" Target="../media/image118.png"/><Relationship Id="rId2" Type="http://schemas.openxmlformats.org/officeDocument/2006/relationships/image" Target="../media/image117.png"/><Relationship Id="rId16" Type="http://schemas.openxmlformats.org/officeDocument/2006/relationships/image" Target="../media/image132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11" Type="http://schemas.openxmlformats.org/officeDocument/2006/relationships/image" Target="../media/image20.svg"/><Relationship Id="rId5" Type="http://schemas.openxmlformats.org/officeDocument/2006/relationships/image" Target="../media/image105.png"/><Relationship Id="rId15" Type="http://schemas.openxmlformats.org/officeDocument/2006/relationships/image" Target="../media/image131.png"/><Relationship Id="rId10" Type="http://schemas.openxmlformats.org/officeDocument/2006/relationships/image" Target="../media/image19.png"/><Relationship Id="rId4" Type="http://schemas.openxmlformats.org/officeDocument/2006/relationships/image" Target="../media/image116.png"/><Relationship Id="rId9" Type="http://schemas.openxmlformats.org/officeDocument/2006/relationships/image" Target="../media/image41.svg"/><Relationship Id="rId14" Type="http://schemas.openxmlformats.org/officeDocument/2006/relationships/image" Target="../media/image130.sv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11" Type="http://schemas.openxmlformats.org/officeDocument/2006/relationships/image" Target="../media/image105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6.png"/><Relationship Id="rId18" Type="http://schemas.openxmlformats.org/officeDocument/2006/relationships/image" Target="../media/image20.svg"/><Relationship Id="rId3" Type="http://schemas.openxmlformats.org/officeDocument/2006/relationships/image" Target="../media/image41.svg"/><Relationship Id="rId21" Type="http://schemas.openxmlformats.org/officeDocument/2006/relationships/image" Target="../media/image25.pn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19.png"/><Relationship Id="rId2" Type="http://schemas.openxmlformats.org/officeDocument/2006/relationships/image" Target="../media/image40.png"/><Relationship Id="rId16" Type="http://schemas.openxmlformats.org/officeDocument/2006/relationships/image" Target="../media/image51.svg"/><Relationship Id="rId20" Type="http://schemas.openxmlformats.org/officeDocument/2006/relationships/image" Target="../media/image24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5" Type="http://schemas.openxmlformats.org/officeDocument/2006/relationships/image" Target="../media/image50.png"/><Relationship Id="rId10" Type="http://schemas.openxmlformats.org/officeDocument/2006/relationships/image" Target="../media/image4.svg"/><Relationship Id="rId19" Type="http://schemas.openxmlformats.org/officeDocument/2006/relationships/image" Target="../media/image23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47.svg"/><Relationship Id="rId22" Type="http://schemas.openxmlformats.org/officeDocument/2006/relationships/image" Target="../media/image26.sv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11" Type="http://schemas.openxmlformats.org/officeDocument/2006/relationships/image" Target="../media/image105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6.png"/><Relationship Id="rId18" Type="http://schemas.openxmlformats.org/officeDocument/2006/relationships/image" Target="../media/image20.svg"/><Relationship Id="rId3" Type="http://schemas.openxmlformats.org/officeDocument/2006/relationships/image" Target="../media/image41.svg"/><Relationship Id="rId21" Type="http://schemas.openxmlformats.org/officeDocument/2006/relationships/image" Target="../media/image25.pn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19.png"/><Relationship Id="rId2" Type="http://schemas.openxmlformats.org/officeDocument/2006/relationships/image" Target="../media/image40.png"/><Relationship Id="rId16" Type="http://schemas.openxmlformats.org/officeDocument/2006/relationships/image" Target="../media/image51.svg"/><Relationship Id="rId20" Type="http://schemas.openxmlformats.org/officeDocument/2006/relationships/image" Target="../media/image24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5" Type="http://schemas.openxmlformats.org/officeDocument/2006/relationships/image" Target="../media/image50.png"/><Relationship Id="rId10" Type="http://schemas.openxmlformats.org/officeDocument/2006/relationships/image" Target="../media/image4.svg"/><Relationship Id="rId19" Type="http://schemas.openxmlformats.org/officeDocument/2006/relationships/image" Target="../media/image23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47.svg"/><Relationship Id="rId22" Type="http://schemas.openxmlformats.org/officeDocument/2006/relationships/image" Target="../media/image26.sv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12" Type="http://schemas.openxmlformats.org/officeDocument/2006/relationships/image" Target="../media/image1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11" Type="http://schemas.openxmlformats.org/officeDocument/2006/relationships/image" Target="../media/image105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1.png"/><Relationship Id="rId18" Type="http://schemas.openxmlformats.org/officeDocument/2006/relationships/image" Target="../media/image51.svg"/><Relationship Id="rId3" Type="http://schemas.openxmlformats.org/officeDocument/2006/relationships/image" Target="../media/image41.svg"/><Relationship Id="rId21" Type="http://schemas.openxmlformats.org/officeDocument/2006/relationships/image" Target="../media/image23.pn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50.png"/><Relationship Id="rId2" Type="http://schemas.openxmlformats.org/officeDocument/2006/relationships/image" Target="../media/image40.png"/><Relationship Id="rId16" Type="http://schemas.openxmlformats.org/officeDocument/2006/relationships/image" Target="../media/image47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24" Type="http://schemas.openxmlformats.org/officeDocument/2006/relationships/image" Target="../media/image26.svg"/><Relationship Id="rId5" Type="http://schemas.openxmlformats.org/officeDocument/2006/relationships/image" Target="../media/image43.svg"/><Relationship Id="rId15" Type="http://schemas.openxmlformats.org/officeDocument/2006/relationships/image" Target="../media/image46.png"/><Relationship Id="rId23" Type="http://schemas.openxmlformats.org/officeDocument/2006/relationships/image" Target="../media/image25.png"/><Relationship Id="rId10" Type="http://schemas.openxmlformats.org/officeDocument/2006/relationships/image" Target="../media/image4.svg"/><Relationship Id="rId19" Type="http://schemas.openxmlformats.org/officeDocument/2006/relationships/image" Target="../media/image19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12.svg"/><Relationship Id="rId22" Type="http://schemas.openxmlformats.org/officeDocument/2006/relationships/image" Target="../media/image24.sv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26.svg"/><Relationship Id="rId7" Type="http://schemas.openxmlformats.org/officeDocument/2006/relationships/image" Target="../media/image11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5" Type="http://schemas.openxmlformats.org/officeDocument/2006/relationships/image" Target="../media/image135.svg"/><Relationship Id="rId4" Type="http://schemas.openxmlformats.org/officeDocument/2006/relationships/image" Target="../media/image134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21.svg"/><Relationship Id="rId18" Type="http://schemas.openxmlformats.org/officeDocument/2006/relationships/hyperlink" Target="https://kubernetes.io/docs/api/" TargetMode="External"/><Relationship Id="rId3" Type="http://schemas.openxmlformats.org/officeDocument/2006/relationships/image" Target="../media/image110.png"/><Relationship Id="rId7" Type="http://schemas.openxmlformats.org/officeDocument/2006/relationships/image" Target="../media/image113.png"/><Relationship Id="rId12" Type="http://schemas.openxmlformats.org/officeDocument/2006/relationships/image" Target="../media/image120.png"/><Relationship Id="rId17" Type="http://schemas.openxmlformats.org/officeDocument/2006/relationships/image" Target="../media/image135.svg"/><Relationship Id="rId2" Type="http://schemas.openxmlformats.org/officeDocument/2006/relationships/image" Target="../media/image109.png"/><Relationship Id="rId16" Type="http://schemas.openxmlformats.org/officeDocument/2006/relationships/image" Target="../media/image134.png"/><Relationship Id="rId20" Type="http://schemas.openxmlformats.org/officeDocument/2006/relationships/image" Target="../media/image13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2.png"/><Relationship Id="rId11" Type="http://schemas.openxmlformats.org/officeDocument/2006/relationships/image" Target="../media/image118.png"/><Relationship Id="rId5" Type="http://schemas.openxmlformats.org/officeDocument/2006/relationships/image" Target="../media/image78.png"/><Relationship Id="rId15" Type="http://schemas.openxmlformats.org/officeDocument/2006/relationships/image" Target="../media/image137.png"/><Relationship Id="rId10" Type="http://schemas.openxmlformats.org/officeDocument/2006/relationships/image" Target="../media/image116.png"/><Relationship Id="rId19" Type="http://schemas.openxmlformats.org/officeDocument/2006/relationships/image" Target="../media/image138.png"/><Relationship Id="rId4" Type="http://schemas.openxmlformats.org/officeDocument/2006/relationships/image" Target="../media/image111.png"/><Relationship Id="rId9" Type="http://schemas.openxmlformats.org/officeDocument/2006/relationships/image" Target="../media/image115.png"/><Relationship Id="rId14" Type="http://schemas.openxmlformats.org/officeDocument/2006/relationships/image" Target="../media/image128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12" Type="http://schemas.openxmlformats.org/officeDocument/2006/relationships/image" Target="../media/image1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11" Type="http://schemas.openxmlformats.org/officeDocument/2006/relationships/image" Target="../media/image105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6.png"/><Relationship Id="rId18" Type="http://schemas.openxmlformats.org/officeDocument/2006/relationships/image" Target="../media/image20.svg"/><Relationship Id="rId3" Type="http://schemas.openxmlformats.org/officeDocument/2006/relationships/image" Target="../media/image41.svg"/><Relationship Id="rId21" Type="http://schemas.openxmlformats.org/officeDocument/2006/relationships/image" Target="../media/image25.pn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19.png"/><Relationship Id="rId2" Type="http://schemas.openxmlformats.org/officeDocument/2006/relationships/image" Target="../media/image40.png"/><Relationship Id="rId16" Type="http://schemas.openxmlformats.org/officeDocument/2006/relationships/image" Target="../media/image51.svg"/><Relationship Id="rId20" Type="http://schemas.openxmlformats.org/officeDocument/2006/relationships/image" Target="../media/image24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5" Type="http://schemas.openxmlformats.org/officeDocument/2006/relationships/image" Target="../media/image50.png"/><Relationship Id="rId10" Type="http://schemas.openxmlformats.org/officeDocument/2006/relationships/image" Target="../media/image4.svg"/><Relationship Id="rId19" Type="http://schemas.openxmlformats.org/officeDocument/2006/relationships/image" Target="../media/image23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47.svg"/><Relationship Id="rId22" Type="http://schemas.openxmlformats.org/officeDocument/2006/relationships/image" Target="../media/image26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12" Type="http://schemas.openxmlformats.org/officeDocument/2006/relationships/image" Target="../media/image1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11" Type="http://schemas.openxmlformats.org/officeDocument/2006/relationships/image" Target="../media/image105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0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8.png"/><Relationship Id="rId18" Type="http://schemas.openxmlformats.org/officeDocument/2006/relationships/image" Target="../media/image51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16.svg"/><Relationship Id="rId17" Type="http://schemas.openxmlformats.org/officeDocument/2006/relationships/image" Target="../media/image50.png"/><Relationship Id="rId2" Type="http://schemas.openxmlformats.org/officeDocument/2006/relationships/image" Target="../media/image40.png"/><Relationship Id="rId16" Type="http://schemas.openxmlformats.org/officeDocument/2006/relationships/image" Target="../media/image47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15.png"/><Relationship Id="rId5" Type="http://schemas.openxmlformats.org/officeDocument/2006/relationships/image" Target="../media/image43.svg"/><Relationship Id="rId15" Type="http://schemas.openxmlformats.org/officeDocument/2006/relationships/image" Target="../media/image46.png"/><Relationship Id="rId10" Type="http://schemas.openxmlformats.org/officeDocument/2006/relationships/image" Target="../media/image4.svg"/><Relationship Id="rId19" Type="http://schemas.openxmlformats.org/officeDocument/2006/relationships/image" Target="../media/image25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49.sv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12" Type="http://schemas.openxmlformats.org/officeDocument/2006/relationships/image" Target="../media/image1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11" Type="http://schemas.openxmlformats.org/officeDocument/2006/relationships/image" Target="../media/image105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6.png"/><Relationship Id="rId18" Type="http://schemas.openxmlformats.org/officeDocument/2006/relationships/image" Target="../media/image20.svg"/><Relationship Id="rId3" Type="http://schemas.openxmlformats.org/officeDocument/2006/relationships/image" Target="../media/image41.svg"/><Relationship Id="rId21" Type="http://schemas.openxmlformats.org/officeDocument/2006/relationships/image" Target="../media/image25.pn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19.png"/><Relationship Id="rId2" Type="http://schemas.openxmlformats.org/officeDocument/2006/relationships/image" Target="../media/image40.png"/><Relationship Id="rId16" Type="http://schemas.openxmlformats.org/officeDocument/2006/relationships/image" Target="../media/image51.svg"/><Relationship Id="rId20" Type="http://schemas.openxmlformats.org/officeDocument/2006/relationships/image" Target="../media/image24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5" Type="http://schemas.openxmlformats.org/officeDocument/2006/relationships/image" Target="../media/image50.png"/><Relationship Id="rId10" Type="http://schemas.openxmlformats.org/officeDocument/2006/relationships/image" Target="../media/image4.svg"/><Relationship Id="rId19" Type="http://schemas.openxmlformats.org/officeDocument/2006/relationships/image" Target="../media/image23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47.svg"/><Relationship Id="rId22" Type="http://schemas.openxmlformats.org/officeDocument/2006/relationships/image" Target="../media/image26.sv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52.png"/><Relationship Id="rId17" Type="http://schemas.openxmlformats.org/officeDocument/2006/relationships/image" Target="../media/image4.svg"/><Relationship Id="rId2" Type="http://schemas.openxmlformats.org/officeDocument/2006/relationships/image" Target="../media/image40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22.svg"/><Relationship Id="rId5" Type="http://schemas.openxmlformats.org/officeDocument/2006/relationships/image" Target="../media/image43.svg"/><Relationship Id="rId15" Type="http://schemas.openxmlformats.org/officeDocument/2006/relationships/image" Target="../media/image55.svg"/><Relationship Id="rId10" Type="http://schemas.openxmlformats.org/officeDocument/2006/relationships/image" Target="../media/image21.png"/><Relationship Id="rId4" Type="http://schemas.openxmlformats.org/officeDocument/2006/relationships/image" Target="../media/image42.png"/><Relationship Id="rId9" Type="http://schemas.openxmlformats.org/officeDocument/2006/relationships/image" Target="../media/image49.svg"/><Relationship Id="rId14" Type="http://schemas.openxmlformats.org/officeDocument/2006/relationships/image" Target="../media/image54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0.xml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12" Type="http://schemas.openxmlformats.org/officeDocument/2006/relationships/image" Target="../media/image1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11" Type="http://schemas.openxmlformats.org/officeDocument/2006/relationships/image" Target="../media/image105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0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0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0.xml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12" Type="http://schemas.openxmlformats.org/officeDocument/2006/relationships/image" Target="../media/image1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11" Type="http://schemas.openxmlformats.org/officeDocument/2006/relationships/image" Target="../media/image105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47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6.png"/><Relationship Id="rId5" Type="http://schemas.openxmlformats.org/officeDocument/2006/relationships/image" Target="../media/image105.png"/><Relationship Id="rId4" Type="http://schemas.openxmlformats.org/officeDocument/2006/relationships/image" Target="../media/image116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28.png"/><Relationship Id="rId7" Type="http://schemas.openxmlformats.org/officeDocument/2006/relationships/image" Target="../media/image147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6.png"/><Relationship Id="rId11" Type="http://schemas.openxmlformats.org/officeDocument/2006/relationships/image" Target="../media/image151.svg"/><Relationship Id="rId5" Type="http://schemas.openxmlformats.org/officeDocument/2006/relationships/image" Target="../media/image105.png"/><Relationship Id="rId10" Type="http://schemas.openxmlformats.org/officeDocument/2006/relationships/image" Target="../media/image150.png"/><Relationship Id="rId4" Type="http://schemas.openxmlformats.org/officeDocument/2006/relationships/image" Target="../media/image116.png"/><Relationship Id="rId9" Type="http://schemas.openxmlformats.org/officeDocument/2006/relationships/image" Target="../media/image149.sv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0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22.svg"/><Relationship Id="rId18" Type="http://schemas.openxmlformats.org/officeDocument/2006/relationships/image" Target="../media/image23.png"/><Relationship Id="rId26" Type="http://schemas.openxmlformats.org/officeDocument/2006/relationships/image" Target="../media/image11.png"/><Relationship Id="rId3" Type="http://schemas.openxmlformats.org/officeDocument/2006/relationships/image" Target="../media/image41.svg"/><Relationship Id="rId21" Type="http://schemas.openxmlformats.org/officeDocument/2006/relationships/image" Target="../media/image26.svg"/><Relationship Id="rId7" Type="http://schemas.openxmlformats.org/officeDocument/2006/relationships/image" Target="../media/image45.svg"/><Relationship Id="rId12" Type="http://schemas.openxmlformats.org/officeDocument/2006/relationships/image" Target="../media/image21.png"/><Relationship Id="rId17" Type="http://schemas.openxmlformats.org/officeDocument/2006/relationships/image" Target="../media/image57.svg"/><Relationship Id="rId25" Type="http://schemas.openxmlformats.org/officeDocument/2006/relationships/image" Target="../media/image61.svg"/><Relationship Id="rId2" Type="http://schemas.openxmlformats.org/officeDocument/2006/relationships/image" Target="../media/image40.png"/><Relationship Id="rId16" Type="http://schemas.openxmlformats.org/officeDocument/2006/relationships/image" Target="../media/image56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.svg"/><Relationship Id="rId24" Type="http://schemas.openxmlformats.org/officeDocument/2006/relationships/image" Target="../media/image60.png"/><Relationship Id="rId5" Type="http://schemas.openxmlformats.org/officeDocument/2006/relationships/image" Target="../media/image43.svg"/><Relationship Id="rId15" Type="http://schemas.openxmlformats.org/officeDocument/2006/relationships/image" Target="../media/image53.svg"/><Relationship Id="rId23" Type="http://schemas.openxmlformats.org/officeDocument/2006/relationships/image" Target="../media/image59.svg"/><Relationship Id="rId10" Type="http://schemas.openxmlformats.org/officeDocument/2006/relationships/image" Target="../media/image3.png"/><Relationship Id="rId19" Type="http://schemas.openxmlformats.org/officeDocument/2006/relationships/image" Target="../media/image24.svg"/><Relationship Id="rId4" Type="http://schemas.openxmlformats.org/officeDocument/2006/relationships/image" Target="../media/image42.png"/><Relationship Id="rId9" Type="http://schemas.openxmlformats.org/officeDocument/2006/relationships/image" Target="../media/image49.svg"/><Relationship Id="rId14" Type="http://schemas.openxmlformats.org/officeDocument/2006/relationships/image" Target="../media/image52.png"/><Relationship Id="rId22" Type="http://schemas.openxmlformats.org/officeDocument/2006/relationships/image" Target="../media/image58.png"/><Relationship Id="rId27" Type="http://schemas.openxmlformats.org/officeDocument/2006/relationships/image" Target="../media/image12.sv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12" Type="http://schemas.openxmlformats.org/officeDocument/2006/relationships/image" Target="../media/image1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11" Type="http://schemas.openxmlformats.org/officeDocument/2006/relationships/image" Target="../media/image105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0.xml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12" Type="http://schemas.openxmlformats.org/officeDocument/2006/relationships/image" Target="../media/image1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11" Type="http://schemas.openxmlformats.org/officeDocument/2006/relationships/image" Target="../media/image105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0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0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0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3" Type="http://schemas.openxmlformats.org/officeDocument/2006/relationships/image" Target="../media/image3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" Type="http://schemas.openxmlformats.org/officeDocument/2006/relationships/image" Target="../media/image2.png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sv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24.svg"/><Relationship Id="rId18" Type="http://schemas.openxmlformats.org/officeDocument/2006/relationships/image" Target="../media/image21.png"/><Relationship Id="rId26" Type="http://schemas.openxmlformats.org/officeDocument/2006/relationships/image" Target="../media/image66.svg"/><Relationship Id="rId3" Type="http://schemas.openxmlformats.org/officeDocument/2006/relationships/image" Target="../media/image41.svg"/><Relationship Id="rId21" Type="http://schemas.openxmlformats.org/officeDocument/2006/relationships/image" Target="../media/image20.svg"/><Relationship Id="rId7" Type="http://schemas.openxmlformats.org/officeDocument/2006/relationships/image" Target="../media/image45.svg"/><Relationship Id="rId12" Type="http://schemas.openxmlformats.org/officeDocument/2006/relationships/image" Target="../media/image23.png"/><Relationship Id="rId17" Type="http://schemas.openxmlformats.org/officeDocument/2006/relationships/image" Target="../media/image63.svg"/><Relationship Id="rId25" Type="http://schemas.openxmlformats.org/officeDocument/2006/relationships/image" Target="../media/image65.png"/><Relationship Id="rId2" Type="http://schemas.openxmlformats.org/officeDocument/2006/relationships/image" Target="../media/image40.png"/><Relationship Id="rId16" Type="http://schemas.openxmlformats.org/officeDocument/2006/relationships/image" Target="../media/image62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.svg"/><Relationship Id="rId24" Type="http://schemas.openxmlformats.org/officeDocument/2006/relationships/image" Target="../media/image30.svg"/><Relationship Id="rId5" Type="http://schemas.openxmlformats.org/officeDocument/2006/relationships/image" Target="../media/image43.svg"/><Relationship Id="rId15" Type="http://schemas.openxmlformats.org/officeDocument/2006/relationships/image" Target="../media/image26.svg"/><Relationship Id="rId23" Type="http://schemas.openxmlformats.org/officeDocument/2006/relationships/image" Target="../media/image29.png"/><Relationship Id="rId28" Type="http://schemas.openxmlformats.org/officeDocument/2006/relationships/image" Target="../media/image51.svg"/><Relationship Id="rId10" Type="http://schemas.openxmlformats.org/officeDocument/2006/relationships/image" Target="../media/image3.png"/><Relationship Id="rId19" Type="http://schemas.openxmlformats.org/officeDocument/2006/relationships/image" Target="../media/image22.svg"/><Relationship Id="rId4" Type="http://schemas.openxmlformats.org/officeDocument/2006/relationships/image" Target="../media/image42.png"/><Relationship Id="rId9" Type="http://schemas.openxmlformats.org/officeDocument/2006/relationships/image" Target="../media/image49.svg"/><Relationship Id="rId14" Type="http://schemas.openxmlformats.org/officeDocument/2006/relationships/image" Target="../media/image25.png"/><Relationship Id="rId22" Type="http://schemas.openxmlformats.org/officeDocument/2006/relationships/image" Target="../media/image64.png"/><Relationship Id="rId27" Type="http://schemas.openxmlformats.org/officeDocument/2006/relationships/image" Target="../media/image50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55.sv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5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5" Type="http://schemas.openxmlformats.org/officeDocument/2006/relationships/image" Target="../media/image4.svg"/><Relationship Id="rId10" Type="http://schemas.openxmlformats.org/officeDocument/2006/relationships/image" Target="../media/image52.png"/><Relationship Id="rId4" Type="http://schemas.openxmlformats.org/officeDocument/2006/relationships/image" Target="../media/image42.png"/><Relationship Id="rId9" Type="http://schemas.openxmlformats.org/officeDocument/2006/relationships/image" Target="../media/image49.svg"/><Relationship Id="rId14" Type="http://schemas.openxmlformats.org/officeDocument/2006/relationships/image" Target="../media/image3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9.svg"/><Relationship Id="rId3" Type="http://schemas.openxmlformats.org/officeDocument/2006/relationships/image" Target="../media/image41.svg"/><Relationship Id="rId7" Type="http://schemas.openxmlformats.org/officeDocument/2006/relationships/image" Target="../media/image22.svg"/><Relationship Id="rId12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11" Type="http://schemas.openxmlformats.org/officeDocument/2006/relationships/image" Target="../media/image45.svg"/><Relationship Id="rId5" Type="http://schemas.openxmlformats.org/officeDocument/2006/relationships/image" Target="../media/image43.svg"/><Relationship Id="rId15" Type="http://schemas.openxmlformats.org/officeDocument/2006/relationships/image" Target="../media/image55.svg"/><Relationship Id="rId10" Type="http://schemas.openxmlformats.org/officeDocument/2006/relationships/image" Target="../media/image44.png"/><Relationship Id="rId4" Type="http://schemas.openxmlformats.org/officeDocument/2006/relationships/image" Target="../media/image42.png"/><Relationship Id="rId9" Type="http://schemas.openxmlformats.org/officeDocument/2006/relationships/image" Target="../media/image4.svg"/><Relationship Id="rId14" Type="http://schemas.openxmlformats.org/officeDocument/2006/relationships/image" Target="../media/image54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52.png"/><Relationship Id="rId17" Type="http://schemas.openxmlformats.org/officeDocument/2006/relationships/image" Target="../media/image4.svg"/><Relationship Id="rId2" Type="http://schemas.openxmlformats.org/officeDocument/2006/relationships/image" Target="../media/image40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22.svg"/><Relationship Id="rId5" Type="http://schemas.openxmlformats.org/officeDocument/2006/relationships/image" Target="../media/image43.svg"/><Relationship Id="rId15" Type="http://schemas.openxmlformats.org/officeDocument/2006/relationships/image" Target="../media/image55.svg"/><Relationship Id="rId10" Type="http://schemas.openxmlformats.org/officeDocument/2006/relationships/image" Target="../media/image21.png"/><Relationship Id="rId4" Type="http://schemas.openxmlformats.org/officeDocument/2006/relationships/image" Target="../media/image42.png"/><Relationship Id="rId9" Type="http://schemas.openxmlformats.org/officeDocument/2006/relationships/image" Target="../media/image49.svg"/><Relationship Id="rId14" Type="http://schemas.openxmlformats.org/officeDocument/2006/relationships/image" Target="../media/image54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0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eks/latest/userguide/fargate.html" TargetMode="External"/><Relationship Id="rId1" Type="http://schemas.openxmlformats.org/officeDocument/2006/relationships/slideLayout" Target="../slideLayouts/slideLayout10.xml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3" Type="http://schemas.openxmlformats.org/officeDocument/2006/relationships/image" Target="../media/image3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" Type="http://schemas.openxmlformats.org/officeDocument/2006/relationships/image" Target="../media/image2.png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sv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52.png"/><Relationship Id="rId17" Type="http://schemas.openxmlformats.org/officeDocument/2006/relationships/image" Target="../media/image4.svg"/><Relationship Id="rId2" Type="http://schemas.openxmlformats.org/officeDocument/2006/relationships/image" Target="../media/image40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22.svg"/><Relationship Id="rId5" Type="http://schemas.openxmlformats.org/officeDocument/2006/relationships/image" Target="../media/image43.svg"/><Relationship Id="rId15" Type="http://schemas.openxmlformats.org/officeDocument/2006/relationships/image" Target="../media/image55.svg"/><Relationship Id="rId10" Type="http://schemas.openxmlformats.org/officeDocument/2006/relationships/image" Target="../media/image21.png"/><Relationship Id="rId4" Type="http://schemas.openxmlformats.org/officeDocument/2006/relationships/image" Target="../media/image42.png"/><Relationship Id="rId9" Type="http://schemas.openxmlformats.org/officeDocument/2006/relationships/image" Target="../media/image49.svg"/><Relationship Id="rId14" Type="http://schemas.openxmlformats.org/officeDocument/2006/relationships/image" Target="../media/image54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18" Type="http://schemas.openxmlformats.org/officeDocument/2006/relationships/image" Target="../media/image160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52.png"/><Relationship Id="rId17" Type="http://schemas.openxmlformats.org/officeDocument/2006/relationships/image" Target="../media/image4.svg"/><Relationship Id="rId2" Type="http://schemas.openxmlformats.org/officeDocument/2006/relationships/image" Target="../media/image40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22.svg"/><Relationship Id="rId5" Type="http://schemas.openxmlformats.org/officeDocument/2006/relationships/image" Target="../media/image43.svg"/><Relationship Id="rId15" Type="http://schemas.openxmlformats.org/officeDocument/2006/relationships/image" Target="../media/image55.svg"/><Relationship Id="rId10" Type="http://schemas.openxmlformats.org/officeDocument/2006/relationships/image" Target="../media/image21.png"/><Relationship Id="rId19" Type="http://schemas.openxmlformats.org/officeDocument/2006/relationships/image" Target="../media/image161.svg"/><Relationship Id="rId4" Type="http://schemas.openxmlformats.org/officeDocument/2006/relationships/image" Target="../media/image42.png"/><Relationship Id="rId9" Type="http://schemas.openxmlformats.org/officeDocument/2006/relationships/image" Target="../media/image49.svg"/><Relationship Id="rId1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0.png"/><Relationship Id="rId18" Type="http://schemas.openxmlformats.org/officeDocument/2006/relationships/image" Target="../media/image24.svg"/><Relationship Id="rId3" Type="http://schemas.openxmlformats.org/officeDocument/2006/relationships/image" Target="../media/image41.svg"/><Relationship Id="rId21" Type="http://schemas.openxmlformats.org/officeDocument/2006/relationships/image" Target="../media/image21.pn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23.png"/><Relationship Id="rId2" Type="http://schemas.openxmlformats.org/officeDocument/2006/relationships/image" Target="../media/image40.png"/><Relationship Id="rId16" Type="http://schemas.openxmlformats.org/officeDocument/2006/relationships/image" Target="../media/image20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5" Type="http://schemas.openxmlformats.org/officeDocument/2006/relationships/image" Target="../media/image19.png"/><Relationship Id="rId10" Type="http://schemas.openxmlformats.org/officeDocument/2006/relationships/image" Target="../media/image4.svg"/><Relationship Id="rId19" Type="http://schemas.openxmlformats.org/officeDocument/2006/relationships/image" Target="../media/image25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51.svg"/><Relationship Id="rId22" Type="http://schemas.openxmlformats.org/officeDocument/2006/relationships/image" Target="../media/image22.sv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3" Type="http://schemas.openxmlformats.org/officeDocument/2006/relationships/image" Target="../media/image3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" Type="http://schemas.openxmlformats.org/officeDocument/2006/relationships/image" Target="../media/image2.png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sv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22.svg"/><Relationship Id="rId18" Type="http://schemas.openxmlformats.org/officeDocument/2006/relationships/image" Target="../media/image23.png"/><Relationship Id="rId26" Type="http://schemas.openxmlformats.org/officeDocument/2006/relationships/image" Target="../media/image11.png"/><Relationship Id="rId3" Type="http://schemas.openxmlformats.org/officeDocument/2006/relationships/image" Target="../media/image41.svg"/><Relationship Id="rId21" Type="http://schemas.openxmlformats.org/officeDocument/2006/relationships/image" Target="../media/image26.svg"/><Relationship Id="rId7" Type="http://schemas.openxmlformats.org/officeDocument/2006/relationships/image" Target="../media/image45.svg"/><Relationship Id="rId12" Type="http://schemas.openxmlformats.org/officeDocument/2006/relationships/image" Target="../media/image21.png"/><Relationship Id="rId17" Type="http://schemas.openxmlformats.org/officeDocument/2006/relationships/image" Target="../media/image57.svg"/><Relationship Id="rId25" Type="http://schemas.openxmlformats.org/officeDocument/2006/relationships/image" Target="../media/image61.svg"/><Relationship Id="rId2" Type="http://schemas.openxmlformats.org/officeDocument/2006/relationships/image" Target="../media/image40.png"/><Relationship Id="rId16" Type="http://schemas.openxmlformats.org/officeDocument/2006/relationships/image" Target="../media/image56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.svg"/><Relationship Id="rId24" Type="http://schemas.openxmlformats.org/officeDocument/2006/relationships/image" Target="../media/image60.png"/><Relationship Id="rId5" Type="http://schemas.openxmlformats.org/officeDocument/2006/relationships/image" Target="../media/image43.svg"/><Relationship Id="rId15" Type="http://schemas.openxmlformats.org/officeDocument/2006/relationships/image" Target="../media/image53.svg"/><Relationship Id="rId23" Type="http://schemas.openxmlformats.org/officeDocument/2006/relationships/image" Target="../media/image59.svg"/><Relationship Id="rId10" Type="http://schemas.openxmlformats.org/officeDocument/2006/relationships/image" Target="../media/image3.png"/><Relationship Id="rId19" Type="http://schemas.openxmlformats.org/officeDocument/2006/relationships/image" Target="../media/image24.svg"/><Relationship Id="rId4" Type="http://schemas.openxmlformats.org/officeDocument/2006/relationships/image" Target="../media/image42.png"/><Relationship Id="rId9" Type="http://schemas.openxmlformats.org/officeDocument/2006/relationships/image" Target="../media/image49.svg"/><Relationship Id="rId14" Type="http://schemas.openxmlformats.org/officeDocument/2006/relationships/image" Target="../media/image52.png"/><Relationship Id="rId22" Type="http://schemas.openxmlformats.org/officeDocument/2006/relationships/image" Target="../media/image58.png"/><Relationship Id="rId27" Type="http://schemas.openxmlformats.org/officeDocument/2006/relationships/image" Target="../media/image12.sv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22.svg"/><Relationship Id="rId18" Type="http://schemas.openxmlformats.org/officeDocument/2006/relationships/image" Target="../media/image23.png"/><Relationship Id="rId3" Type="http://schemas.openxmlformats.org/officeDocument/2006/relationships/image" Target="../media/image41.svg"/><Relationship Id="rId21" Type="http://schemas.openxmlformats.org/officeDocument/2006/relationships/image" Target="../media/image26.svg"/><Relationship Id="rId7" Type="http://schemas.openxmlformats.org/officeDocument/2006/relationships/image" Target="../media/image45.svg"/><Relationship Id="rId12" Type="http://schemas.openxmlformats.org/officeDocument/2006/relationships/image" Target="../media/image21.png"/><Relationship Id="rId17" Type="http://schemas.openxmlformats.org/officeDocument/2006/relationships/image" Target="../media/image57.svg"/><Relationship Id="rId2" Type="http://schemas.openxmlformats.org/officeDocument/2006/relationships/image" Target="../media/image40.png"/><Relationship Id="rId16" Type="http://schemas.openxmlformats.org/officeDocument/2006/relationships/image" Target="../media/image56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.svg"/><Relationship Id="rId5" Type="http://schemas.openxmlformats.org/officeDocument/2006/relationships/image" Target="../media/image43.svg"/><Relationship Id="rId15" Type="http://schemas.openxmlformats.org/officeDocument/2006/relationships/image" Target="../media/image53.svg"/><Relationship Id="rId23" Type="http://schemas.openxmlformats.org/officeDocument/2006/relationships/image" Target="../media/image12.svg"/><Relationship Id="rId10" Type="http://schemas.openxmlformats.org/officeDocument/2006/relationships/image" Target="../media/image3.png"/><Relationship Id="rId19" Type="http://schemas.openxmlformats.org/officeDocument/2006/relationships/image" Target="../media/image24.svg"/><Relationship Id="rId4" Type="http://schemas.openxmlformats.org/officeDocument/2006/relationships/image" Target="../media/image42.png"/><Relationship Id="rId9" Type="http://schemas.openxmlformats.org/officeDocument/2006/relationships/image" Target="../media/image49.svg"/><Relationship Id="rId14" Type="http://schemas.openxmlformats.org/officeDocument/2006/relationships/image" Target="../media/image52.png"/><Relationship Id="rId22" Type="http://schemas.openxmlformats.org/officeDocument/2006/relationships/image" Target="../media/image11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3" Type="http://schemas.openxmlformats.org/officeDocument/2006/relationships/image" Target="../media/image3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" Type="http://schemas.openxmlformats.org/officeDocument/2006/relationships/image" Target="../media/image2.png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24" Type="http://schemas.openxmlformats.org/officeDocument/2006/relationships/image" Target="../media/image30.sv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sv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svg"/><Relationship Id="rId3" Type="http://schemas.openxmlformats.org/officeDocument/2006/relationships/image" Target="../media/image29.png"/><Relationship Id="rId7" Type="http://schemas.openxmlformats.org/officeDocument/2006/relationships/image" Target="../media/image162.png"/><Relationship Id="rId12" Type="http://schemas.openxmlformats.org/officeDocument/2006/relationships/image" Target="../media/image166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6.svg"/><Relationship Id="rId11" Type="http://schemas.openxmlformats.org/officeDocument/2006/relationships/image" Target="../media/image3.png"/><Relationship Id="rId5" Type="http://schemas.openxmlformats.org/officeDocument/2006/relationships/image" Target="../media/image65.png"/><Relationship Id="rId10" Type="http://schemas.openxmlformats.org/officeDocument/2006/relationships/image" Target="../media/image165.svg"/><Relationship Id="rId4" Type="http://schemas.openxmlformats.org/officeDocument/2006/relationships/image" Target="../media/image30.svg"/><Relationship Id="rId9" Type="http://schemas.openxmlformats.org/officeDocument/2006/relationships/image" Target="../media/image164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24.svg"/><Relationship Id="rId18" Type="http://schemas.openxmlformats.org/officeDocument/2006/relationships/image" Target="../media/image21.png"/><Relationship Id="rId26" Type="http://schemas.openxmlformats.org/officeDocument/2006/relationships/image" Target="../media/image66.svg"/><Relationship Id="rId3" Type="http://schemas.openxmlformats.org/officeDocument/2006/relationships/image" Target="../media/image41.svg"/><Relationship Id="rId21" Type="http://schemas.openxmlformats.org/officeDocument/2006/relationships/image" Target="../media/image20.svg"/><Relationship Id="rId7" Type="http://schemas.openxmlformats.org/officeDocument/2006/relationships/image" Target="../media/image45.svg"/><Relationship Id="rId12" Type="http://schemas.openxmlformats.org/officeDocument/2006/relationships/image" Target="../media/image23.png"/><Relationship Id="rId17" Type="http://schemas.openxmlformats.org/officeDocument/2006/relationships/image" Target="../media/image63.svg"/><Relationship Id="rId25" Type="http://schemas.openxmlformats.org/officeDocument/2006/relationships/image" Target="../media/image65.png"/><Relationship Id="rId2" Type="http://schemas.openxmlformats.org/officeDocument/2006/relationships/image" Target="../media/image40.png"/><Relationship Id="rId16" Type="http://schemas.openxmlformats.org/officeDocument/2006/relationships/image" Target="../media/image62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.svg"/><Relationship Id="rId24" Type="http://schemas.openxmlformats.org/officeDocument/2006/relationships/image" Target="../media/image30.svg"/><Relationship Id="rId5" Type="http://schemas.openxmlformats.org/officeDocument/2006/relationships/image" Target="../media/image43.svg"/><Relationship Id="rId15" Type="http://schemas.openxmlformats.org/officeDocument/2006/relationships/image" Target="../media/image26.svg"/><Relationship Id="rId23" Type="http://schemas.openxmlformats.org/officeDocument/2006/relationships/image" Target="../media/image29.png"/><Relationship Id="rId28" Type="http://schemas.openxmlformats.org/officeDocument/2006/relationships/image" Target="../media/image51.svg"/><Relationship Id="rId10" Type="http://schemas.openxmlformats.org/officeDocument/2006/relationships/image" Target="../media/image3.png"/><Relationship Id="rId19" Type="http://schemas.openxmlformats.org/officeDocument/2006/relationships/image" Target="../media/image22.svg"/><Relationship Id="rId4" Type="http://schemas.openxmlformats.org/officeDocument/2006/relationships/image" Target="../media/image42.png"/><Relationship Id="rId9" Type="http://schemas.openxmlformats.org/officeDocument/2006/relationships/image" Target="../media/image49.svg"/><Relationship Id="rId14" Type="http://schemas.openxmlformats.org/officeDocument/2006/relationships/image" Target="../media/image25.png"/><Relationship Id="rId22" Type="http://schemas.openxmlformats.org/officeDocument/2006/relationships/image" Target="../media/image64.png"/><Relationship Id="rId27" Type="http://schemas.openxmlformats.org/officeDocument/2006/relationships/image" Target="../media/image50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26" Type="http://schemas.openxmlformats.org/officeDocument/2006/relationships/image" Target="../media/image8.svg"/><Relationship Id="rId3" Type="http://schemas.openxmlformats.org/officeDocument/2006/relationships/image" Target="../media/image3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5" Type="http://schemas.openxmlformats.org/officeDocument/2006/relationships/image" Target="../media/image7.png"/><Relationship Id="rId2" Type="http://schemas.openxmlformats.org/officeDocument/2006/relationships/image" Target="../media/image2.png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29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24" Type="http://schemas.openxmlformats.org/officeDocument/2006/relationships/image" Target="../media/image30.sv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6.sv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svg"/><Relationship Id="rId27" Type="http://schemas.openxmlformats.org/officeDocument/2006/relationships/image" Target="../media/image5.png"/><Relationship Id="rId30" Type="http://schemas.openxmlformats.org/officeDocument/2006/relationships/image" Target="../media/image1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jpg"/><Relationship Id="rId5" Type="http://schemas.openxmlformats.org/officeDocument/2006/relationships/image" Target="../media/image76.jpg"/><Relationship Id="rId4" Type="http://schemas.openxmlformats.org/officeDocument/2006/relationships/image" Target="../media/image75.jp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jpg"/><Relationship Id="rId5" Type="http://schemas.openxmlformats.org/officeDocument/2006/relationships/image" Target="../media/image76.jpg"/><Relationship Id="rId4" Type="http://schemas.openxmlformats.org/officeDocument/2006/relationships/image" Target="../media/image75.jp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74.jpg"/><Relationship Id="rId7" Type="http://schemas.openxmlformats.org/officeDocument/2006/relationships/image" Target="../media/image77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67.png"/><Relationship Id="rId10" Type="http://schemas.openxmlformats.org/officeDocument/2006/relationships/image" Target="../media/image78.png"/><Relationship Id="rId4" Type="http://schemas.openxmlformats.org/officeDocument/2006/relationships/image" Target="../media/image75.jpg"/><Relationship Id="rId9" Type="http://schemas.openxmlformats.org/officeDocument/2006/relationships/image" Target="../media/image76.jp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8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74.svg"/><Relationship Id="rId18" Type="http://schemas.openxmlformats.org/officeDocument/2006/relationships/image" Target="../media/image177.png"/><Relationship Id="rId3" Type="http://schemas.openxmlformats.org/officeDocument/2006/relationships/image" Target="../media/image8.svg"/><Relationship Id="rId21" Type="http://schemas.openxmlformats.org/officeDocument/2006/relationships/image" Target="../media/image180.svg"/><Relationship Id="rId7" Type="http://schemas.openxmlformats.org/officeDocument/2006/relationships/image" Target="../media/image6.svg"/><Relationship Id="rId12" Type="http://schemas.openxmlformats.org/officeDocument/2006/relationships/image" Target="../media/image173.png"/><Relationship Id="rId17" Type="http://schemas.openxmlformats.org/officeDocument/2006/relationships/image" Target="../media/image36.svg"/><Relationship Id="rId25" Type="http://schemas.openxmlformats.org/officeDocument/2006/relationships/image" Target="../media/image38.svg"/><Relationship Id="rId2" Type="http://schemas.openxmlformats.org/officeDocument/2006/relationships/image" Target="../media/image167.png"/><Relationship Id="rId16" Type="http://schemas.openxmlformats.org/officeDocument/2006/relationships/image" Target="../media/image35.png"/><Relationship Id="rId20" Type="http://schemas.openxmlformats.org/officeDocument/2006/relationships/image" Target="../media/image17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0.png"/><Relationship Id="rId11" Type="http://schemas.openxmlformats.org/officeDocument/2006/relationships/image" Target="../media/image172.svg"/><Relationship Id="rId24" Type="http://schemas.openxmlformats.org/officeDocument/2006/relationships/image" Target="../media/image37.png"/><Relationship Id="rId5" Type="http://schemas.openxmlformats.org/officeDocument/2006/relationships/image" Target="../media/image169.svg"/><Relationship Id="rId15" Type="http://schemas.openxmlformats.org/officeDocument/2006/relationships/image" Target="../media/image176.svg"/><Relationship Id="rId23" Type="http://schemas.openxmlformats.org/officeDocument/2006/relationships/image" Target="../media/image182.svg"/><Relationship Id="rId10" Type="http://schemas.openxmlformats.org/officeDocument/2006/relationships/image" Target="../media/image171.png"/><Relationship Id="rId19" Type="http://schemas.openxmlformats.org/officeDocument/2006/relationships/image" Target="../media/image178.svg"/><Relationship Id="rId4" Type="http://schemas.openxmlformats.org/officeDocument/2006/relationships/image" Target="../media/image168.png"/><Relationship Id="rId9" Type="http://schemas.openxmlformats.org/officeDocument/2006/relationships/image" Target="../media/image10.svg"/><Relationship Id="rId14" Type="http://schemas.openxmlformats.org/officeDocument/2006/relationships/image" Target="../media/image175.png"/><Relationship Id="rId22" Type="http://schemas.openxmlformats.org/officeDocument/2006/relationships/image" Target="../media/image181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4.png"/><Relationship Id="rId5" Type="http://schemas.openxmlformats.org/officeDocument/2006/relationships/image" Target="../media/image184.svg"/><Relationship Id="rId4" Type="http://schemas.openxmlformats.org/officeDocument/2006/relationships/image" Target="../media/image18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74.jpg"/><Relationship Id="rId7" Type="http://schemas.openxmlformats.org/officeDocument/2006/relationships/image" Target="../media/image77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67.png"/><Relationship Id="rId10" Type="http://schemas.openxmlformats.org/officeDocument/2006/relationships/image" Target="../media/image78.png"/><Relationship Id="rId4" Type="http://schemas.openxmlformats.org/officeDocument/2006/relationships/image" Target="../media/image75.jpg"/><Relationship Id="rId9" Type="http://schemas.openxmlformats.org/officeDocument/2006/relationships/image" Target="../media/image76.jp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8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0.xml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66.svg"/><Relationship Id="rId18" Type="http://schemas.openxmlformats.org/officeDocument/2006/relationships/image" Target="../media/image37.png"/><Relationship Id="rId3" Type="http://schemas.openxmlformats.org/officeDocument/2006/relationships/image" Target="../media/image6.svg"/><Relationship Id="rId7" Type="http://schemas.openxmlformats.org/officeDocument/2006/relationships/image" Target="../media/image188.svg"/><Relationship Id="rId12" Type="http://schemas.openxmlformats.org/officeDocument/2006/relationships/image" Target="../media/image65.png"/><Relationship Id="rId17" Type="http://schemas.openxmlformats.org/officeDocument/2006/relationships/image" Target="../media/image36.svg"/><Relationship Id="rId2" Type="http://schemas.openxmlformats.org/officeDocument/2006/relationships/image" Target="../media/image170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7.png"/><Relationship Id="rId11" Type="http://schemas.openxmlformats.org/officeDocument/2006/relationships/image" Target="../media/image30.svg"/><Relationship Id="rId5" Type="http://schemas.openxmlformats.org/officeDocument/2006/relationships/image" Target="../media/image8.svg"/><Relationship Id="rId15" Type="http://schemas.openxmlformats.org/officeDocument/2006/relationships/image" Target="../media/image192.svg"/><Relationship Id="rId10" Type="http://schemas.openxmlformats.org/officeDocument/2006/relationships/image" Target="../media/image29.png"/><Relationship Id="rId19" Type="http://schemas.openxmlformats.org/officeDocument/2006/relationships/image" Target="../media/image38.svg"/><Relationship Id="rId4" Type="http://schemas.openxmlformats.org/officeDocument/2006/relationships/image" Target="../media/image167.png"/><Relationship Id="rId9" Type="http://schemas.openxmlformats.org/officeDocument/2006/relationships/image" Target="../media/image190.png"/><Relationship Id="rId14" Type="http://schemas.openxmlformats.org/officeDocument/2006/relationships/image" Target="../media/image191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8.svg"/><Relationship Id="rId7" Type="http://schemas.openxmlformats.org/officeDocument/2006/relationships/image" Target="../media/image170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4.png"/><Relationship Id="rId5" Type="http://schemas.openxmlformats.org/officeDocument/2006/relationships/image" Target="../media/image184.svg"/><Relationship Id="rId10" Type="http://schemas.openxmlformats.org/officeDocument/2006/relationships/image" Target="../media/image188.svg"/><Relationship Id="rId4" Type="http://schemas.openxmlformats.org/officeDocument/2006/relationships/image" Target="../media/image183.png"/><Relationship Id="rId9" Type="http://schemas.openxmlformats.org/officeDocument/2006/relationships/image" Target="../media/image187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98.jpeg"/><Relationship Id="rId18" Type="http://schemas.openxmlformats.org/officeDocument/2006/relationships/image" Target="../media/image179.png"/><Relationship Id="rId3" Type="http://schemas.openxmlformats.org/officeDocument/2006/relationships/image" Target="../media/image193.svg"/><Relationship Id="rId21" Type="http://schemas.openxmlformats.org/officeDocument/2006/relationships/image" Target="../media/image204.svg"/><Relationship Id="rId7" Type="http://schemas.openxmlformats.org/officeDocument/2006/relationships/image" Target="../media/image195.svg"/><Relationship Id="rId12" Type="http://schemas.openxmlformats.org/officeDocument/2006/relationships/image" Target="../media/image197.svg"/><Relationship Id="rId17" Type="http://schemas.openxmlformats.org/officeDocument/2006/relationships/image" Target="../media/image201.svg"/><Relationship Id="rId25" Type="http://schemas.openxmlformats.org/officeDocument/2006/relationships/image" Target="../media/image206.svg"/><Relationship Id="rId2" Type="http://schemas.openxmlformats.org/officeDocument/2006/relationships/image" Target="../media/image9.png"/><Relationship Id="rId16" Type="http://schemas.openxmlformats.org/officeDocument/2006/relationships/image" Target="../media/image200.png"/><Relationship Id="rId20" Type="http://schemas.openxmlformats.org/officeDocument/2006/relationships/image" Target="../media/image20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11" Type="http://schemas.openxmlformats.org/officeDocument/2006/relationships/image" Target="../media/image5.png"/><Relationship Id="rId24" Type="http://schemas.openxmlformats.org/officeDocument/2006/relationships/image" Target="../media/image35.png"/><Relationship Id="rId5" Type="http://schemas.openxmlformats.org/officeDocument/2006/relationships/image" Target="../media/image194.svg"/><Relationship Id="rId15" Type="http://schemas.openxmlformats.org/officeDocument/2006/relationships/image" Target="../media/image199.svg"/><Relationship Id="rId23" Type="http://schemas.openxmlformats.org/officeDocument/2006/relationships/image" Target="../media/image205.svg"/><Relationship Id="rId10" Type="http://schemas.openxmlformats.org/officeDocument/2006/relationships/image" Target="../media/image189.png"/><Relationship Id="rId19" Type="http://schemas.openxmlformats.org/officeDocument/2006/relationships/image" Target="../media/image202.svg"/><Relationship Id="rId4" Type="http://schemas.openxmlformats.org/officeDocument/2006/relationships/image" Target="../media/image7.png"/><Relationship Id="rId9" Type="http://schemas.openxmlformats.org/officeDocument/2006/relationships/image" Target="../media/image196.svg"/><Relationship Id="rId14" Type="http://schemas.openxmlformats.org/officeDocument/2006/relationships/image" Target="../media/image175.png"/><Relationship Id="rId22" Type="http://schemas.openxmlformats.org/officeDocument/2006/relationships/image" Target="../media/image164.png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0.xml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9.png"/><Relationship Id="rId18" Type="http://schemas.openxmlformats.org/officeDocument/2006/relationships/image" Target="../media/image4.svg"/><Relationship Id="rId3" Type="http://schemas.openxmlformats.org/officeDocument/2006/relationships/image" Target="../media/image184.svg"/><Relationship Id="rId7" Type="http://schemas.openxmlformats.org/officeDocument/2006/relationships/image" Target="../media/image170.png"/><Relationship Id="rId12" Type="http://schemas.openxmlformats.org/officeDocument/2006/relationships/image" Target="../media/image36.svg"/><Relationship Id="rId17" Type="http://schemas.openxmlformats.org/officeDocument/2006/relationships/image" Target="../media/image3.png"/><Relationship Id="rId2" Type="http://schemas.openxmlformats.org/officeDocument/2006/relationships/image" Target="../media/image183.png"/><Relationship Id="rId16" Type="http://schemas.openxmlformats.org/officeDocument/2006/relationships/image" Target="../media/image30.sv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svg"/><Relationship Id="rId11" Type="http://schemas.openxmlformats.org/officeDocument/2006/relationships/image" Target="../media/image35.png"/><Relationship Id="rId5" Type="http://schemas.openxmlformats.org/officeDocument/2006/relationships/image" Target="../media/image167.png"/><Relationship Id="rId15" Type="http://schemas.openxmlformats.org/officeDocument/2006/relationships/image" Target="../media/image29.png"/><Relationship Id="rId10" Type="http://schemas.openxmlformats.org/officeDocument/2006/relationships/image" Target="../media/image188.svg"/><Relationship Id="rId19" Type="http://schemas.openxmlformats.org/officeDocument/2006/relationships/image" Target="../media/image46.png"/><Relationship Id="rId4" Type="http://schemas.openxmlformats.org/officeDocument/2006/relationships/image" Target="../media/image64.png"/><Relationship Id="rId9" Type="http://schemas.openxmlformats.org/officeDocument/2006/relationships/image" Target="../media/image187.png"/><Relationship Id="rId14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1.tiff"/><Relationship Id="rId4" Type="http://schemas.openxmlformats.org/officeDocument/2006/relationships/image" Target="../media/image80.svg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26" Type="http://schemas.openxmlformats.org/officeDocument/2006/relationships/image" Target="../media/image8.svg"/><Relationship Id="rId3" Type="http://schemas.openxmlformats.org/officeDocument/2006/relationships/image" Target="../media/image3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5" Type="http://schemas.openxmlformats.org/officeDocument/2006/relationships/image" Target="../media/image7.png"/><Relationship Id="rId2" Type="http://schemas.openxmlformats.org/officeDocument/2006/relationships/image" Target="../media/image2.png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29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24" Type="http://schemas.openxmlformats.org/officeDocument/2006/relationships/image" Target="../media/image30.svg"/><Relationship Id="rId32" Type="http://schemas.openxmlformats.org/officeDocument/2006/relationships/image" Target="../media/image32.sv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6.sv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31" Type="http://schemas.openxmlformats.org/officeDocument/2006/relationships/image" Target="../media/image31.pn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svg"/><Relationship Id="rId27" Type="http://schemas.openxmlformats.org/officeDocument/2006/relationships/image" Target="../media/image5.png"/><Relationship Id="rId30" Type="http://schemas.openxmlformats.org/officeDocument/2006/relationships/image" Target="../media/image10.svg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26" Type="http://schemas.openxmlformats.org/officeDocument/2006/relationships/image" Target="../media/image8.svg"/><Relationship Id="rId3" Type="http://schemas.openxmlformats.org/officeDocument/2006/relationships/image" Target="../media/image3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5" Type="http://schemas.openxmlformats.org/officeDocument/2006/relationships/image" Target="../media/image7.png"/><Relationship Id="rId2" Type="http://schemas.openxmlformats.org/officeDocument/2006/relationships/image" Target="../media/image2.png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29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24" Type="http://schemas.openxmlformats.org/officeDocument/2006/relationships/image" Target="../media/image30.svg"/><Relationship Id="rId32" Type="http://schemas.openxmlformats.org/officeDocument/2006/relationships/image" Target="../media/image32.sv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6.sv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31" Type="http://schemas.openxmlformats.org/officeDocument/2006/relationships/image" Target="../media/image31.pn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svg"/><Relationship Id="rId27" Type="http://schemas.openxmlformats.org/officeDocument/2006/relationships/image" Target="../media/image5.png"/><Relationship Id="rId30" Type="http://schemas.openxmlformats.org/officeDocument/2006/relationships/image" Target="../media/image10.sv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1.tiff"/><Relationship Id="rId4" Type="http://schemas.openxmlformats.org/officeDocument/2006/relationships/image" Target="../media/image80.sv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26.svg"/><Relationship Id="rId18" Type="http://schemas.openxmlformats.org/officeDocument/2006/relationships/image" Target="../media/image11.png"/><Relationship Id="rId26" Type="http://schemas.openxmlformats.org/officeDocument/2006/relationships/image" Target="../media/image50.png"/><Relationship Id="rId3" Type="http://schemas.openxmlformats.org/officeDocument/2006/relationships/image" Target="../media/image41.svg"/><Relationship Id="rId21" Type="http://schemas.openxmlformats.org/officeDocument/2006/relationships/image" Target="../media/image61.svg"/><Relationship Id="rId7" Type="http://schemas.openxmlformats.org/officeDocument/2006/relationships/image" Target="../media/image45.svg"/><Relationship Id="rId12" Type="http://schemas.openxmlformats.org/officeDocument/2006/relationships/image" Target="../media/image25.png"/><Relationship Id="rId17" Type="http://schemas.openxmlformats.org/officeDocument/2006/relationships/image" Target="../media/image32.svg"/><Relationship Id="rId25" Type="http://schemas.openxmlformats.org/officeDocument/2006/relationships/image" Target="../media/image85.svg"/><Relationship Id="rId2" Type="http://schemas.openxmlformats.org/officeDocument/2006/relationships/image" Target="../media/image40.png"/><Relationship Id="rId16" Type="http://schemas.openxmlformats.org/officeDocument/2006/relationships/image" Target="../media/image31.png"/><Relationship Id="rId20" Type="http://schemas.openxmlformats.org/officeDocument/2006/relationships/image" Target="../media/image60.png"/><Relationship Id="rId29" Type="http://schemas.openxmlformats.org/officeDocument/2006/relationships/image" Target="../media/image20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.svg"/><Relationship Id="rId24" Type="http://schemas.openxmlformats.org/officeDocument/2006/relationships/image" Target="../media/image84.png"/><Relationship Id="rId5" Type="http://schemas.openxmlformats.org/officeDocument/2006/relationships/image" Target="../media/image43.svg"/><Relationship Id="rId15" Type="http://schemas.openxmlformats.org/officeDocument/2006/relationships/image" Target="../media/image83.svg"/><Relationship Id="rId23" Type="http://schemas.openxmlformats.org/officeDocument/2006/relationships/image" Target="../media/image24.svg"/><Relationship Id="rId28" Type="http://schemas.openxmlformats.org/officeDocument/2006/relationships/image" Target="../media/image19.png"/><Relationship Id="rId10" Type="http://schemas.openxmlformats.org/officeDocument/2006/relationships/image" Target="../media/image3.png"/><Relationship Id="rId19" Type="http://schemas.openxmlformats.org/officeDocument/2006/relationships/image" Target="../media/image12.svg"/><Relationship Id="rId31" Type="http://schemas.openxmlformats.org/officeDocument/2006/relationships/image" Target="../media/image47.svg"/><Relationship Id="rId4" Type="http://schemas.openxmlformats.org/officeDocument/2006/relationships/image" Target="../media/image42.png"/><Relationship Id="rId9" Type="http://schemas.openxmlformats.org/officeDocument/2006/relationships/image" Target="../media/image49.svg"/><Relationship Id="rId14" Type="http://schemas.openxmlformats.org/officeDocument/2006/relationships/image" Target="../media/image82.png"/><Relationship Id="rId22" Type="http://schemas.openxmlformats.org/officeDocument/2006/relationships/image" Target="../media/image23.png"/><Relationship Id="rId27" Type="http://schemas.openxmlformats.org/officeDocument/2006/relationships/image" Target="../media/image51.svg"/><Relationship Id="rId30" Type="http://schemas.openxmlformats.org/officeDocument/2006/relationships/image" Target="../media/image46.png"/></Relationships>
</file>

<file path=ppt/slides/_rels/slide20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26" Type="http://schemas.openxmlformats.org/officeDocument/2006/relationships/image" Target="../media/image8.svg"/><Relationship Id="rId3" Type="http://schemas.openxmlformats.org/officeDocument/2006/relationships/image" Target="../media/image3.png"/><Relationship Id="rId21" Type="http://schemas.openxmlformats.org/officeDocument/2006/relationships/image" Target="../media/image27.png"/><Relationship Id="rId34" Type="http://schemas.openxmlformats.org/officeDocument/2006/relationships/image" Target="../media/image34.sv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5" Type="http://schemas.openxmlformats.org/officeDocument/2006/relationships/image" Target="../media/image7.png"/><Relationship Id="rId33" Type="http://schemas.openxmlformats.org/officeDocument/2006/relationships/image" Target="../media/image33.png"/><Relationship Id="rId2" Type="http://schemas.openxmlformats.org/officeDocument/2006/relationships/image" Target="../media/image2.png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29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24" Type="http://schemas.openxmlformats.org/officeDocument/2006/relationships/image" Target="../media/image30.svg"/><Relationship Id="rId32" Type="http://schemas.openxmlformats.org/officeDocument/2006/relationships/image" Target="../media/image32.sv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6.sv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31" Type="http://schemas.openxmlformats.org/officeDocument/2006/relationships/image" Target="../media/image31.pn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svg"/><Relationship Id="rId27" Type="http://schemas.openxmlformats.org/officeDocument/2006/relationships/image" Target="../media/image5.png"/><Relationship Id="rId30" Type="http://schemas.openxmlformats.org/officeDocument/2006/relationships/image" Target="../media/image10.svg"/><Relationship Id="rId8" Type="http://schemas.openxmlformats.org/officeDocument/2006/relationships/image" Target="../media/image14.svg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26.svg"/><Relationship Id="rId18" Type="http://schemas.openxmlformats.org/officeDocument/2006/relationships/image" Target="../media/image11.png"/><Relationship Id="rId26" Type="http://schemas.openxmlformats.org/officeDocument/2006/relationships/image" Target="../media/image50.png"/><Relationship Id="rId3" Type="http://schemas.openxmlformats.org/officeDocument/2006/relationships/image" Target="../media/image41.svg"/><Relationship Id="rId21" Type="http://schemas.openxmlformats.org/officeDocument/2006/relationships/image" Target="../media/image61.svg"/><Relationship Id="rId7" Type="http://schemas.openxmlformats.org/officeDocument/2006/relationships/image" Target="../media/image45.svg"/><Relationship Id="rId12" Type="http://schemas.openxmlformats.org/officeDocument/2006/relationships/image" Target="../media/image25.png"/><Relationship Id="rId17" Type="http://schemas.openxmlformats.org/officeDocument/2006/relationships/image" Target="../media/image32.svg"/><Relationship Id="rId25" Type="http://schemas.openxmlformats.org/officeDocument/2006/relationships/image" Target="../media/image85.svg"/><Relationship Id="rId2" Type="http://schemas.openxmlformats.org/officeDocument/2006/relationships/image" Target="../media/image40.png"/><Relationship Id="rId16" Type="http://schemas.openxmlformats.org/officeDocument/2006/relationships/image" Target="../media/image31.png"/><Relationship Id="rId20" Type="http://schemas.openxmlformats.org/officeDocument/2006/relationships/image" Target="../media/image60.png"/><Relationship Id="rId29" Type="http://schemas.openxmlformats.org/officeDocument/2006/relationships/image" Target="../media/image20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.svg"/><Relationship Id="rId24" Type="http://schemas.openxmlformats.org/officeDocument/2006/relationships/image" Target="../media/image84.png"/><Relationship Id="rId5" Type="http://schemas.openxmlformats.org/officeDocument/2006/relationships/image" Target="../media/image43.svg"/><Relationship Id="rId15" Type="http://schemas.openxmlformats.org/officeDocument/2006/relationships/image" Target="../media/image83.svg"/><Relationship Id="rId23" Type="http://schemas.openxmlformats.org/officeDocument/2006/relationships/image" Target="../media/image24.svg"/><Relationship Id="rId28" Type="http://schemas.openxmlformats.org/officeDocument/2006/relationships/image" Target="../media/image19.png"/><Relationship Id="rId10" Type="http://schemas.openxmlformats.org/officeDocument/2006/relationships/image" Target="../media/image3.png"/><Relationship Id="rId19" Type="http://schemas.openxmlformats.org/officeDocument/2006/relationships/image" Target="../media/image12.svg"/><Relationship Id="rId31" Type="http://schemas.openxmlformats.org/officeDocument/2006/relationships/image" Target="../media/image47.svg"/><Relationship Id="rId4" Type="http://schemas.openxmlformats.org/officeDocument/2006/relationships/image" Target="../media/image42.png"/><Relationship Id="rId9" Type="http://schemas.openxmlformats.org/officeDocument/2006/relationships/image" Target="../media/image49.svg"/><Relationship Id="rId14" Type="http://schemas.openxmlformats.org/officeDocument/2006/relationships/image" Target="../media/image82.png"/><Relationship Id="rId22" Type="http://schemas.openxmlformats.org/officeDocument/2006/relationships/image" Target="../media/image23.png"/><Relationship Id="rId27" Type="http://schemas.openxmlformats.org/officeDocument/2006/relationships/image" Target="../media/image51.svg"/><Relationship Id="rId30" Type="http://schemas.openxmlformats.org/officeDocument/2006/relationships/image" Target="../media/image46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6.svg"/><Relationship Id="rId4" Type="http://schemas.openxmlformats.org/officeDocument/2006/relationships/image" Target="../media/image82.png"/></Relationships>
</file>

<file path=ppt/slides/_rels/slide2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svg"/><Relationship Id="rId18" Type="http://schemas.openxmlformats.org/officeDocument/2006/relationships/image" Target="../media/image11.png"/><Relationship Id="rId26" Type="http://schemas.openxmlformats.org/officeDocument/2006/relationships/image" Target="../media/image50.png"/><Relationship Id="rId3" Type="http://schemas.openxmlformats.org/officeDocument/2006/relationships/image" Target="../media/image41.svg"/><Relationship Id="rId21" Type="http://schemas.openxmlformats.org/officeDocument/2006/relationships/image" Target="../media/image61.svg"/><Relationship Id="rId7" Type="http://schemas.openxmlformats.org/officeDocument/2006/relationships/image" Target="../media/image45.svg"/><Relationship Id="rId12" Type="http://schemas.openxmlformats.org/officeDocument/2006/relationships/image" Target="../media/image25.png"/><Relationship Id="rId17" Type="http://schemas.openxmlformats.org/officeDocument/2006/relationships/image" Target="../media/image32.svg"/><Relationship Id="rId25" Type="http://schemas.openxmlformats.org/officeDocument/2006/relationships/image" Target="../media/image85.svg"/><Relationship Id="rId33" Type="http://schemas.openxmlformats.org/officeDocument/2006/relationships/image" Target="../media/image34.svg"/><Relationship Id="rId2" Type="http://schemas.openxmlformats.org/officeDocument/2006/relationships/image" Target="../media/image40.png"/><Relationship Id="rId16" Type="http://schemas.openxmlformats.org/officeDocument/2006/relationships/image" Target="../media/image31.png"/><Relationship Id="rId20" Type="http://schemas.openxmlformats.org/officeDocument/2006/relationships/image" Target="../media/image60.png"/><Relationship Id="rId29" Type="http://schemas.openxmlformats.org/officeDocument/2006/relationships/image" Target="../media/image20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.svg"/><Relationship Id="rId24" Type="http://schemas.openxmlformats.org/officeDocument/2006/relationships/image" Target="../media/image84.png"/><Relationship Id="rId32" Type="http://schemas.openxmlformats.org/officeDocument/2006/relationships/image" Target="../media/image33.png"/><Relationship Id="rId5" Type="http://schemas.openxmlformats.org/officeDocument/2006/relationships/image" Target="../media/image43.svg"/><Relationship Id="rId15" Type="http://schemas.openxmlformats.org/officeDocument/2006/relationships/image" Target="../media/image83.svg"/><Relationship Id="rId23" Type="http://schemas.openxmlformats.org/officeDocument/2006/relationships/image" Target="../media/image24.svg"/><Relationship Id="rId28" Type="http://schemas.openxmlformats.org/officeDocument/2006/relationships/image" Target="../media/image19.png"/><Relationship Id="rId10" Type="http://schemas.openxmlformats.org/officeDocument/2006/relationships/image" Target="../media/image3.png"/><Relationship Id="rId19" Type="http://schemas.openxmlformats.org/officeDocument/2006/relationships/image" Target="../media/image12.svg"/><Relationship Id="rId31" Type="http://schemas.openxmlformats.org/officeDocument/2006/relationships/image" Target="../media/image47.svg"/><Relationship Id="rId4" Type="http://schemas.openxmlformats.org/officeDocument/2006/relationships/image" Target="../media/image42.png"/><Relationship Id="rId9" Type="http://schemas.openxmlformats.org/officeDocument/2006/relationships/image" Target="../media/image49.svg"/><Relationship Id="rId14" Type="http://schemas.openxmlformats.org/officeDocument/2006/relationships/image" Target="../media/image82.png"/><Relationship Id="rId22" Type="http://schemas.openxmlformats.org/officeDocument/2006/relationships/image" Target="../media/image23.png"/><Relationship Id="rId27" Type="http://schemas.openxmlformats.org/officeDocument/2006/relationships/image" Target="../media/image51.svg"/><Relationship Id="rId30" Type="http://schemas.openxmlformats.org/officeDocument/2006/relationships/image" Target="../media/image46.png"/><Relationship Id="rId8" Type="http://schemas.openxmlformats.org/officeDocument/2006/relationships/image" Target="../media/image48.png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0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0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0.xml"/></Relationships>
</file>

<file path=ppt/slides/_rels/slide2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26" Type="http://schemas.openxmlformats.org/officeDocument/2006/relationships/image" Target="../media/image8.svg"/><Relationship Id="rId3" Type="http://schemas.openxmlformats.org/officeDocument/2006/relationships/image" Target="../media/image3.png"/><Relationship Id="rId21" Type="http://schemas.openxmlformats.org/officeDocument/2006/relationships/image" Target="../media/image27.png"/><Relationship Id="rId34" Type="http://schemas.openxmlformats.org/officeDocument/2006/relationships/image" Target="../media/image34.sv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5" Type="http://schemas.openxmlformats.org/officeDocument/2006/relationships/image" Target="../media/image7.png"/><Relationship Id="rId33" Type="http://schemas.openxmlformats.org/officeDocument/2006/relationships/image" Target="../media/image33.png"/><Relationship Id="rId2" Type="http://schemas.openxmlformats.org/officeDocument/2006/relationships/image" Target="../media/image2.png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29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24" Type="http://schemas.openxmlformats.org/officeDocument/2006/relationships/image" Target="../media/image30.svg"/><Relationship Id="rId32" Type="http://schemas.openxmlformats.org/officeDocument/2006/relationships/image" Target="../media/image32.sv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6.sv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31" Type="http://schemas.openxmlformats.org/officeDocument/2006/relationships/image" Target="../media/image31.pn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svg"/><Relationship Id="rId27" Type="http://schemas.openxmlformats.org/officeDocument/2006/relationships/image" Target="../media/image5.png"/><Relationship Id="rId30" Type="http://schemas.openxmlformats.org/officeDocument/2006/relationships/image" Target="../media/image10.svg"/><Relationship Id="rId8" Type="http://schemas.openxmlformats.org/officeDocument/2006/relationships/image" Target="../media/image14.sv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0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0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6.svg"/><Relationship Id="rId4" Type="http://schemas.openxmlformats.org/officeDocument/2006/relationships/image" Target="../media/image82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svg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svg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svg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svg"/><Relationship Id="rId18" Type="http://schemas.openxmlformats.org/officeDocument/2006/relationships/image" Target="../media/image11.png"/><Relationship Id="rId26" Type="http://schemas.openxmlformats.org/officeDocument/2006/relationships/image" Target="../media/image50.png"/><Relationship Id="rId3" Type="http://schemas.openxmlformats.org/officeDocument/2006/relationships/image" Target="../media/image41.svg"/><Relationship Id="rId21" Type="http://schemas.openxmlformats.org/officeDocument/2006/relationships/image" Target="../media/image61.svg"/><Relationship Id="rId7" Type="http://schemas.openxmlformats.org/officeDocument/2006/relationships/image" Target="../media/image45.svg"/><Relationship Id="rId12" Type="http://schemas.openxmlformats.org/officeDocument/2006/relationships/image" Target="../media/image25.png"/><Relationship Id="rId17" Type="http://schemas.openxmlformats.org/officeDocument/2006/relationships/image" Target="../media/image32.svg"/><Relationship Id="rId25" Type="http://schemas.openxmlformats.org/officeDocument/2006/relationships/image" Target="../media/image85.svg"/><Relationship Id="rId33" Type="http://schemas.openxmlformats.org/officeDocument/2006/relationships/image" Target="../media/image34.svg"/><Relationship Id="rId2" Type="http://schemas.openxmlformats.org/officeDocument/2006/relationships/image" Target="../media/image40.png"/><Relationship Id="rId16" Type="http://schemas.openxmlformats.org/officeDocument/2006/relationships/image" Target="../media/image31.png"/><Relationship Id="rId20" Type="http://schemas.openxmlformats.org/officeDocument/2006/relationships/image" Target="../media/image60.png"/><Relationship Id="rId29" Type="http://schemas.openxmlformats.org/officeDocument/2006/relationships/image" Target="../media/image20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.svg"/><Relationship Id="rId24" Type="http://schemas.openxmlformats.org/officeDocument/2006/relationships/image" Target="../media/image84.png"/><Relationship Id="rId32" Type="http://schemas.openxmlformats.org/officeDocument/2006/relationships/image" Target="../media/image33.png"/><Relationship Id="rId5" Type="http://schemas.openxmlformats.org/officeDocument/2006/relationships/image" Target="../media/image43.svg"/><Relationship Id="rId15" Type="http://schemas.openxmlformats.org/officeDocument/2006/relationships/image" Target="../media/image83.svg"/><Relationship Id="rId23" Type="http://schemas.openxmlformats.org/officeDocument/2006/relationships/image" Target="../media/image24.svg"/><Relationship Id="rId28" Type="http://schemas.openxmlformats.org/officeDocument/2006/relationships/image" Target="../media/image19.png"/><Relationship Id="rId10" Type="http://schemas.openxmlformats.org/officeDocument/2006/relationships/image" Target="../media/image3.png"/><Relationship Id="rId19" Type="http://schemas.openxmlformats.org/officeDocument/2006/relationships/image" Target="../media/image12.svg"/><Relationship Id="rId31" Type="http://schemas.openxmlformats.org/officeDocument/2006/relationships/image" Target="../media/image47.svg"/><Relationship Id="rId4" Type="http://schemas.openxmlformats.org/officeDocument/2006/relationships/image" Target="../media/image42.png"/><Relationship Id="rId9" Type="http://schemas.openxmlformats.org/officeDocument/2006/relationships/image" Target="../media/image49.svg"/><Relationship Id="rId14" Type="http://schemas.openxmlformats.org/officeDocument/2006/relationships/image" Target="../media/image82.png"/><Relationship Id="rId22" Type="http://schemas.openxmlformats.org/officeDocument/2006/relationships/image" Target="../media/image23.png"/><Relationship Id="rId27" Type="http://schemas.openxmlformats.org/officeDocument/2006/relationships/image" Target="../media/image51.svg"/><Relationship Id="rId30" Type="http://schemas.openxmlformats.org/officeDocument/2006/relationships/image" Target="../media/image46.png"/><Relationship Id="rId8" Type="http://schemas.openxmlformats.org/officeDocument/2006/relationships/image" Target="../media/image48.png"/></Relationships>
</file>

<file path=ppt/slides/_rels/slide2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26" Type="http://schemas.openxmlformats.org/officeDocument/2006/relationships/image" Target="../media/image8.svg"/><Relationship Id="rId21" Type="http://schemas.openxmlformats.org/officeDocument/2006/relationships/image" Target="../media/image27.png"/><Relationship Id="rId34" Type="http://schemas.openxmlformats.org/officeDocument/2006/relationships/image" Target="../media/image34.sv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5" Type="http://schemas.openxmlformats.org/officeDocument/2006/relationships/image" Target="../media/image7.png"/><Relationship Id="rId33" Type="http://schemas.openxmlformats.org/officeDocument/2006/relationships/image" Target="../media/image33.png"/><Relationship Id="rId38" Type="http://schemas.openxmlformats.org/officeDocument/2006/relationships/image" Target="../media/image38.svg"/><Relationship Id="rId2" Type="http://schemas.openxmlformats.org/officeDocument/2006/relationships/image" Target="../media/image2.png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29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24" Type="http://schemas.openxmlformats.org/officeDocument/2006/relationships/image" Target="../media/image30.svg"/><Relationship Id="rId32" Type="http://schemas.openxmlformats.org/officeDocument/2006/relationships/image" Target="../media/image32.svg"/><Relationship Id="rId37" Type="http://schemas.openxmlformats.org/officeDocument/2006/relationships/image" Target="../media/image3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6.svg"/><Relationship Id="rId36" Type="http://schemas.openxmlformats.org/officeDocument/2006/relationships/image" Target="../media/image36.sv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31" Type="http://schemas.openxmlformats.org/officeDocument/2006/relationships/image" Target="../media/image31.pn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svg"/><Relationship Id="rId27" Type="http://schemas.openxmlformats.org/officeDocument/2006/relationships/image" Target="../media/image5.png"/><Relationship Id="rId30" Type="http://schemas.openxmlformats.org/officeDocument/2006/relationships/image" Target="../media/image10.svg"/><Relationship Id="rId35" Type="http://schemas.openxmlformats.org/officeDocument/2006/relationships/image" Target="../media/image35.png"/><Relationship Id="rId8" Type="http://schemas.openxmlformats.org/officeDocument/2006/relationships/image" Target="../media/image14.svg"/><Relationship Id="rId3" Type="http://schemas.openxmlformats.org/officeDocument/2006/relationships/image" Target="../media/image3.png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0.svg"/><Relationship Id="rId4" Type="http://schemas.openxmlformats.org/officeDocument/2006/relationships/image" Target="../media/image62.png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0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0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0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0.xml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1.png"/><Relationship Id="rId18" Type="http://schemas.openxmlformats.org/officeDocument/2006/relationships/image" Target="../media/image51.svg"/><Relationship Id="rId3" Type="http://schemas.openxmlformats.org/officeDocument/2006/relationships/image" Target="../media/image41.svg"/><Relationship Id="rId21" Type="http://schemas.openxmlformats.org/officeDocument/2006/relationships/image" Target="../media/image23.pn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50.png"/><Relationship Id="rId2" Type="http://schemas.openxmlformats.org/officeDocument/2006/relationships/image" Target="../media/image40.png"/><Relationship Id="rId16" Type="http://schemas.openxmlformats.org/officeDocument/2006/relationships/image" Target="../media/image47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24" Type="http://schemas.openxmlformats.org/officeDocument/2006/relationships/image" Target="../media/image26.svg"/><Relationship Id="rId5" Type="http://schemas.openxmlformats.org/officeDocument/2006/relationships/image" Target="../media/image43.svg"/><Relationship Id="rId15" Type="http://schemas.openxmlformats.org/officeDocument/2006/relationships/image" Target="../media/image46.png"/><Relationship Id="rId23" Type="http://schemas.openxmlformats.org/officeDocument/2006/relationships/image" Target="../media/image25.png"/><Relationship Id="rId10" Type="http://schemas.openxmlformats.org/officeDocument/2006/relationships/image" Target="../media/image4.svg"/><Relationship Id="rId19" Type="http://schemas.openxmlformats.org/officeDocument/2006/relationships/image" Target="../media/image19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12.svg"/><Relationship Id="rId22" Type="http://schemas.openxmlformats.org/officeDocument/2006/relationships/image" Target="../media/image24.svg"/></Relationships>
</file>

<file path=ppt/slides/_rels/slide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1.png"/><Relationship Id="rId18" Type="http://schemas.openxmlformats.org/officeDocument/2006/relationships/image" Target="../media/image51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50.png"/><Relationship Id="rId2" Type="http://schemas.openxmlformats.org/officeDocument/2006/relationships/image" Target="../media/image40.png"/><Relationship Id="rId16" Type="http://schemas.openxmlformats.org/officeDocument/2006/relationships/image" Target="../media/image47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5" Type="http://schemas.openxmlformats.org/officeDocument/2006/relationships/image" Target="../media/image46.png"/><Relationship Id="rId10" Type="http://schemas.openxmlformats.org/officeDocument/2006/relationships/image" Target="../media/image4.svg"/><Relationship Id="rId19" Type="http://schemas.openxmlformats.org/officeDocument/2006/relationships/image" Target="../media/image19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12.sv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1.png"/><Relationship Id="rId18" Type="http://schemas.openxmlformats.org/officeDocument/2006/relationships/image" Target="../media/image51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50.png"/><Relationship Id="rId2" Type="http://schemas.openxmlformats.org/officeDocument/2006/relationships/image" Target="../media/image40.png"/><Relationship Id="rId16" Type="http://schemas.openxmlformats.org/officeDocument/2006/relationships/image" Target="../media/image47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5" Type="http://schemas.openxmlformats.org/officeDocument/2006/relationships/image" Target="../media/image46.png"/><Relationship Id="rId10" Type="http://schemas.openxmlformats.org/officeDocument/2006/relationships/image" Target="../media/image4.svg"/><Relationship Id="rId19" Type="http://schemas.openxmlformats.org/officeDocument/2006/relationships/image" Target="../media/image19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12.svg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1.png"/><Relationship Id="rId18" Type="http://schemas.openxmlformats.org/officeDocument/2006/relationships/image" Target="../media/image51.svg"/><Relationship Id="rId3" Type="http://schemas.openxmlformats.org/officeDocument/2006/relationships/image" Target="../media/image41.svg"/><Relationship Id="rId21" Type="http://schemas.openxmlformats.org/officeDocument/2006/relationships/image" Target="../media/image23.pn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50.png"/><Relationship Id="rId2" Type="http://schemas.openxmlformats.org/officeDocument/2006/relationships/image" Target="../media/image40.png"/><Relationship Id="rId16" Type="http://schemas.openxmlformats.org/officeDocument/2006/relationships/image" Target="../media/image47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24" Type="http://schemas.openxmlformats.org/officeDocument/2006/relationships/image" Target="../media/image26.svg"/><Relationship Id="rId5" Type="http://schemas.openxmlformats.org/officeDocument/2006/relationships/image" Target="../media/image43.svg"/><Relationship Id="rId15" Type="http://schemas.openxmlformats.org/officeDocument/2006/relationships/image" Target="../media/image46.png"/><Relationship Id="rId23" Type="http://schemas.openxmlformats.org/officeDocument/2006/relationships/image" Target="../media/image25.png"/><Relationship Id="rId10" Type="http://schemas.openxmlformats.org/officeDocument/2006/relationships/image" Target="../media/image4.svg"/><Relationship Id="rId19" Type="http://schemas.openxmlformats.org/officeDocument/2006/relationships/image" Target="../media/image19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12.svg"/><Relationship Id="rId22" Type="http://schemas.openxmlformats.org/officeDocument/2006/relationships/image" Target="../media/image24.svg"/></Relationships>
</file>

<file path=ppt/slides/_rels/slide2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2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1.png"/><Relationship Id="rId18" Type="http://schemas.openxmlformats.org/officeDocument/2006/relationships/image" Target="../media/image51.svg"/><Relationship Id="rId3" Type="http://schemas.openxmlformats.org/officeDocument/2006/relationships/image" Target="../media/image41.svg"/><Relationship Id="rId21" Type="http://schemas.openxmlformats.org/officeDocument/2006/relationships/image" Target="../media/image23.pn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50.png"/><Relationship Id="rId2" Type="http://schemas.openxmlformats.org/officeDocument/2006/relationships/image" Target="../media/image40.png"/><Relationship Id="rId16" Type="http://schemas.openxmlformats.org/officeDocument/2006/relationships/image" Target="../media/image47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24" Type="http://schemas.openxmlformats.org/officeDocument/2006/relationships/image" Target="../media/image26.svg"/><Relationship Id="rId5" Type="http://schemas.openxmlformats.org/officeDocument/2006/relationships/image" Target="../media/image43.svg"/><Relationship Id="rId15" Type="http://schemas.openxmlformats.org/officeDocument/2006/relationships/image" Target="../media/image46.png"/><Relationship Id="rId23" Type="http://schemas.openxmlformats.org/officeDocument/2006/relationships/image" Target="../media/image25.png"/><Relationship Id="rId10" Type="http://schemas.openxmlformats.org/officeDocument/2006/relationships/image" Target="../media/image4.svg"/><Relationship Id="rId19" Type="http://schemas.openxmlformats.org/officeDocument/2006/relationships/image" Target="../media/image19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12.svg"/><Relationship Id="rId22" Type="http://schemas.openxmlformats.org/officeDocument/2006/relationships/image" Target="../media/image24.svg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0.xml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1.png"/><Relationship Id="rId18" Type="http://schemas.openxmlformats.org/officeDocument/2006/relationships/image" Target="../media/image51.svg"/><Relationship Id="rId3" Type="http://schemas.openxmlformats.org/officeDocument/2006/relationships/image" Target="../media/image41.svg"/><Relationship Id="rId21" Type="http://schemas.openxmlformats.org/officeDocument/2006/relationships/image" Target="../media/image23.pn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50.png"/><Relationship Id="rId2" Type="http://schemas.openxmlformats.org/officeDocument/2006/relationships/image" Target="../media/image40.png"/><Relationship Id="rId16" Type="http://schemas.openxmlformats.org/officeDocument/2006/relationships/image" Target="../media/image47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24" Type="http://schemas.openxmlformats.org/officeDocument/2006/relationships/image" Target="../media/image26.svg"/><Relationship Id="rId5" Type="http://schemas.openxmlformats.org/officeDocument/2006/relationships/image" Target="../media/image43.svg"/><Relationship Id="rId15" Type="http://schemas.openxmlformats.org/officeDocument/2006/relationships/image" Target="../media/image46.png"/><Relationship Id="rId23" Type="http://schemas.openxmlformats.org/officeDocument/2006/relationships/image" Target="../media/image25.png"/><Relationship Id="rId10" Type="http://schemas.openxmlformats.org/officeDocument/2006/relationships/image" Target="../media/image4.svg"/><Relationship Id="rId19" Type="http://schemas.openxmlformats.org/officeDocument/2006/relationships/image" Target="../media/image19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12.svg"/><Relationship Id="rId22" Type="http://schemas.openxmlformats.org/officeDocument/2006/relationships/image" Target="../media/image24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0.sv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sv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sv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sv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sv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26" Type="http://schemas.openxmlformats.org/officeDocument/2006/relationships/image" Target="../media/image26.svg"/><Relationship Id="rId21" Type="http://schemas.openxmlformats.org/officeDocument/2006/relationships/image" Target="../media/image21.png"/><Relationship Id="rId34" Type="http://schemas.openxmlformats.org/officeDocument/2006/relationships/image" Target="../media/image34.svg"/><Relationship Id="rId7" Type="http://schemas.openxmlformats.org/officeDocument/2006/relationships/image" Target="../media/image9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svg"/><Relationship Id="rId2" Type="http://schemas.openxmlformats.org/officeDocument/2006/relationships/image" Target="../media/image2.png"/><Relationship Id="rId16" Type="http://schemas.openxmlformats.org/officeDocument/2006/relationships/image" Target="../media/image16.svg"/><Relationship Id="rId20" Type="http://schemas.openxmlformats.org/officeDocument/2006/relationships/image" Target="../media/image20.sv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svg"/><Relationship Id="rId11" Type="http://schemas.openxmlformats.org/officeDocument/2006/relationships/image" Target="../media/image11.png"/><Relationship Id="rId24" Type="http://schemas.openxmlformats.org/officeDocument/2006/relationships/image" Target="../media/image24.svg"/><Relationship Id="rId32" Type="http://schemas.openxmlformats.org/officeDocument/2006/relationships/image" Target="../media/image32.svg"/><Relationship Id="rId37" Type="http://schemas.openxmlformats.org/officeDocument/2006/relationships/image" Target="../media/image37.png"/><Relationship Id="rId5" Type="http://schemas.openxmlformats.org/officeDocument/2006/relationships/image" Target="../media/image7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svg"/><Relationship Id="rId36" Type="http://schemas.openxmlformats.org/officeDocument/2006/relationships/image" Target="../media/image36.svg"/><Relationship Id="rId10" Type="http://schemas.openxmlformats.org/officeDocument/2006/relationships/image" Target="../media/image4.sv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" Type="http://schemas.openxmlformats.org/officeDocument/2006/relationships/image" Target="../media/image6.svg"/><Relationship Id="rId9" Type="http://schemas.openxmlformats.org/officeDocument/2006/relationships/image" Target="../media/image3.png"/><Relationship Id="rId14" Type="http://schemas.openxmlformats.org/officeDocument/2006/relationships/image" Target="../media/image14.svg"/><Relationship Id="rId22" Type="http://schemas.openxmlformats.org/officeDocument/2006/relationships/image" Target="../media/image22.svg"/><Relationship Id="rId27" Type="http://schemas.openxmlformats.org/officeDocument/2006/relationships/image" Target="../media/image27.png"/><Relationship Id="rId30" Type="http://schemas.openxmlformats.org/officeDocument/2006/relationships/image" Target="../media/image30.svg"/><Relationship Id="rId35" Type="http://schemas.openxmlformats.org/officeDocument/2006/relationships/image" Target="../media/image35.png"/><Relationship Id="rId8" Type="http://schemas.openxmlformats.org/officeDocument/2006/relationships/image" Target="../media/image10.svg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5.svg"/><Relationship Id="rId4" Type="http://schemas.openxmlformats.org/officeDocument/2006/relationships/image" Target="../media/image94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5.svg"/><Relationship Id="rId4" Type="http://schemas.openxmlformats.org/officeDocument/2006/relationships/image" Target="../media/image94.sv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6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41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sv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4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3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4.sv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39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12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11.png"/><Relationship Id="rId2" Type="http://schemas.openxmlformats.org/officeDocument/2006/relationships/image" Target="../media/image40.png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5" Type="http://schemas.openxmlformats.org/officeDocument/2006/relationships/image" Target="../media/image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Relationship Id="rId14" Type="http://schemas.openxmlformats.org/officeDocument/2006/relationships/image" Target="../media/image39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12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11.png"/><Relationship Id="rId2" Type="http://schemas.openxmlformats.org/officeDocument/2006/relationships/image" Target="../media/image40.png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5" Type="http://schemas.openxmlformats.org/officeDocument/2006/relationships/image" Target="../media/image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Relationship Id="rId14" Type="http://schemas.openxmlformats.org/officeDocument/2006/relationships/image" Target="../media/image39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8.png"/><Relationship Id="rId18" Type="http://schemas.openxmlformats.org/officeDocument/2006/relationships/image" Target="../media/image47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16.svg"/><Relationship Id="rId17" Type="http://schemas.openxmlformats.org/officeDocument/2006/relationships/image" Target="../media/image46.png"/><Relationship Id="rId2" Type="http://schemas.openxmlformats.org/officeDocument/2006/relationships/image" Target="../media/image40.png"/><Relationship Id="rId16" Type="http://schemas.openxmlformats.org/officeDocument/2006/relationships/image" Target="../media/image12.svg"/><Relationship Id="rId20" Type="http://schemas.openxmlformats.org/officeDocument/2006/relationships/image" Target="../media/image51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15.png"/><Relationship Id="rId5" Type="http://schemas.openxmlformats.org/officeDocument/2006/relationships/image" Target="../media/image43.svg"/><Relationship Id="rId15" Type="http://schemas.openxmlformats.org/officeDocument/2006/relationships/image" Target="../media/image11.png"/><Relationship Id="rId10" Type="http://schemas.openxmlformats.org/officeDocument/2006/relationships/image" Target="../media/image4.svg"/><Relationship Id="rId19" Type="http://schemas.openxmlformats.org/officeDocument/2006/relationships/image" Target="../media/image50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4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063" y="4302049"/>
            <a:ext cx="12615756" cy="1926324"/>
          </a:xfrm>
        </p:spPr>
        <p:txBody>
          <a:bodyPr>
            <a:noAutofit/>
          </a:bodyPr>
          <a:lstStyle/>
          <a:p>
            <a:r>
              <a:rPr lang="en-US" sz="4000" dirty="0"/>
              <a:t>AWS EKS </a:t>
            </a:r>
            <a:r>
              <a:rPr lang="en-US" sz="4400" dirty="0"/>
              <a:t>Kubernetes</a:t>
            </a:r>
            <a:r>
              <a:rPr lang="en-US" sz="4000" dirty="0"/>
              <a:t> - Masterclass | DevOps, Microservices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063" y="5814355"/>
            <a:ext cx="8569236" cy="1400305"/>
          </a:xfrm>
        </p:spPr>
        <p:txBody>
          <a:bodyPr/>
          <a:lstStyle/>
          <a:p>
            <a:r>
              <a:rPr lang="en-US" dirty="0"/>
              <a:t>Kalyan Reddy Daida</a:t>
            </a:r>
          </a:p>
        </p:txBody>
      </p:sp>
    </p:spTree>
    <p:extLst>
      <p:ext uri="{BB962C8B-B14F-4D97-AF65-F5344CB8AC3E}">
        <p14:creationId xmlns:p14="http://schemas.microsoft.com/office/powerpoint/2010/main" val="2739888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3172459" y="50243"/>
            <a:ext cx="11159989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2460" y="604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323350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D36A5623-B598-B94F-B8B0-2AAABA227D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0538" y="1585958"/>
            <a:ext cx="330200" cy="3302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F4F74FAC-2956-5541-AFEF-5181BBE19D45}"/>
              </a:ext>
            </a:extLst>
          </p:cNvPr>
          <p:cNvSpPr/>
          <p:nvPr/>
        </p:nvSpPr>
        <p:spPr>
          <a:xfrm>
            <a:off x="4460537" y="1585957"/>
            <a:ext cx="3460837" cy="2636721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6"/>
            <a:ext cx="3889269" cy="323350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51939DE2-EA14-7B40-B602-5966A28876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42618" y="1584154"/>
            <a:ext cx="330200" cy="3302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D9CE395D-C67C-3F4C-84A3-D54369C8F7AC}"/>
              </a:ext>
            </a:extLst>
          </p:cNvPr>
          <p:cNvSpPr/>
          <p:nvPr/>
        </p:nvSpPr>
        <p:spPr>
          <a:xfrm>
            <a:off x="10042617" y="1584153"/>
            <a:ext cx="3460837" cy="2636721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39A8A4B-971D-4542-BB99-5616702A019B}"/>
              </a:ext>
            </a:extLst>
          </p:cNvPr>
          <p:cNvSpPr/>
          <p:nvPr/>
        </p:nvSpPr>
        <p:spPr>
          <a:xfrm>
            <a:off x="4600081" y="2459634"/>
            <a:ext cx="8722760" cy="12870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36838D-E7AE-8742-B4C4-D44D4E28C668}"/>
              </a:ext>
            </a:extLst>
          </p:cNvPr>
          <p:cNvSpPr/>
          <p:nvPr/>
        </p:nvSpPr>
        <p:spPr>
          <a:xfrm>
            <a:off x="4862102" y="2640458"/>
            <a:ext cx="8257997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DCF31EF-BE15-4747-8073-A424BAF03604}"/>
              </a:ext>
            </a:extLst>
          </p:cNvPr>
          <p:cNvSpPr/>
          <p:nvPr/>
        </p:nvSpPr>
        <p:spPr>
          <a:xfrm>
            <a:off x="5219272" y="2776390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166DA2B-A40A-F745-8509-EEFC15A5119A}"/>
              </a:ext>
            </a:extLst>
          </p:cNvPr>
          <p:cNvSpPr txBox="1"/>
          <p:nvPr/>
        </p:nvSpPr>
        <p:spPr>
          <a:xfrm>
            <a:off x="8477662" y="3494924"/>
            <a:ext cx="951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0503E2C-E61E-D149-A8D7-E15D8719E6F6}"/>
              </a:ext>
            </a:extLst>
          </p:cNvPr>
          <p:cNvSpPr txBox="1"/>
          <p:nvPr/>
        </p:nvSpPr>
        <p:spPr>
          <a:xfrm>
            <a:off x="8529915" y="2928458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8E75411-DA4E-2546-9262-67515583A2FB}"/>
              </a:ext>
            </a:extLst>
          </p:cNvPr>
          <p:cNvGrpSpPr/>
          <p:nvPr/>
        </p:nvGrpSpPr>
        <p:grpSpPr>
          <a:xfrm>
            <a:off x="5366085" y="2883439"/>
            <a:ext cx="555550" cy="352840"/>
            <a:chOff x="853440" y="4579716"/>
            <a:chExt cx="1006998" cy="827590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00E0A4D-9884-B24F-9A54-C482308383F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6141649-69C6-544B-9673-3A4FA1115AE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9E47880-06B8-8D40-87DC-B495B0DA478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0E040AC-7092-374D-95AB-16FB30BCFF3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DFB6177-C05D-454C-B107-1DC9C4EFE53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E4FEEB4-33AB-5047-951D-23A5ACB1BA9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B385965-02C6-6145-B2DA-ECECC3B15C5B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D3B2D911-0F3C-D04E-9403-974928B1077A}"/>
              </a:ext>
            </a:extLst>
          </p:cNvPr>
          <p:cNvSpPr txBox="1"/>
          <p:nvPr/>
        </p:nvSpPr>
        <p:spPr>
          <a:xfrm>
            <a:off x="5396095" y="3201947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BF8716D-D850-424D-B0E3-BB5614511D2E}"/>
              </a:ext>
            </a:extLst>
          </p:cNvPr>
          <p:cNvSpPr/>
          <p:nvPr/>
        </p:nvSpPr>
        <p:spPr>
          <a:xfrm>
            <a:off x="6633633" y="2775433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ED049CC-FB57-3E4F-A1E9-D08A6127D0F9}"/>
              </a:ext>
            </a:extLst>
          </p:cNvPr>
          <p:cNvGrpSpPr/>
          <p:nvPr/>
        </p:nvGrpSpPr>
        <p:grpSpPr>
          <a:xfrm>
            <a:off x="6780446" y="2882482"/>
            <a:ext cx="555550" cy="352840"/>
            <a:chOff x="853440" y="4579716"/>
            <a:chExt cx="1006998" cy="82759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50E5C08-700D-A743-97B7-EFF3B4A11251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91B22D0-0DF3-D44B-AB32-832CA8F59FA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4D4278E-D864-B54B-8C65-C082EB0E059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C1834E0-2222-B743-9819-F2E53D4F2DA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1CC6938-8C67-E74F-8561-379D0C7194C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FC683B8-C66E-754F-9B67-8E0B3A24ECB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C1406B9-B666-254F-BD40-989634A7AD14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EC77E731-7B4A-504B-93AD-5D4135816275}"/>
              </a:ext>
            </a:extLst>
          </p:cNvPr>
          <p:cNvSpPr txBox="1"/>
          <p:nvPr/>
        </p:nvSpPr>
        <p:spPr>
          <a:xfrm>
            <a:off x="6810456" y="3200990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9D768B5-86F7-D340-87F0-CD03B7FE1999}"/>
              </a:ext>
            </a:extLst>
          </p:cNvPr>
          <p:cNvSpPr/>
          <p:nvPr/>
        </p:nvSpPr>
        <p:spPr>
          <a:xfrm>
            <a:off x="10519560" y="274110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6E5351B2-4FD1-3447-A453-4918DDDB4B94}"/>
              </a:ext>
            </a:extLst>
          </p:cNvPr>
          <p:cNvGrpSpPr/>
          <p:nvPr/>
        </p:nvGrpSpPr>
        <p:grpSpPr>
          <a:xfrm>
            <a:off x="10666373" y="2848150"/>
            <a:ext cx="555550" cy="352840"/>
            <a:chOff x="853440" y="4579716"/>
            <a:chExt cx="1006998" cy="827590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B72A1BF-B34A-E94D-A702-A054AEF65E7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B1BA6DC-B5F3-B743-A646-A3B71E213F3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31CF77E-6BCA-6B42-85D4-53A5496F76F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5B3B556-A856-5B4B-B771-7FEAEFB83CA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E5BB6921-0541-DA4B-9D14-A7A572EAC26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2B6EEE59-B265-4B48-91EB-A613502FBBC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8BF605E-AC60-7C47-BA9E-39DC274C4A7E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5929E4DC-79B2-8641-AA7C-35A790E3FC7D}"/>
              </a:ext>
            </a:extLst>
          </p:cNvPr>
          <p:cNvSpPr txBox="1"/>
          <p:nvPr/>
        </p:nvSpPr>
        <p:spPr>
          <a:xfrm>
            <a:off x="10696383" y="3166658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2792AE7-3144-0445-A60C-EF53A9C2D288}"/>
              </a:ext>
            </a:extLst>
          </p:cNvPr>
          <p:cNvSpPr/>
          <p:nvPr/>
        </p:nvSpPr>
        <p:spPr>
          <a:xfrm>
            <a:off x="11933921" y="2740144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AF736A3-134C-434C-9EF1-71682C6173B5}"/>
              </a:ext>
            </a:extLst>
          </p:cNvPr>
          <p:cNvGrpSpPr/>
          <p:nvPr/>
        </p:nvGrpSpPr>
        <p:grpSpPr>
          <a:xfrm>
            <a:off x="12080734" y="2847193"/>
            <a:ext cx="555550" cy="352840"/>
            <a:chOff x="853440" y="4579716"/>
            <a:chExt cx="1006998" cy="82759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43F4E66-643C-3148-BAEB-EFAA8EC824E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B840273-3B30-1F47-91FA-FF9EE2A902D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BD500F4-0983-DA43-B67F-DBE940A0CC6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2E50342-906E-3547-ABB8-F281DA6D3D9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A3A52B39-91EB-7B41-B979-64F88A6459E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C640A9A-0ABB-FC4C-8F1C-635A2AABF17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AAD452B-31BA-BE46-AF7D-19673718C257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3ABF88C0-E5C6-6B43-AE8C-B1597A9CCB1B}"/>
              </a:ext>
            </a:extLst>
          </p:cNvPr>
          <p:cNvSpPr txBox="1"/>
          <p:nvPr/>
        </p:nvSpPr>
        <p:spPr>
          <a:xfrm>
            <a:off x="12110744" y="316570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4600081" y="2026853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Node Port Service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2C5D02-CBB4-C542-BED0-2453DD2F2B0C}"/>
              </a:ext>
            </a:extLst>
          </p:cNvPr>
          <p:cNvSpPr/>
          <p:nvPr/>
        </p:nvSpPr>
        <p:spPr>
          <a:xfrm>
            <a:off x="4622388" y="3822571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External Name Service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0FB02980-D45F-694C-84B1-B8DC0E5FCE08}"/>
              </a:ext>
            </a:extLst>
          </p:cNvPr>
          <p:cNvSpPr/>
          <p:nvPr/>
        </p:nvSpPr>
        <p:spPr>
          <a:xfrm>
            <a:off x="4233826" y="5500402"/>
            <a:ext cx="3841662" cy="151398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50" name="Graphic 149">
            <a:extLst>
              <a:ext uri="{FF2B5EF4-FFF2-40B4-BE49-F238E27FC236}">
                <a16:creationId xmlns:a16="http://schemas.microsoft.com/office/drawing/2014/main" id="{33137309-2817-814C-826B-02519942D1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33825" y="5501934"/>
            <a:ext cx="274320" cy="274320"/>
          </a:xfrm>
          <a:prstGeom prst="rect">
            <a:avLst/>
          </a:prstGeom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001FCAE9-E1F6-9843-8684-5C4245233D87}"/>
              </a:ext>
            </a:extLst>
          </p:cNvPr>
          <p:cNvSpPr/>
          <p:nvPr/>
        </p:nvSpPr>
        <p:spPr>
          <a:xfrm>
            <a:off x="9783938" y="5431713"/>
            <a:ext cx="3841662" cy="160756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53" name="Graphic 152">
            <a:extLst>
              <a:ext uri="{FF2B5EF4-FFF2-40B4-BE49-F238E27FC236}">
                <a16:creationId xmlns:a16="http://schemas.microsoft.com/office/drawing/2014/main" id="{74A8016C-B024-5149-AC2D-5C10B32AD3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09251" y="5435373"/>
            <a:ext cx="274320" cy="274320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C0B17AEA-A600-3042-BD64-A9052D67E236}"/>
              </a:ext>
            </a:extLst>
          </p:cNvPr>
          <p:cNvSpPr txBox="1"/>
          <p:nvPr/>
        </p:nvSpPr>
        <p:spPr>
          <a:xfrm>
            <a:off x="4830969" y="6696962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</a:t>
            </a:r>
          </a:p>
        </p:txBody>
      </p:sp>
      <p:pic>
        <p:nvPicPr>
          <p:cNvPr id="155" name="Graphic 154">
            <a:extLst>
              <a:ext uri="{FF2B5EF4-FFF2-40B4-BE49-F238E27FC236}">
                <a16:creationId xmlns:a16="http://schemas.microsoft.com/office/drawing/2014/main" id="{70029AD0-F906-2644-8E30-90D4684D0F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26321" y="5901149"/>
            <a:ext cx="711200" cy="711200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E35F98F7-CCA3-D341-AC27-2A0C1AB690D3}"/>
              </a:ext>
            </a:extLst>
          </p:cNvPr>
          <p:cNvSpPr txBox="1"/>
          <p:nvPr/>
        </p:nvSpPr>
        <p:spPr>
          <a:xfrm>
            <a:off x="10591917" y="67251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</a:t>
            </a:r>
          </a:p>
        </p:txBody>
      </p:sp>
      <p:pic>
        <p:nvPicPr>
          <p:cNvPr id="157" name="Graphic 156">
            <a:extLst>
              <a:ext uri="{FF2B5EF4-FFF2-40B4-BE49-F238E27FC236}">
                <a16:creationId xmlns:a16="http://schemas.microsoft.com/office/drawing/2014/main" id="{F753EE07-3DDE-C047-BF25-3862D17811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87269" y="5929338"/>
            <a:ext cx="711200" cy="711200"/>
          </a:xfrm>
          <a:prstGeom prst="rect">
            <a:avLst/>
          </a:prstGeom>
        </p:spPr>
      </p:pic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197370" y="1865201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D679F770-9F67-8F44-BF91-7E9722A0D9DA}"/>
              </a:ext>
            </a:extLst>
          </p:cNvPr>
          <p:cNvCxnSpPr>
            <a:cxnSpLocks/>
            <a:stCxn id="173" idx="3"/>
            <a:endCxn id="147" idx="1"/>
          </p:cNvCxnSpPr>
          <p:nvPr/>
        </p:nvCxnSpPr>
        <p:spPr>
          <a:xfrm>
            <a:off x="2234802" y="2181010"/>
            <a:ext cx="2365279" cy="3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711469" y="2439284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356BEFE-F15B-6A44-A509-F0F405710E7B}"/>
              </a:ext>
            </a:extLst>
          </p:cNvPr>
          <p:cNvCxnSpPr>
            <a:cxnSpLocks/>
            <a:stCxn id="147" idx="2"/>
            <a:endCxn id="69" idx="0"/>
          </p:cNvCxnSpPr>
          <p:nvPr/>
        </p:nvCxnSpPr>
        <p:spPr>
          <a:xfrm>
            <a:off x="8961461" y="2342508"/>
            <a:ext cx="0" cy="1171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0971F4C2-9F8E-4E45-8881-6D3883743408}"/>
              </a:ext>
            </a:extLst>
          </p:cNvPr>
          <p:cNvCxnSpPr>
            <a:cxnSpLocks/>
          </p:cNvCxnSpPr>
          <p:nvPr/>
        </p:nvCxnSpPr>
        <p:spPr>
          <a:xfrm>
            <a:off x="8928929" y="3758627"/>
            <a:ext cx="0" cy="1171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7E270492-1453-E647-B4BA-9D875D6AB5F6}"/>
              </a:ext>
            </a:extLst>
          </p:cNvPr>
          <p:cNvCxnSpPr>
            <a:cxnSpLocks/>
            <a:stCxn id="148" idx="2"/>
            <a:endCxn id="155" idx="0"/>
          </p:cNvCxnSpPr>
          <p:nvPr/>
        </p:nvCxnSpPr>
        <p:spPr>
          <a:xfrm flipH="1">
            <a:off x="5981921" y="4138226"/>
            <a:ext cx="3001847" cy="17629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BD222D59-8D07-EC46-95B7-DC596885F6A4}"/>
              </a:ext>
            </a:extLst>
          </p:cNvPr>
          <p:cNvCxnSpPr>
            <a:cxnSpLocks/>
            <a:stCxn id="148" idx="2"/>
            <a:endCxn id="157" idx="0"/>
          </p:cNvCxnSpPr>
          <p:nvPr/>
        </p:nvCxnSpPr>
        <p:spPr>
          <a:xfrm>
            <a:off x="8983768" y="4138226"/>
            <a:ext cx="2759101" cy="1791112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54748" y="595130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7284" y="363391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367F3810-C5AE-7A42-9A80-B70591533492}"/>
              </a:ext>
            </a:extLst>
          </p:cNvPr>
          <p:cNvCxnSpPr>
            <a:cxnSpLocks/>
            <a:stCxn id="194" idx="1"/>
          </p:cNvCxnSpPr>
          <p:nvPr/>
        </p:nvCxnSpPr>
        <p:spPr>
          <a:xfrm flipH="1">
            <a:off x="6041208" y="940976"/>
            <a:ext cx="2513540" cy="643177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BAC3CEA9-1533-8E41-9980-CA356B0B8815}"/>
              </a:ext>
            </a:extLst>
          </p:cNvPr>
          <p:cNvCxnSpPr>
            <a:cxnSpLocks/>
            <a:stCxn id="194" idx="3"/>
          </p:cNvCxnSpPr>
          <p:nvPr/>
        </p:nvCxnSpPr>
        <p:spPr>
          <a:xfrm>
            <a:off x="9246439" y="940976"/>
            <a:ext cx="2526596" cy="63384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324756" y="570969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AWS EKS </a:t>
            </a:r>
          </a:p>
          <a:p>
            <a:r>
              <a:rPr lang="en-US" sz="3000" b="1" dirty="0"/>
              <a:t>Network Design</a:t>
            </a:r>
          </a:p>
          <a:p>
            <a:r>
              <a:rPr lang="en-US" sz="3000" b="1" dirty="0"/>
              <a:t>With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&amp;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RDS Database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3E5135B9-DBC5-B14B-84B2-8C29FFCAEC13}"/>
              </a:ext>
            </a:extLst>
          </p:cNvPr>
          <p:cNvSpPr txBox="1"/>
          <p:nvPr/>
        </p:nvSpPr>
        <p:spPr>
          <a:xfrm>
            <a:off x="7412" y="1581890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04901993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439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855" y="2779594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&amp;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&amp; ELB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Network Load Balancer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3745901" cy="374590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4542" y="350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5395" y="4150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2678146" y="1413131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165769" y="148716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179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9562282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339702391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3172459" y="50243"/>
            <a:ext cx="11159989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2460" y="604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Network</a:t>
            </a:r>
            <a:r>
              <a:rPr lang="en-US" sz="1400" dirty="0"/>
              <a:t> Load Balancer Service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49531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100941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02190" y="5719958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AWS EKS </a:t>
            </a:r>
          </a:p>
          <a:p>
            <a:r>
              <a:rPr lang="en-US" sz="2800" b="1" dirty="0"/>
              <a:t>Network Design</a:t>
            </a:r>
          </a:p>
          <a:p>
            <a:r>
              <a:rPr lang="en-US" sz="2800" b="1" dirty="0"/>
              <a:t>With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Network Load Balancer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188145" y="1405103"/>
            <a:ext cx="1637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Network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095240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06942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4630903" y="5394639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External Name Service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0F0DA69-A847-7440-B69E-F97EC6D3E5B5}"/>
              </a:ext>
            </a:extLst>
          </p:cNvPr>
          <p:cNvGrpSpPr/>
          <p:nvPr/>
        </p:nvGrpSpPr>
        <p:grpSpPr>
          <a:xfrm>
            <a:off x="4630903" y="3978951"/>
            <a:ext cx="8722760" cy="1312289"/>
            <a:chOff x="4600081" y="4843235"/>
            <a:chExt cx="8722760" cy="1312289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26E4128-A90E-A347-8CA6-2CA62E0C122C}"/>
                </a:ext>
              </a:extLst>
            </p:cNvPr>
            <p:cNvSpPr/>
            <p:nvPr/>
          </p:nvSpPr>
          <p:spPr>
            <a:xfrm>
              <a:off x="4600081" y="4843235"/>
              <a:ext cx="8722760" cy="12870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8AABBEA-2A6E-5A41-94BF-154883BA4061}"/>
                </a:ext>
              </a:extLst>
            </p:cNvPr>
            <p:cNvSpPr/>
            <p:nvPr/>
          </p:nvSpPr>
          <p:spPr>
            <a:xfrm>
              <a:off x="4862102" y="5024059"/>
              <a:ext cx="8257997" cy="8941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DEF4ECF3-DC90-574C-9E0B-4EF34ED2444D}"/>
                </a:ext>
              </a:extLst>
            </p:cNvPr>
            <p:cNvSpPr/>
            <p:nvPr/>
          </p:nvSpPr>
          <p:spPr>
            <a:xfrm>
              <a:off x="5219272" y="5159991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3263E11E-AEAD-664A-9E03-2D06DCB89346}"/>
                </a:ext>
              </a:extLst>
            </p:cNvPr>
            <p:cNvSpPr txBox="1"/>
            <p:nvPr/>
          </p:nvSpPr>
          <p:spPr>
            <a:xfrm>
              <a:off x="8477662" y="5878525"/>
              <a:ext cx="9518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Deployment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4B5308F-4D7A-B046-BD7E-1D2032695D51}"/>
                </a:ext>
              </a:extLst>
            </p:cNvPr>
            <p:cNvSpPr txBox="1"/>
            <p:nvPr/>
          </p:nvSpPr>
          <p:spPr>
            <a:xfrm>
              <a:off x="8529915" y="5312059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ReplicaSet</a:t>
              </a: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49022FD-CB4A-4D4D-BE62-D4068B4BC8C8}"/>
                </a:ext>
              </a:extLst>
            </p:cNvPr>
            <p:cNvGrpSpPr/>
            <p:nvPr/>
          </p:nvGrpSpPr>
          <p:grpSpPr>
            <a:xfrm>
              <a:off x="5366085" y="5267040"/>
              <a:ext cx="555550" cy="352840"/>
              <a:chOff x="853440" y="4579716"/>
              <a:chExt cx="1006998" cy="827590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23EBC3F4-7D5B-7840-81DF-84514A268118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AEC02F4E-10C0-2240-A25E-65086B1F93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9FE088C8-75E5-7842-B827-A115AE5331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11DD807C-47A3-3740-8FD3-8D4B669A03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5F76F63B-740B-164D-B118-B130F2F632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0BAF8DF3-38B3-6748-9528-5EE039BD04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4825F91F-F747-8542-9E94-AF7E479252AB}"/>
                  </a:ext>
                </a:extLst>
              </p:cNvPr>
              <p:cNvSpPr txBox="1"/>
              <p:nvPr/>
            </p:nvSpPr>
            <p:spPr>
              <a:xfrm>
                <a:off x="1135876" y="4643397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8086C78-AB58-4C4B-B3D5-A0E3763707B5}"/>
                </a:ext>
              </a:extLst>
            </p:cNvPr>
            <p:cNvSpPr txBox="1"/>
            <p:nvPr/>
          </p:nvSpPr>
          <p:spPr>
            <a:xfrm>
              <a:off x="5396095" y="5585548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D0079314-8551-ED42-878F-B5D41A6D32C3}"/>
                </a:ext>
              </a:extLst>
            </p:cNvPr>
            <p:cNvSpPr/>
            <p:nvPr/>
          </p:nvSpPr>
          <p:spPr>
            <a:xfrm>
              <a:off x="6633633" y="5159034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D479B8AC-33AE-0544-818F-151EAEB777F6}"/>
                </a:ext>
              </a:extLst>
            </p:cNvPr>
            <p:cNvGrpSpPr/>
            <p:nvPr/>
          </p:nvGrpSpPr>
          <p:grpSpPr>
            <a:xfrm>
              <a:off x="6780446" y="5266083"/>
              <a:ext cx="555550" cy="352840"/>
              <a:chOff x="853440" y="4579716"/>
              <a:chExt cx="1006998" cy="827590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1BE4B459-73EB-234B-94B2-1B91C58BE10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47DEEA41-7631-A94D-A2E0-EA99810BB7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9F1189C7-9EB3-4541-998A-C6B1DF6AAB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9EAB556C-7F6A-AB47-82B0-3986F36FCB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47982969-5B3B-9441-A6B4-7344A86F2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BF2E782-331D-F141-9C42-595FA56AC2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6760BB0C-E717-D74C-8B9A-33D65C803F1C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7946F70-7299-2B4B-B58E-CCEC41FAD615}"/>
                </a:ext>
              </a:extLst>
            </p:cNvPr>
            <p:cNvSpPr txBox="1"/>
            <p:nvPr/>
          </p:nvSpPr>
          <p:spPr>
            <a:xfrm>
              <a:off x="6810456" y="5584591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EC90B60-53B3-6645-A03E-7B762987BBDC}"/>
                </a:ext>
              </a:extLst>
            </p:cNvPr>
            <p:cNvSpPr/>
            <p:nvPr/>
          </p:nvSpPr>
          <p:spPr>
            <a:xfrm>
              <a:off x="10519560" y="5124702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6963E2D-9B50-B943-B00A-63A5802A7AE7}"/>
                </a:ext>
              </a:extLst>
            </p:cNvPr>
            <p:cNvGrpSpPr/>
            <p:nvPr/>
          </p:nvGrpSpPr>
          <p:grpSpPr>
            <a:xfrm>
              <a:off x="10666373" y="5231751"/>
              <a:ext cx="555550" cy="352840"/>
              <a:chOff x="853440" y="4579716"/>
              <a:chExt cx="1006998" cy="827590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6CDA270D-1200-E04E-92B3-605C6A15F78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4C978713-B4B8-7248-82D1-F3C2ABDD2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E0073B2-9008-3649-9BB4-523BB8060A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82F44FA0-5719-8D40-94AE-59ADBC2C8C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F9F67291-917D-E24E-B9D8-1B8B801B29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E6EFBADD-A67F-244B-96AC-9BF75CD028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A1F9A6C6-3EFA-3344-9E9E-64BC64834F36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AEA68FB-2282-F94E-98B9-740A2D80FAB1}"/>
                </a:ext>
              </a:extLst>
            </p:cNvPr>
            <p:cNvSpPr txBox="1"/>
            <p:nvPr/>
          </p:nvSpPr>
          <p:spPr>
            <a:xfrm>
              <a:off x="10696383" y="5550259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C2BB2C88-4CF4-E14E-989C-E32F43C69E0E}"/>
                </a:ext>
              </a:extLst>
            </p:cNvPr>
            <p:cNvSpPr/>
            <p:nvPr/>
          </p:nvSpPr>
          <p:spPr>
            <a:xfrm>
              <a:off x="11933921" y="5123745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A7611AD4-5A1D-104D-BAC5-AF279BA44A3D}"/>
                </a:ext>
              </a:extLst>
            </p:cNvPr>
            <p:cNvGrpSpPr/>
            <p:nvPr/>
          </p:nvGrpSpPr>
          <p:grpSpPr>
            <a:xfrm>
              <a:off x="12080734" y="5230794"/>
              <a:ext cx="555550" cy="352840"/>
              <a:chOff x="853440" y="4579716"/>
              <a:chExt cx="1006998" cy="827590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4E3980C4-79D8-2948-9FA9-E7354CEA55F1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0F153D09-06A5-FF41-9868-FDFBF58C6E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AC0994F3-4E7D-CA4C-B586-5FC91C9B64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A15AABD0-DDB3-3142-BEF8-340C47D6E8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F6FE7C9D-60A0-F943-881D-62F935747C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8C151D16-BF8F-5042-A29E-C3851E2BBE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E690186-8F42-5C48-B93C-E08AD7838731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3943AE1-4A19-2F40-B99B-70B6DEA308C1}"/>
                </a:ext>
              </a:extLst>
            </p:cNvPr>
            <p:cNvSpPr txBox="1"/>
            <p:nvPr/>
          </p:nvSpPr>
          <p:spPr>
            <a:xfrm>
              <a:off x="12110744" y="5549302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</p:grp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</p:cNvCxnSpPr>
          <p:nvPr/>
        </p:nvCxnSpPr>
        <p:spPr>
          <a:xfrm rot="10800000" flipH="1" flipV="1">
            <a:off x="495318" y="769594"/>
            <a:ext cx="8144552" cy="1065353"/>
          </a:xfrm>
          <a:prstGeom prst="bentConnector3">
            <a:avLst>
              <a:gd name="adj1" fmla="val -280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C6D4D2-FF76-3F40-A097-43E2D008FC0B}"/>
              </a:ext>
            </a:extLst>
          </p:cNvPr>
          <p:cNvSpPr txBox="1"/>
          <p:nvPr/>
        </p:nvSpPr>
        <p:spPr>
          <a:xfrm>
            <a:off x="647272" y="1545284"/>
            <a:ext cx="1293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NLB DNS URL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1226CC-0AED-954E-961D-2EB5A90347F4}"/>
              </a:ext>
            </a:extLst>
          </p:cNvPr>
          <p:cNvCxnSpPr>
            <a:cxnSpLocks/>
            <a:stCxn id="147" idx="2"/>
            <a:endCxn id="160" idx="0"/>
          </p:cNvCxnSpPr>
          <p:nvPr/>
        </p:nvCxnSpPr>
        <p:spPr>
          <a:xfrm flipH="1">
            <a:off x="5661061" y="2362264"/>
            <a:ext cx="3200691" cy="1933443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C2D63D14-61F4-F24E-A224-A4196802823B}"/>
              </a:ext>
            </a:extLst>
          </p:cNvPr>
          <p:cNvCxnSpPr>
            <a:cxnSpLocks/>
            <a:stCxn id="147" idx="2"/>
            <a:endCxn id="165" idx="0"/>
          </p:cNvCxnSpPr>
          <p:nvPr/>
        </p:nvCxnSpPr>
        <p:spPr>
          <a:xfrm flipH="1">
            <a:off x="7075422" y="2362264"/>
            <a:ext cx="1786330" cy="193248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4F9EBFFB-4D9F-3340-B59F-CE6E73C1F049}"/>
              </a:ext>
            </a:extLst>
          </p:cNvPr>
          <p:cNvCxnSpPr>
            <a:cxnSpLocks/>
            <a:stCxn id="147" idx="2"/>
            <a:endCxn id="176" idx="0"/>
          </p:cNvCxnSpPr>
          <p:nvPr/>
        </p:nvCxnSpPr>
        <p:spPr>
          <a:xfrm>
            <a:off x="8861752" y="2362264"/>
            <a:ext cx="2099597" cy="189815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6EBEAFE2-FC40-BA41-AF75-A082C4F320E3}"/>
              </a:ext>
            </a:extLst>
          </p:cNvPr>
          <p:cNvCxnSpPr>
            <a:cxnSpLocks/>
            <a:stCxn id="147" idx="2"/>
            <a:endCxn id="179" idx="0"/>
          </p:cNvCxnSpPr>
          <p:nvPr/>
        </p:nvCxnSpPr>
        <p:spPr>
          <a:xfrm>
            <a:off x="8861752" y="2362264"/>
            <a:ext cx="3513958" cy="1897197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8F76380-D038-E043-871C-AE60EFA9469F}"/>
              </a:ext>
            </a:extLst>
          </p:cNvPr>
          <p:cNvCxnSpPr>
            <a:cxnSpLocks/>
            <a:stCxn id="164" idx="2"/>
            <a:endCxn id="126" idx="0"/>
          </p:cNvCxnSpPr>
          <p:nvPr/>
        </p:nvCxnSpPr>
        <p:spPr>
          <a:xfrm>
            <a:off x="5638738" y="4998263"/>
            <a:ext cx="3353545" cy="39637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B090AE28-0F10-8F45-B558-9D8F47F7EA8C}"/>
              </a:ext>
            </a:extLst>
          </p:cNvPr>
          <p:cNvCxnSpPr>
            <a:cxnSpLocks/>
            <a:stCxn id="167" idx="2"/>
            <a:endCxn id="126" idx="0"/>
          </p:cNvCxnSpPr>
          <p:nvPr/>
        </p:nvCxnSpPr>
        <p:spPr>
          <a:xfrm>
            <a:off x="7053099" y="4997306"/>
            <a:ext cx="1939184" cy="397333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2C022CCE-BE90-1B4A-A52F-5347CC9B891E}"/>
              </a:ext>
            </a:extLst>
          </p:cNvPr>
          <p:cNvCxnSpPr>
            <a:cxnSpLocks/>
            <a:stCxn id="178" idx="2"/>
            <a:endCxn id="126" idx="0"/>
          </p:cNvCxnSpPr>
          <p:nvPr/>
        </p:nvCxnSpPr>
        <p:spPr>
          <a:xfrm flipH="1">
            <a:off x="8992283" y="4962974"/>
            <a:ext cx="1946743" cy="4316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AAF6FDA5-8A9A-404B-AA05-3E302E639C39}"/>
              </a:ext>
            </a:extLst>
          </p:cNvPr>
          <p:cNvCxnSpPr>
            <a:cxnSpLocks/>
            <a:stCxn id="181" idx="2"/>
            <a:endCxn id="126" idx="0"/>
          </p:cNvCxnSpPr>
          <p:nvPr/>
        </p:nvCxnSpPr>
        <p:spPr>
          <a:xfrm flipH="1">
            <a:off x="8992283" y="4962017"/>
            <a:ext cx="3361104" cy="43262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710294"/>
            <a:ext cx="2654762" cy="74054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1"/>
          </p:cNvCxnSpPr>
          <p:nvPr/>
        </p:nvCxnSpPr>
        <p:spPr>
          <a:xfrm>
            <a:off x="8992283" y="5710294"/>
            <a:ext cx="2506509" cy="75224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68653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25375" y="5773581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Graphic 105">
            <a:extLst>
              <a:ext uri="{FF2B5EF4-FFF2-40B4-BE49-F238E27FC236}">
                <a16:creationId xmlns:a16="http://schemas.microsoft.com/office/drawing/2014/main" id="{9FBB240E-4DE2-624A-9FEF-5AE83A9F8D5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7504" y="1581956"/>
            <a:ext cx="469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8656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E97DD2-4A18-7E42-B8C0-D682EA5E97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CE5DB2-0273-7246-9473-474298682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257167"/>
            <a:ext cx="12618720" cy="1188851"/>
          </a:xfrm>
        </p:spPr>
        <p:txBody>
          <a:bodyPr/>
          <a:lstStyle/>
          <a:p>
            <a:r>
              <a:rPr lang="en-US" b="1" dirty="0"/>
              <a:t>AWS Load Balancer Controller Updates - Start</a:t>
            </a:r>
          </a:p>
        </p:txBody>
      </p:sp>
    </p:spTree>
    <p:extLst>
      <p:ext uri="{BB962C8B-B14F-4D97-AF65-F5344CB8AC3E}">
        <p14:creationId xmlns:p14="http://schemas.microsoft.com/office/powerpoint/2010/main" val="163813419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4577" y="2497721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070C0"/>
                </a:solidFill>
              </a:rPr>
              <a:t>Load Balancer Controller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02060"/>
                </a:solidFill>
              </a:rPr>
              <a:t>Kubernetes Ingress</a:t>
            </a:r>
            <a:r>
              <a:rPr lang="en-US" sz="5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7030A0"/>
                </a:solidFill>
              </a:rPr>
              <a:t>Application Load Balancer 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28309" y="169709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4025271" y="1547785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31971" y="125991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7400298" y="1537858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EFF516-B612-064D-9A4F-0C8CDE8AF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86320" y="159783"/>
            <a:ext cx="1304041" cy="1304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A8B27-544E-A141-9F9D-860C3CC32F99}"/>
              </a:ext>
            </a:extLst>
          </p:cNvPr>
          <p:cNvSpPr txBox="1"/>
          <p:nvPr/>
        </p:nvSpPr>
        <p:spPr>
          <a:xfrm>
            <a:off x="5609423" y="1537858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2" name="Google Shape;128;p17">
            <a:extLst>
              <a:ext uri="{FF2B5EF4-FFF2-40B4-BE49-F238E27FC236}">
                <a16:creationId xmlns:a16="http://schemas.microsoft.com/office/drawing/2014/main" id="{FD5EA6EB-805A-0641-8905-6821F5A5687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191173" y="169709"/>
            <a:ext cx="1353317" cy="122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9191173" y="1524495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Ingress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6825950-A12D-EF4B-9C94-D4C2B0B192AC}"/>
              </a:ext>
            </a:extLst>
          </p:cNvPr>
          <p:cNvSpPr/>
          <p:nvPr/>
        </p:nvSpPr>
        <p:spPr>
          <a:xfrm>
            <a:off x="4103547" y="5980867"/>
            <a:ext cx="6856848" cy="1650552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14 Demos</a:t>
            </a:r>
          </a:p>
        </p:txBody>
      </p:sp>
    </p:spTree>
    <p:extLst>
      <p:ext uri="{BB962C8B-B14F-4D97-AF65-F5344CB8AC3E}">
        <p14:creationId xmlns:p14="http://schemas.microsoft.com/office/powerpoint/2010/main" val="2992512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CFAD8A-C28C-F949-84B4-E816DB5767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B7F08B8-2BE7-9343-9DA9-AAE425B3298D}"/>
              </a:ext>
            </a:extLst>
          </p:cNvPr>
          <p:cNvSpPr/>
          <p:nvPr/>
        </p:nvSpPr>
        <p:spPr>
          <a:xfrm>
            <a:off x="158166" y="568412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Load Balancer Controller Install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D2D416-0233-7544-B8FF-20C0CCF7CD92}"/>
              </a:ext>
            </a:extLst>
          </p:cNvPr>
          <p:cNvSpPr/>
          <p:nvPr/>
        </p:nvSpPr>
        <p:spPr>
          <a:xfrm>
            <a:off x="158166" y="1553709"/>
            <a:ext cx="4621427" cy="91440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Basics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8C85E72-874E-9244-879E-8884D4AD1F1A}"/>
              </a:ext>
            </a:extLst>
          </p:cNvPr>
          <p:cNvSpPr/>
          <p:nvPr/>
        </p:nvSpPr>
        <p:spPr>
          <a:xfrm>
            <a:off x="158166" y="2601810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Context Path Routing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9BF0510-5A18-C843-B5F6-53FD5557C22E}"/>
              </a:ext>
            </a:extLst>
          </p:cNvPr>
          <p:cNvSpPr/>
          <p:nvPr/>
        </p:nvSpPr>
        <p:spPr>
          <a:xfrm>
            <a:off x="158166" y="3637143"/>
            <a:ext cx="4621427" cy="91440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SSL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10270D6-80E5-A34B-B011-B1D9E982623E}"/>
              </a:ext>
            </a:extLst>
          </p:cNvPr>
          <p:cNvSpPr/>
          <p:nvPr/>
        </p:nvSpPr>
        <p:spPr>
          <a:xfrm>
            <a:off x="158166" y="4672476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SSL Redirect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F843DBA-B616-1E40-822F-CCF5630FA6E2}"/>
              </a:ext>
            </a:extLst>
          </p:cNvPr>
          <p:cNvSpPr/>
          <p:nvPr/>
        </p:nvSpPr>
        <p:spPr>
          <a:xfrm>
            <a:off x="158166" y="5707809"/>
            <a:ext cx="4621427" cy="91440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External DNS Install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EFDC8C9-0AC0-8142-B487-67699A6466BD}"/>
              </a:ext>
            </a:extLst>
          </p:cNvPr>
          <p:cNvSpPr/>
          <p:nvPr/>
        </p:nvSpPr>
        <p:spPr>
          <a:xfrm>
            <a:off x="158166" y="6724508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+ External DNS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8543099-B1B0-3E44-8E27-5D42FFC18B24}"/>
              </a:ext>
            </a:extLst>
          </p:cNvPr>
          <p:cNvSpPr/>
          <p:nvPr/>
        </p:nvSpPr>
        <p:spPr>
          <a:xfrm>
            <a:off x="9850809" y="568412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k8s Service + External DNS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A754E02-DE4E-604A-B8E5-631E8F785ACF}"/>
              </a:ext>
            </a:extLst>
          </p:cNvPr>
          <p:cNvSpPr/>
          <p:nvPr/>
        </p:nvSpPr>
        <p:spPr>
          <a:xfrm>
            <a:off x="9850809" y="1553709"/>
            <a:ext cx="4621427" cy="91440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Name based Virtual Host Routing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73AF278-A8EA-054C-B248-C536AA6AAA95}"/>
              </a:ext>
            </a:extLst>
          </p:cNvPr>
          <p:cNvSpPr/>
          <p:nvPr/>
        </p:nvSpPr>
        <p:spPr>
          <a:xfrm>
            <a:off x="9850809" y="2601810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SSL Discovery - Host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9647B2-62B7-C843-9E56-D71EA35DE636}"/>
              </a:ext>
            </a:extLst>
          </p:cNvPr>
          <p:cNvSpPr/>
          <p:nvPr/>
        </p:nvSpPr>
        <p:spPr>
          <a:xfrm>
            <a:off x="9850809" y="3637143"/>
            <a:ext cx="4621427" cy="91440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SSL Discovery - TLS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1F9E114-16D9-674F-8141-2917C473192A}"/>
              </a:ext>
            </a:extLst>
          </p:cNvPr>
          <p:cNvSpPr/>
          <p:nvPr/>
        </p:nvSpPr>
        <p:spPr>
          <a:xfrm>
            <a:off x="9850809" y="4672476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Groups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5A4D8D7-9BF5-B14A-B650-E65D69C657DB}"/>
              </a:ext>
            </a:extLst>
          </p:cNvPr>
          <p:cNvSpPr/>
          <p:nvPr/>
        </p:nvSpPr>
        <p:spPr>
          <a:xfrm>
            <a:off x="9850809" y="5707809"/>
            <a:ext cx="4621427" cy="91440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Target Type - IP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C8B2962-F7D9-424B-9641-2D6689EEFE06}"/>
              </a:ext>
            </a:extLst>
          </p:cNvPr>
          <p:cNvSpPr/>
          <p:nvPr/>
        </p:nvSpPr>
        <p:spPr>
          <a:xfrm>
            <a:off x="9850809" y="6724508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Internal ALB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1EFCF39-8096-0948-8EC1-EFF1F266C610}"/>
              </a:ext>
            </a:extLst>
          </p:cNvPr>
          <p:cNvSpPr/>
          <p:nvPr/>
        </p:nvSpPr>
        <p:spPr>
          <a:xfrm>
            <a:off x="4937760" y="568412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2C38D7A-B6C4-A846-8655-4E723EE8A632}"/>
              </a:ext>
            </a:extLst>
          </p:cNvPr>
          <p:cNvSpPr/>
          <p:nvPr/>
        </p:nvSpPr>
        <p:spPr>
          <a:xfrm>
            <a:off x="4937760" y="1553709"/>
            <a:ext cx="968770" cy="914400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ACE9EE4-E195-174C-AE7A-5F81CBCBC27F}"/>
              </a:ext>
            </a:extLst>
          </p:cNvPr>
          <p:cNvSpPr/>
          <p:nvPr/>
        </p:nvSpPr>
        <p:spPr>
          <a:xfrm>
            <a:off x="4937760" y="2601810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DF1472A-A6FC-F44E-9957-41DC4BE3F843}"/>
              </a:ext>
            </a:extLst>
          </p:cNvPr>
          <p:cNvSpPr/>
          <p:nvPr/>
        </p:nvSpPr>
        <p:spPr>
          <a:xfrm>
            <a:off x="4937760" y="3587107"/>
            <a:ext cx="968770" cy="914400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981EA-7466-3246-9553-5E7F01609B9B}"/>
              </a:ext>
            </a:extLst>
          </p:cNvPr>
          <p:cNvSpPr/>
          <p:nvPr/>
        </p:nvSpPr>
        <p:spPr>
          <a:xfrm>
            <a:off x="4937760" y="4635208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8192F4E-0734-4146-BCA3-6C0CF9327834}"/>
              </a:ext>
            </a:extLst>
          </p:cNvPr>
          <p:cNvSpPr/>
          <p:nvPr/>
        </p:nvSpPr>
        <p:spPr>
          <a:xfrm>
            <a:off x="4937760" y="5620505"/>
            <a:ext cx="968770" cy="914400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D6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72002DD-7644-9A4E-A601-9D9925330862}"/>
              </a:ext>
            </a:extLst>
          </p:cNvPr>
          <p:cNvSpPr/>
          <p:nvPr/>
        </p:nvSpPr>
        <p:spPr>
          <a:xfrm>
            <a:off x="4937760" y="6668606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D7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E504481-DF44-3047-8DDC-E64A27CC56EC}"/>
              </a:ext>
            </a:extLst>
          </p:cNvPr>
          <p:cNvSpPr/>
          <p:nvPr/>
        </p:nvSpPr>
        <p:spPr>
          <a:xfrm>
            <a:off x="8723872" y="639309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D8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441F1AD-127B-034A-B859-09F46905EC80}"/>
              </a:ext>
            </a:extLst>
          </p:cNvPr>
          <p:cNvSpPr/>
          <p:nvPr/>
        </p:nvSpPr>
        <p:spPr>
          <a:xfrm>
            <a:off x="8723872" y="1624606"/>
            <a:ext cx="968770" cy="914400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D9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1AFB2A9-763C-584F-BC70-F8ADFABB74F0}"/>
              </a:ext>
            </a:extLst>
          </p:cNvPr>
          <p:cNvSpPr/>
          <p:nvPr/>
        </p:nvSpPr>
        <p:spPr>
          <a:xfrm>
            <a:off x="8723872" y="2672707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D10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35C6A3A-EF43-174D-8A5F-5172CC8661BE}"/>
              </a:ext>
            </a:extLst>
          </p:cNvPr>
          <p:cNvSpPr/>
          <p:nvPr/>
        </p:nvSpPr>
        <p:spPr>
          <a:xfrm>
            <a:off x="8723872" y="3658004"/>
            <a:ext cx="968770" cy="914400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15109FB-1D44-5E4C-B498-1F3849EBAF8E}"/>
              </a:ext>
            </a:extLst>
          </p:cNvPr>
          <p:cNvSpPr/>
          <p:nvPr/>
        </p:nvSpPr>
        <p:spPr>
          <a:xfrm>
            <a:off x="8723872" y="4706105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D12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DF568D7-EA19-834A-B82F-C64355012F7B}"/>
              </a:ext>
            </a:extLst>
          </p:cNvPr>
          <p:cNvSpPr/>
          <p:nvPr/>
        </p:nvSpPr>
        <p:spPr>
          <a:xfrm>
            <a:off x="8723872" y="5691402"/>
            <a:ext cx="968770" cy="914400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B92DAAE-CBD2-EF41-9EB1-1E442FCA58D6}"/>
              </a:ext>
            </a:extLst>
          </p:cNvPr>
          <p:cNvSpPr/>
          <p:nvPr/>
        </p:nvSpPr>
        <p:spPr>
          <a:xfrm>
            <a:off x="8723872" y="6739503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D14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67BA59-D3F5-1D4B-9EC6-AC2D01710F80}"/>
              </a:ext>
            </a:extLst>
          </p:cNvPr>
          <p:cNvSpPr/>
          <p:nvPr/>
        </p:nvSpPr>
        <p:spPr>
          <a:xfrm>
            <a:off x="6120304" y="3249828"/>
            <a:ext cx="2434281" cy="1680518"/>
          </a:xfrm>
          <a:prstGeom prst="ellipse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EKS</a:t>
            </a:r>
          </a:p>
          <a:p>
            <a:pPr algn="ctr"/>
            <a:r>
              <a:rPr lang="en-US" sz="3000" dirty="0"/>
              <a:t>ALB </a:t>
            </a:r>
          </a:p>
          <a:p>
            <a:pPr algn="ctr"/>
            <a:r>
              <a:rPr lang="en-US" sz="3000" dirty="0"/>
              <a:t>Ingress</a:t>
            </a:r>
          </a:p>
        </p:txBody>
      </p:sp>
    </p:spTree>
    <p:extLst>
      <p:ext uri="{BB962C8B-B14F-4D97-AF65-F5344CB8AC3E}">
        <p14:creationId xmlns:p14="http://schemas.microsoft.com/office/powerpoint/2010/main" val="345688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914409-A001-4448-AD32-AC8A8AF282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6FC394-455A-164A-B87E-55A355D82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28" y="1705832"/>
            <a:ext cx="6886792" cy="5349876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52E209-1837-7A40-967F-C414FC588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627" y="1705832"/>
            <a:ext cx="6877845" cy="5502276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12857E9-3D2B-2042-B120-5EFEF7088C28}"/>
              </a:ext>
            </a:extLst>
          </p:cNvPr>
          <p:cNvSpPr/>
          <p:nvPr/>
        </p:nvSpPr>
        <p:spPr>
          <a:xfrm>
            <a:off x="164928" y="621677"/>
            <a:ext cx="14300544" cy="74140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 Repo: </a:t>
            </a: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stacksimplify</a:t>
            </a:r>
            <a:r>
              <a:rPr lang="en-US" dirty="0"/>
              <a:t>/</a:t>
            </a:r>
            <a:r>
              <a:rPr lang="en-US" dirty="0" err="1"/>
              <a:t>aws</a:t>
            </a:r>
            <a:r>
              <a:rPr lang="en-US" dirty="0"/>
              <a:t>-</a:t>
            </a:r>
            <a:r>
              <a:rPr lang="en-US" dirty="0" err="1"/>
              <a:t>eks</a:t>
            </a:r>
            <a:r>
              <a:rPr lang="en-US" dirty="0"/>
              <a:t>-</a:t>
            </a:r>
            <a:r>
              <a:rPr lang="en-US" dirty="0" err="1"/>
              <a:t>kubernetes</a:t>
            </a:r>
            <a:r>
              <a:rPr lang="en-US" dirty="0"/>
              <a:t>-masterclass/tree/master/08-NEW-ELB-Application-LoadBalancers</a:t>
            </a:r>
          </a:p>
        </p:txBody>
      </p:sp>
    </p:spTree>
    <p:extLst>
      <p:ext uri="{BB962C8B-B14F-4D97-AF65-F5344CB8AC3E}">
        <p14:creationId xmlns:p14="http://schemas.microsoft.com/office/powerpoint/2010/main" val="67837553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3A8102-8904-5B4B-80FE-4E8D6B86C0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F25552-810C-3C41-98B2-79B55E6F0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1460" y="148117"/>
            <a:ext cx="4220787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How Ingress Works?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02FC8C-BA19-9443-947E-105591CC0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426" y="473041"/>
            <a:ext cx="10449383" cy="684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2135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4577" y="2497721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Load Balancer Controller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Install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28309" y="169709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4025271" y="1547785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31971" y="125991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7400298" y="1537858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EFF516-B612-064D-9A4F-0C8CDE8AF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86320" y="159783"/>
            <a:ext cx="1304041" cy="1304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A8B27-544E-A141-9F9D-860C3CC32F99}"/>
              </a:ext>
            </a:extLst>
          </p:cNvPr>
          <p:cNvSpPr txBox="1"/>
          <p:nvPr/>
        </p:nvSpPr>
        <p:spPr>
          <a:xfrm>
            <a:off x="5609423" y="1537858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2" name="Google Shape;128;p17">
            <a:extLst>
              <a:ext uri="{FF2B5EF4-FFF2-40B4-BE49-F238E27FC236}">
                <a16:creationId xmlns:a16="http://schemas.microsoft.com/office/drawing/2014/main" id="{FD5EA6EB-805A-0641-8905-6821F5A5687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191173" y="169709"/>
            <a:ext cx="1353317" cy="122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9191173" y="1524495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Ingress</a:t>
            </a:r>
          </a:p>
        </p:txBody>
      </p:sp>
    </p:spTree>
    <p:extLst>
      <p:ext uri="{BB962C8B-B14F-4D97-AF65-F5344CB8AC3E}">
        <p14:creationId xmlns:p14="http://schemas.microsoft.com/office/powerpoint/2010/main" val="120753732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3F7417-4895-D640-BBEA-4461423B72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279D8ED-0880-1946-9297-E21500E1FCC4}"/>
              </a:ext>
            </a:extLst>
          </p:cNvPr>
          <p:cNvSpPr/>
          <p:nvPr/>
        </p:nvSpPr>
        <p:spPr>
          <a:xfrm>
            <a:off x="248655" y="1488991"/>
            <a:ext cx="5293894" cy="21723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AWS ALB Ingress Controller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A75C2D2-77E7-6146-9A35-913250BD6A29}"/>
              </a:ext>
            </a:extLst>
          </p:cNvPr>
          <p:cNvSpPr/>
          <p:nvPr/>
        </p:nvSpPr>
        <p:spPr>
          <a:xfrm>
            <a:off x="9336506" y="1352634"/>
            <a:ext cx="5293894" cy="2172337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AWS Load Balancer Controller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0989E78-C778-634D-AC33-A6788F683421}"/>
              </a:ext>
            </a:extLst>
          </p:cNvPr>
          <p:cNvSpPr/>
          <p:nvPr/>
        </p:nvSpPr>
        <p:spPr>
          <a:xfrm>
            <a:off x="5545778" y="1818717"/>
            <a:ext cx="3800105" cy="1512883"/>
          </a:xfrm>
          <a:prstGeom prst="rightArrow">
            <a:avLst>
              <a:gd name="adj1" fmla="val 50000"/>
              <a:gd name="adj2" fmla="val 5312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/>
              <a:t>Renamed &amp; Redesigned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BADC0F6-92A0-EA41-A4DE-C1CD98964FDA}"/>
              </a:ext>
            </a:extLst>
          </p:cNvPr>
          <p:cNvSpPr/>
          <p:nvPr/>
        </p:nvSpPr>
        <p:spPr>
          <a:xfrm>
            <a:off x="676893" y="141107"/>
            <a:ext cx="12516593" cy="98728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Kubernetes Ingress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8AB8BD6-C418-F041-87E9-A683C003C3FA}"/>
              </a:ext>
            </a:extLst>
          </p:cNvPr>
          <p:cNvSpPr/>
          <p:nvPr/>
        </p:nvSpPr>
        <p:spPr>
          <a:xfrm>
            <a:off x="248655" y="3825212"/>
            <a:ext cx="5293894" cy="8128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</a:t>
            </a:r>
            <a:r>
              <a:rPr lang="en-US" dirty="0">
                <a:solidFill>
                  <a:srgbClr val="FFFF00"/>
                </a:solidFill>
              </a:rPr>
              <a:t>Application</a:t>
            </a:r>
            <a:r>
              <a:rPr lang="en-US" dirty="0"/>
              <a:t> Load Balancer Only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403A74D-20D0-C541-B643-7E8510B5D4AF}"/>
              </a:ext>
            </a:extLst>
          </p:cNvPr>
          <p:cNvSpPr/>
          <p:nvPr/>
        </p:nvSpPr>
        <p:spPr>
          <a:xfrm>
            <a:off x="9087851" y="3825212"/>
            <a:ext cx="5293894" cy="81280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</a:t>
            </a:r>
            <a:r>
              <a:rPr lang="en-US" dirty="0">
                <a:solidFill>
                  <a:srgbClr val="FFFF00"/>
                </a:solidFill>
              </a:rPr>
              <a:t>Application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Network</a:t>
            </a:r>
            <a:r>
              <a:rPr lang="en-US" dirty="0"/>
              <a:t> Load Balancers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0F0019B-26D4-564B-8180-C95E2FC376BF}"/>
              </a:ext>
            </a:extLst>
          </p:cNvPr>
          <p:cNvSpPr/>
          <p:nvPr/>
        </p:nvSpPr>
        <p:spPr>
          <a:xfrm>
            <a:off x="203034" y="4801896"/>
            <a:ext cx="5293894" cy="12043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Doesn’t support </a:t>
            </a:r>
            <a:r>
              <a:rPr lang="en-US" dirty="0"/>
              <a:t>latest Ingress API Version (</a:t>
            </a:r>
            <a:r>
              <a:rPr lang="en-US" dirty="0" err="1"/>
              <a:t>apiVersion</a:t>
            </a:r>
            <a:r>
              <a:rPr lang="en-US" dirty="0"/>
              <a:t>: networking.k8s.io/v1) from Kubernetes Version 1.22 onwards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38F0937-40F9-4849-BCC0-A787759DA075}"/>
              </a:ext>
            </a:extLst>
          </p:cNvPr>
          <p:cNvSpPr/>
          <p:nvPr/>
        </p:nvSpPr>
        <p:spPr>
          <a:xfrm>
            <a:off x="9087851" y="6741593"/>
            <a:ext cx="5293894" cy="81280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Supports latest and greatest from Ingress perspective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FD75C20-2278-0041-AEA6-630CCAECED2D}"/>
              </a:ext>
            </a:extLst>
          </p:cNvPr>
          <p:cNvSpPr/>
          <p:nvPr/>
        </p:nvSpPr>
        <p:spPr>
          <a:xfrm>
            <a:off x="9087851" y="4862259"/>
            <a:ext cx="2215149" cy="8128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Ingress Resource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73EC94F-CE8D-584D-B4A2-9459EB70A139}"/>
              </a:ext>
            </a:extLst>
          </p:cNvPr>
          <p:cNvSpPr/>
          <p:nvPr/>
        </p:nvSpPr>
        <p:spPr>
          <a:xfrm>
            <a:off x="12166596" y="4862259"/>
            <a:ext cx="2215149" cy="8128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Application Load Balancer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E48674E-D97E-384D-A858-A3B12BAA9619}"/>
              </a:ext>
            </a:extLst>
          </p:cNvPr>
          <p:cNvSpPr/>
          <p:nvPr/>
        </p:nvSpPr>
        <p:spPr>
          <a:xfrm>
            <a:off x="9133473" y="5775680"/>
            <a:ext cx="2215149" cy="8128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Service Resource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2DF4CA8-24CF-DF44-8AF9-30F8FDB223B2}"/>
              </a:ext>
            </a:extLst>
          </p:cNvPr>
          <p:cNvSpPr/>
          <p:nvPr/>
        </p:nvSpPr>
        <p:spPr>
          <a:xfrm>
            <a:off x="12166596" y="5784500"/>
            <a:ext cx="2215149" cy="8128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Network Load Balancer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86CEE0A9-1CC0-1444-9420-B8CD4EFD8382}"/>
              </a:ext>
            </a:extLst>
          </p:cNvPr>
          <p:cNvSpPr/>
          <p:nvPr/>
        </p:nvSpPr>
        <p:spPr>
          <a:xfrm>
            <a:off x="11386553" y="5015270"/>
            <a:ext cx="749300" cy="547941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EC34C919-9968-FE48-87D4-66AC33F06FD9}"/>
              </a:ext>
            </a:extLst>
          </p:cNvPr>
          <p:cNvSpPr/>
          <p:nvPr/>
        </p:nvSpPr>
        <p:spPr>
          <a:xfrm>
            <a:off x="11404596" y="5908109"/>
            <a:ext cx="749300" cy="547941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16ED1AA-C4BE-1545-93D5-96CEF805933F}"/>
              </a:ext>
            </a:extLst>
          </p:cNvPr>
          <p:cNvSpPr/>
          <p:nvPr/>
        </p:nvSpPr>
        <p:spPr>
          <a:xfrm>
            <a:off x="213194" y="6170174"/>
            <a:ext cx="5293894" cy="97668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No Development </a:t>
            </a:r>
            <a:r>
              <a:rPr lang="en-US" dirty="0"/>
              <a:t>releases, Soon it will be </a:t>
            </a:r>
            <a:r>
              <a:rPr lang="en-US" dirty="0">
                <a:solidFill>
                  <a:srgbClr val="FFFF00"/>
                </a:solidFill>
              </a:rPr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268843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1" grpId="0" animBg="1"/>
      <p:bldP spid="22" grpId="0" animBg="1"/>
      <p:bldP spid="23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37B3F6-9D53-D847-9E00-40928D1D15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C161B9-154F-7E44-BBF3-90A9D7CC3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3966" y="-276003"/>
            <a:ext cx="7889756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AWS Load Balancer Controller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790ABC-21DE-B14D-897B-25BC81E85B22}"/>
              </a:ext>
            </a:extLst>
          </p:cNvPr>
          <p:cNvSpPr/>
          <p:nvPr/>
        </p:nvSpPr>
        <p:spPr>
          <a:xfrm>
            <a:off x="539827" y="822057"/>
            <a:ext cx="13831309" cy="6614329"/>
          </a:xfrm>
          <a:prstGeom prst="roundRect">
            <a:avLst>
              <a:gd name="adj" fmla="val 3440"/>
            </a:avLst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07FAD2B-AA0A-4245-BD32-A9AC43F3C280}"/>
              </a:ext>
            </a:extLst>
          </p:cNvPr>
          <p:cNvSpPr/>
          <p:nvPr/>
        </p:nvSpPr>
        <p:spPr>
          <a:xfrm>
            <a:off x="864456" y="1182820"/>
            <a:ext cx="3998371" cy="6077637"/>
          </a:xfrm>
          <a:prstGeom prst="roundRect">
            <a:avLst>
              <a:gd name="adj" fmla="val 5710"/>
            </a:avLst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7363C24-4BF7-7A49-8A9F-852A5AE69DB9}"/>
              </a:ext>
            </a:extLst>
          </p:cNvPr>
          <p:cNvSpPr/>
          <p:nvPr/>
        </p:nvSpPr>
        <p:spPr>
          <a:xfrm>
            <a:off x="5115518" y="1182820"/>
            <a:ext cx="8969482" cy="6077637"/>
          </a:xfrm>
          <a:prstGeom prst="roundRect">
            <a:avLst>
              <a:gd name="adj" fmla="val 2901"/>
            </a:avLst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19">
            <a:extLst>
              <a:ext uri="{FF2B5EF4-FFF2-40B4-BE49-F238E27FC236}">
                <a16:creationId xmlns:a16="http://schemas.microsoft.com/office/drawing/2014/main" id="{EFBF2BF9-0620-CF45-AAE8-66B08800C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202" y="156809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036413DA-C2B2-CA4D-8CD8-22E8F3E6F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3270" y="2380411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12" name="TextBox 21">
            <a:extLst>
              <a:ext uri="{FF2B5EF4-FFF2-40B4-BE49-F238E27FC236}">
                <a16:creationId xmlns:a16="http://schemas.microsoft.com/office/drawing/2014/main" id="{458B9A81-5F8C-184C-BF7C-1F8490104D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0202" y="2362946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14" name="TextBox 29">
            <a:extLst>
              <a:ext uri="{FF2B5EF4-FFF2-40B4-BE49-F238E27FC236}">
                <a16:creationId xmlns:a16="http://schemas.microsoft.com/office/drawing/2014/main" id="{34877996-BF14-1A4C-856A-9B1FA8F7A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5922" y="2404266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15" name="Graphic 35">
            <a:extLst>
              <a:ext uri="{FF2B5EF4-FFF2-40B4-BE49-F238E27FC236}">
                <a16:creationId xmlns:a16="http://schemas.microsoft.com/office/drawing/2014/main" id="{45A50900-DF40-5F44-96F2-E4A9E5AC8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595" y="1568092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49">
            <a:extLst>
              <a:ext uri="{FF2B5EF4-FFF2-40B4-BE49-F238E27FC236}">
                <a16:creationId xmlns:a16="http://schemas.microsoft.com/office/drawing/2014/main" id="{5B69DDD0-B1C6-FE47-90DE-CD1051770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806" y="150282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DE11BBE-11C6-7447-82CD-0EE1C4CFA42C}"/>
              </a:ext>
            </a:extLst>
          </p:cNvPr>
          <p:cNvSpPr/>
          <p:nvPr/>
        </p:nvSpPr>
        <p:spPr>
          <a:xfrm>
            <a:off x="1371204" y="1464044"/>
            <a:ext cx="3188921" cy="1338539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Google Shape;372;p27">
            <a:extLst>
              <a:ext uri="{FF2B5EF4-FFF2-40B4-BE49-F238E27FC236}">
                <a16:creationId xmlns:a16="http://schemas.microsoft.com/office/drawing/2014/main" id="{C3AE2A2B-6348-4A4D-8B94-CCA7D0E5268A}"/>
              </a:ext>
            </a:extLst>
          </p:cNvPr>
          <p:cNvSpPr/>
          <p:nvPr/>
        </p:nvSpPr>
        <p:spPr>
          <a:xfrm>
            <a:off x="5417058" y="1799050"/>
            <a:ext cx="8415176" cy="5214507"/>
          </a:xfrm>
          <a:prstGeom prst="roundRect">
            <a:avLst>
              <a:gd name="adj" fmla="val 2744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" name="Google Shape;374;p27">
            <a:extLst>
              <a:ext uri="{FF2B5EF4-FFF2-40B4-BE49-F238E27FC236}">
                <a16:creationId xmlns:a16="http://schemas.microsoft.com/office/drawing/2014/main" id="{5A261C87-0A25-DF49-9105-35CFD31C5C1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17065" y="908265"/>
            <a:ext cx="763669" cy="787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89;p27">
            <a:extLst>
              <a:ext uri="{FF2B5EF4-FFF2-40B4-BE49-F238E27FC236}">
                <a16:creationId xmlns:a16="http://schemas.microsoft.com/office/drawing/2014/main" id="{8441D156-4A03-C74E-AE1C-9539AB360FE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1134" y="1227608"/>
            <a:ext cx="1293690" cy="119083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EC3DEBE-2A74-584C-ABC7-A497D5DF7035}"/>
              </a:ext>
            </a:extLst>
          </p:cNvPr>
          <p:cNvSpPr txBox="1"/>
          <p:nvPr/>
        </p:nvSpPr>
        <p:spPr>
          <a:xfrm>
            <a:off x="6646660" y="1752277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0070C0"/>
                </a:solidFill>
              </a:rPr>
              <a:t>kube</a:t>
            </a:r>
            <a:r>
              <a:rPr lang="en-US" sz="1800" dirty="0">
                <a:solidFill>
                  <a:srgbClr val="0070C0"/>
                </a:solidFill>
              </a:rPr>
              <a:t>-system namespace</a:t>
            </a:r>
          </a:p>
        </p:txBody>
      </p:sp>
      <p:pic>
        <p:nvPicPr>
          <p:cNvPr id="38" name="Graphic 23">
            <a:extLst>
              <a:ext uri="{FF2B5EF4-FFF2-40B4-BE49-F238E27FC236}">
                <a16:creationId xmlns:a16="http://schemas.microsoft.com/office/drawing/2014/main" id="{4730F6CD-6D14-0847-A2CB-902394AFD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9442" y="969143"/>
            <a:ext cx="697762" cy="69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FF7276D-32D2-AB46-9F63-AD19152C1107}"/>
              </a:ext>
            </a:extLst>
          </p:cNvPr>
          <p:cNvSpPr txBox="1"/>
          <p:nvPr/>
        </p:nvSpPr>
        <p:spPr>
          <a:xfrm>
            <a:off x="11230323" y="1216042"/>
            <a:ext cx="1248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EKS Cluster</a:t>
            </a:r>
          </a:p>
        </p:txBody>
      </p:sp>
      <p:pic>
        <p:nvPicPr>
          <p:cNvPr id="41" name="Google Shape;158;p18">
            <a:extLst>
              <a:ext uri="{FF2B5EF4-FFF2-40B4-BE49-F238E27FC236}">
                <a16:creationId xmlns:a16="http://schemas.microsoft.com/office/drawing/2014/main" id="{92A14C34-3E8B-FE44-816A-D07FCF12564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72140" y="2696772"/>
            <a:ext cx="1218446" cy="11306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6C8AF83A-1DF7-924F-A9D1-022184301DF1}"/>
              </a:ext>
            </a:extLst>
          </p:cNvPr>
          <p:cNvCxnSpPr>
            <a:cxnSpLocks/>
            <a:stCxn id="17" idx="2"/>
            <a:endCxn id="41" idx="1"/>
          </p:cNvCxnSpPr>
          <p:nvPr/>
        </p:nvCxnSpPr>
        <p:spPr>
          <a:xfrm rot="16200000" flipH="1">
            <a:off x="4268372" y="1958349"/>
            <a:ext cx="759901" cy="1847635"/>
          </a:xfrm>
          <a:prstGeom prst="bentConnector2">
            <a:avLst/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6104896-307C-DF42-83B2-37808D73BFEA}"/>
              </a:ext>
            </a:extLst>
          </p:cNvPr>
          <p:cNvSpPr txBox="1"/>
          <p:nvPr/>
        </p:nvSpPr>
        <p:spPr>
          <a:xfrm>
            <a:off x="4315353" y="3714775"/>
            <a:ext cx="3310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AWS Load Balancer Controller</a:t>
            </a: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Service Account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4C2CE57B-3853-674D-B213-98F4C62186A7}"/>
              </a:ext>
            </a:extLst>
          </p:cNvPr>
          <p:cNvCxnSpPr>
            <a:cxnSpLocks/>
            <a:stCxn id="41" idx="3"/>
            <a:endCxn id="54" idx="0"/>
          </p:cNvCxnSpPr>
          <p:nvPr/>
        </p:nvCxnSpPr>
        <p:spPr>
          <a:xfrm>
            <a:off x="6790586" y="3262118"/>
            <a:ext cx="2341179" cy="593420"/>
          </a:xfrm>
          <a:prstGeom prst="bentConnector2">
            <a:avLst/>
          </a:prstGeom>
          <a:ln w="508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634186E-A28F-5646-B51C-89418F2F0E1A}"/>
              </a:ext>
            </a:extLst>
          </p:cNvPr>
          <p:cNvSpPr txBox="1"/>
          <p:nvPr/>
        </p:nvSpPr>
        <p:spPr>
          <a:xfrm>
            <a:off x="1423270" y="6766537"/>
            <a:ext cx="24991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Other AWS Services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D80E1C-5216-8D40-A510-B7A6859C750B}"/>
              </a:ext>
            </a:extLst>
          </p:cNvPr>
          <p:cNvSpPr txBox="1"/>
          <p:nvPr/>
        </p:nvSpPr>
        <p:spPr>
          <a:xfrm>
            <a:off x="2231495" y="2890032"/>
            <a:ext cx="255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Annotated with IAM Role</a:t>
            </a:r>
          </a:p>
        </p:txBody>
      </p:sp>
      <p:pic>
        <p:nvPicPr>
          <p:cNvPr id="62" name="Graphic 8">
            <a:extLst>
              <a:ext uri="{FF2B5EF4-FFF2-40B4-BE49-F238E27FC236}">
                <a16:creationId xmlns:a16="http://schemas.microsoft.com/office/drawing/2014/main" id="{2E7DA93E-32AD-D047-8A1B-2CFB0F399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34" y="563076"/>
            <a:ext cx="562379" cy="562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552BC9F-F865-F540-9886-CB7414A5EA11}"/>
              </a:ext>
            </a:extLst>
          </p:cNvPr>
          <p:cNvSpPr txBox="1"/>
          <p:nvPr/>
        </p:nvSpPr>
        <p:spPr>
          <a:xfrm>
            <a:off x="1362014" y="844266"/>
            <a:ext cx="1097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AWS Cloud</a:t>
            </a:r>
          </a:p>
        </p:txBody>
      </p:sp>
      <p:pic>
        <p:nvPicPr>
          <p:cNvPr id="54" name="Google Shape;89;p15">
            <a:extLst>
              <a:ext uri="{FF2B5EF4-FFF2-40B4-BE49-F238E27FC236}">
                <a16:creationId xmlns:a16="http://schemas.microsoft.com/office/drawing/2014/main" id="{6B681012-32D1-C442-8974-72A1C25748F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558475" y="3855538"/>
            <a:ext cx="1146580" cy="109398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EF9246B2-813D-A04E-B57B-AB44C8247F6B}"/>
              </a:ext>
            </a:extLst>
          </p:cNvPr>
          <p:cNvSpPr txBox="1"/>
          <p:nvPr/>
        </p:nvSpPr>
        <p:spPr>
          <a:xfrm>
            <a:off x="7476896" y="4911918"/>
            <a:ext cx="2985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AWS Load Balancer Controller</a:t>
            </a: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Deployment</a:t>
            </a:r>
          </a:p>
        </p:txBody>
      </p:sp>
      <p:sp>
        <p:nvSpPr>
          <p:cNvPr id="70" name="TextBox 9">
            <a:extLst>
              <a:ext uri="{FF2B5EF4-FFF2-40B4-BE49-F238E27FC236}">
                <a16:creationId xmlns:a16="http://schemas.microsoft.com/office/drawing/2014/main" id="{7B0FAB0F-B047-9A4E-887F-A2B9B3CEA5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5539" y="6180978"/>
            <a:ext cx="1004594" cy="28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ELB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17A308B-1CE6-C44A-8426-3DA1BB80B866}"/>
              </a:ext>
            </a:extLst>
          </p:cNvPr>
          <p:cNvSpPr/>
          <p:nvPr/>
        </p:nvSpPr>
        <p:spPr>
          <a:xfrm>
            <a:off x="1362014" y="5135092"/>
            <a:ext cx="5862116" cy="1533513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0B625540-FCAB-BE4D-A939-C2053F269C6A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44675" y="4743320"/>
            <a:ext cx="5832221" cy="404320"/>
          </a:xfrm>
          <a:prstGeom prst="bentConnector3">
            <a:avLst>
              <a:gd name="adj1" fmla="val 100293"/>
            </a:avLst>
          </a:prstGeom>
          <a:ln w="50800">
            <a:solidFill>
              <a:srgbClr val="38995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178CD281-824C-A048-BAF9-05523A882AF2}"/>
              </a:ext>
            </a:extLst>
          </p:cNvPr>
          <p:cNvSpPr txBox="1"/>
          <p:nvPr/>
        </p:nvSpPr>
        <p:spPr>
          <a:xfrm>
            <a:off x="1406360" y="4356110"/>
            <a:ext cx="6156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Can Create / Update / Delete AWS Application Load Balancers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112B7E76-E27A-BE4A-9BE2-F4771268C2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33166" y="5348668"/>
            <a:ext cx="789341" cy="789341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8E479A9E-F5D5-1E44-B5F8-27356820421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40848" y="5344055"/>
            <a:ext cx="789341" cy="789341"/>
          </a:xfrm>
          <a:prstGeom prst="rect">
            <a:avLst/>
          </a:prstGeom>
        </p:spPr>
      </p:pic>
      <p:sp>
        <p:nvSpPr>
          <p:cNvPr id="55" name="TextBox 9">
            <a:extLst>
              <a:ext uri="{FF2B5EF4-FFF2-40B4-BE49-F238E27FC236}">
                <a16:creationId xmlns:a16="http://schemas.microsoft.com/office/drawing/2014/main" id="{641E3A07-57F0-DA43-B724-11A3673009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1474" y="6195178"/>
            <a:ext cx="20842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Application Load Balancer</a:t>
            </a:r>
          </a:p>
        </p:txBody>
      </p:sp>
      <p:pic>
        <p:nvPicPr>
          <p:cNvPr id="58" name="Google Shape;126;p17">
            <a:extLst>
              <a:ext uri="{FF2B5EF4-FFF2-40B4-BE49-F238E27FC236}">
                <a16:creationId xmlns:a16="http://schemas.microsoft.com/office/drawing/2014/main" id="{3829BE1B-7F8A-504A-8C8A-5B414F487133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1457937" y="3887242"/>
            <a:ext cx="1146580" cy="103852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FB6BF95D-A93E-0242-AE34-B420BBF84FCF}"/>
              </a:ext>
            </a:extLst>
          </p:cNvPr>
          <p:cNvSpPr txBox="1"/>
          <p:nvPr/>
        </p:nvSpPr>
        <p:spPr>
          <a:xfrm>
            <a:off x="10365729" y="4951456"/>
            <a:ext cx="2985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AWS Load Balancer Controller</a:t>
            </a:r>
          </a:p>
          <a:p>
            <a:pPr algn="ctr"/>
            <a:r>
              <a:rPr lang="en-US" sz="1800" dirty="0" err="1">
                <a:solidFill>
                  <a:srgbClr val="0070C0"/>
                </a:solidFill>
              </a:rPr>
              <a:t>WebHook</a:t>
            </a:r>
            <a:r>
              <a:rPr lang="en-US" sz="1800" dirty="0">
                <a:solidFill>
                  <a:srgbClr val="0070C0"/>
                </a:solidFill>
              </a:rPr>
              <a:t> ClusterIP Service</a:t>
            </a:r>
          </a:p>
        </p:txBody>
      </p:sp>
      <p:pic>
        <p:nvPicPr>
          <p:cNvPr id="65" name="Google Shape;239;p23">
            <a:extLst>
              <a:ext uri="{FF2B5EF4-FFF2-40B4-BE49-F238E27FC236}">
                <a16:creationId xmlns:a16="http://schemas.microsoft.com/office/drawing/2014/main" id="{3DC55F90-D71A-AA40-BEAE-D6C6664F6437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1457936" y="2128215"/>
            <a:ext cx="1126342" cy="1010046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44268688-7CC2-D343-84FA-443C281847AC}"/>
              </a:ext>
            </a:extLst>
          </p:cNvPr>
          <p:cNvSpPr/>
          <p:nvPr/>
        </p:nvSpPr>
        <p:spPr>
          <a:xfrm>
            <a:off x="7476896" y="3843480"/>
            <a:ext cx="5965973" cy="3044208"/>
          </a:xfrm>
          <a:prstGeom prst="roundRect">
            <a:avLst>
              <a:gd name="adj" fmla="val 1125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34E411D-0687-7E4A-A772-03B9E75028B1}"/>
              </a:ext>
            </a:extLst>
          </p:cNvPr>
          <p:cNvSpPr txBox="1"/>
          <p:nvPr/>
        </p:nvSpPr>
        <p:spPr>
          <a:xfrm>
            <a:off x="11525199" y="1847268"/>
            <a:ext cx="152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K8s API Server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7659DAA-41D2-6C4B-AC0E-87976A1AC651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>
            <a:off x="9705055" y="4402530"/>
            <a:ext cx="1752882" cy="3977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60EA7AC5-5217-804E-9880-BC8D3A271F20}"/>
              </a:ext>
            </a:extLst>
          </p:cNvPr>
          <p:cNvSpPr txBox="1"/>
          <p:nvPr/>
        </p:nvSpPr>
        <p:spPr>
          <a:xfrm>
            <a:off x="10432382" y="2744339"/>
            <a:ext cx="1508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89252"/>
                </a:solidFill>
              </a:rPr>
              <a:t>Watch for </a:t>
            </a:r>
          </a:p>
          <a:p>
            <a:r>
              <a:rPr lang="en-US" sz="1800" dirty="0">
                <a:solidFill>
                  <a:srgbClr val="089252"/>
                </a:solidFill>
              </a:rPr>
              <a:t>Ingress Events</a:t>
            </a:r>
          </a:p>
        </p:txBody>
      </p:sp>
      <p:pic>
        <p:nvPicPr>
          <p:cNvPr id="89" name="Google Shape;128;p17">
            <a:extLst>
              <a:ext uri="{FF2B5EF4-FFF2-40B4-BE49-F238E27FC236}">
                <a16:creationId xmlns:a16="http://schemas.microsoft.com/office/drawing/2014/main" id="{00A2AEF8-EC53-7944-84FF-078D537286C7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644006" y="5265475"/>
            <a:ext cx="1146580" cy="107396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BFC4C6B7-984C-0B4D-B5B1-04E0A1C289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5589" y="6362917"/>
            <a:ext cx="1689298" cy="287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 Resource</a:t>
            </a:r>
          </a:p>
        </p:txBody>
      </p:sp>
      <p:pic>
        <p:nvPicPr>
          <p:cNvPr id="103" name="Google Shape;171;p19">
            <a:extLst>
              <a:ext uri="{FF2B5EF4-FFF2-40B4-BE49-F238E27FC236}">
                <a16:creationId xmlns:a16="http://schemas.microsoft.com/office/drawing/2014/main" id="{99224B4A-3FCC-1A42-BCFE-7793C067AF36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592376" y="5515685"/>
            <a:ext cx="1129222" cy="106324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6E43F1B7-F2BD-DF45-8FDE-53E948D29D76}"/>
              </a:ext>
            </a:extLst>
          </p:cNvPr>
          <p:cNvSpPr/>
          <p:nvPr/>
        </p:nvSpPr>
        <p:spPr>
          <a:xfrm>
            <a:off x="7697398" y="6486101"/>
            <a:ext cx="3079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800" dirty="0" err="1">
                <a:solidFill>
                  <a:srgbClr val="0070C0"/>
                </a:solidFill>
                <a:latin typeface="Monaco" pitchFamily="2" charset="77"/>
              </a:rPr>
              <a:t>aws</a:t>
            </a:r>
            <a:r>
              <a:rPr lang="en-IN" sz="1800" dirty="0">
                <a:solidFill>
                  <a:srgbClr val="0070C0"/>
                </a:solidFill>
                <a:latin typeface="Monaco" pitchFamily="2" charset="77"/>
              </a:rPr>
              <a:t>-load-balancer-</a:t>
            </a:r>
            <a:r>
              <a:rPr lang="en-IN" sz="1800" dirty="0" err="1">
                <a:solidFill>
                  <a:srgbClr val="0070C0"/>
                </a:solidFill>
                <a:latin typeface="Monaco" pitchFamily="2" charset="77"/>
              </a:rPr>
              <a:t>tls</a:t>
            </a:r>
            <a:endParaRPr lang="en-IN" sz="1800" dirty="0">
              <a:solidFill>
                <a:srgbClr val="0070C0"/>
              </a:solidFill>
              <a:effectLst/>
              <a:latin typeface="Monaco" pitchFamily="2" charset="77"/>
            </a:endParaRP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FE31C71B-712C-D44A-9AAD-99743D777395}"/>
              </a:ext>
            </a:extLst>
          </p:cNvPr>
          <p:cNvCxnSpPr>
            <a:stCxn id="54" idx="2"/>
            <a:endCxn id="103" idx="0"/>
          </p:cNvCxnSpPr>
          <p:nvPr/>
        </p:nvCxnSpPr>
        <p:spPr>
          <a:xfrm>
            <a:off x="9131765" y="4949521"/>
            <a:ext cx="25222" cy="566164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Programmer male with solid fill">
            <a:extLst>
              <a:ext uri="{FF2B5EF4-FFF2-40B4-BE49-F238E27FC236}">
                <a16:creationId xmlns:a16="http://schemas.microsoft.com/office/drawing/2014/main" id="{9014CCD0-47E0-094E-8833-38B968D212A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969452" y="-78804"/>
            <a:ext cx="808866" cy="808866"/>
          </a:xfrm>
          <a:prstGeom prst="rect">
            <a:avLst/>
          </a:prstGeom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37DEC63-2BA1-C448-8B71-BAA45528D113}"/>
              </a:ext>
            </a:extLst>
          </p:cNvPr>
          <p:cNvCxnSpPr>
            <a:stCxn id="5" idx="3"/>
            <a:endCxn id="65" idx="0"/>
          </p:cNvCxnSpPr>
          <p:nvPr/>
        </p:nvCxnSpPr>
        <p:spPr>
          <a:xfrm>
            <a:off x="9778318" y="325629"/>
            <a:ext cx="2242789" cy="1802586"/>
          </a:xfrm>
          <a:prstGeom prst="bentConnector2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58962EEF-C695-3040-819C-58955D0B2AC6}"/>
              </a:ext>
            </a:extLst>
          </p:cNvPr>
          <p:cNvSpPr/>
          <p:nvPr/>
        </p:nvSpPr>
        <p:spPr>
          <a:xfrm>
            <a:off x="7910665" y="82488"/>
            <a:ext cx="12875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800" dirty="0" err="1">
                <a:solidFill>
                  <a:srgbClr val="089252"/>
                </a:solidFill>
                <a:latin typeface="Monaco" pitchFamily="2" charset="77"/>
              </a:rPr>
              <a:t>kubectl</a:t>
            </a:r>
            <a:r>
              <a:rPr lang="en-IN" sz="1800" dirty="0">
                <a:solidFill>
                  <a:srgbClr val="089252"/>
                </a:solidFill>
                <a:latin typeface="Monaco" pitchFamily="2" charset="77"/>
              </a:rPr>
              <a:t> </a:t>
            </a:r>
          </a:p>
          <a:p>
            <a:pPr algn="ctr"/>
            <a:r>
              <a:rPr lang="en-IN" sz="1800" dirty="0">
                <a:solidFill>
                  <a:srgbClr val="089252"/>
                </a:solidFill>
                <a:latin typeface="Monaco" pitchFamily="2" charset="77"/>
              </a:rPr>
              <a:t>cli</a:t>
            </a:r>
            <a:endParaRPr lang="en-IN" sz="1800" dirty="0">
              <a:solidFill>
                <a:srgbClr val="089252"/>
              </a:solidFill>
              <a:effectLst/>
              <a:latin typeface="Monaco" pitchFamily="2" charset="77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28A717A-5D2C-964C-9DD5-C07C4342C9C2}"/>
              </a:ext>
            </a:extLst>
          </p:cNvPr>
          <p:cNvSpPr/>
          <p:nvPr/>
        </p:nvSpPr>
        <p:spPr>
          <a:xfrm>
            <a:off x="9808236" y="10415"/>
            <a:ext cx="28039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800" dirty="0">
                <a:solidFill>
                  <a:srgbClr val="089252"/>
                </a:solidFill>
                <a:latin typeface="Monaco" pitchFamily="2" charset="77"/>
              </a:rPr>
              <a:t>Deploy Ingress k8s </a:t>
            </a:r>
          </a:p>
          <a:p>
            <a:r>
              <a:rPr lang="en-IN" sz="1800" dirty="0">
                <a:solidFill>
                  <a:srgbClr val="089252"/>
                </a:solidFill>
                <a:latin typeface="Monaco" pitchFamily="2" charset="77"/>
              </a:rPr>
              <a:t>manifest</a:t>
            </a:r>
            <a:endParaRPr lang="en-IN" sz="1800" dirty="0">
              <a:solidFill>
                <a:srgbClr val="089252"/>
              </a:solidFill>
              <a:effectLst/>
              <a:latin typeface="Monaco" pitchFamily="2" charset="77"/>
            </a:endParaRP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1B1DB41-C3CF-6C41-A1D6-CBE4103C064D}"/>
              </a:ext>
            </a:extLst>
          </p:cNvPr>
          <p:cNvCxnSpPr>
            <a:stCxn id="65" idx="1"/>
            <a:endCxn id="44" idx="0"/>
          </p:cNvCxnSpPr>
          <p:nvPr/>
        </p:nvCxnSpPr>
        <p:spPr>
          <a:xfrm rot="10800000" flipV="1">
            <a:off x="10459884" y="2633238"/>
            <a:ext cx="998053" cy="1210242"/>
          </a:xfrm>
          <a:prstGeom prst="bentConnector2">
            <a:avLst/>
          </a:prstGeom>
          <a:ln w="38100">
            <a:solidFill>
              <a:srgbClr val="08925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592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21" grpId="0" animBg="1"/>
      <p:bldP spid="45" grpId="0"/>
      <p:bldP spid="61" grpId="0"/>
      <p:bldP spid="66" grpId="0"/>
      <p:bldP spid="70" grpId="0"/>
      <p:bldP spid="73" grpId="0" animBg="1"/>
      <p:bldP spid="84" grpId="0"/>
      <p:bldP spid="55" grpId="0"/>
      <p:bldP spid="64" grpId="0"/>
      <p:bldP spid="44" grpId="0" animBg="1"/>
      <p:bldP spid="82" grpId="0"/>
      <p:bldP spid="88" grpId="0"/>
      <p:bldP spid="96" grpId="0"/>
      <p:bldP spid="104" grpId="0"/>
      <p:bldP spid="56" grpId="0"/>
      <p:bldP spid="6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3172459" y="50243"/>
            <a:ext cx="11159989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2460" y="604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Classic</a:t>
            </a:r>
            <a:r>
              <a:rPr lang="en-US" sz="1400" dirty="0"/>
              <a:t> Load Balancer Service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49531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100941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02190" y="5719958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AWS EKS </a:t>
            </a:r>
          </a:p>
          <a:p>
            <a:r>
              <a:rPr lang="en-US" sz="2800" b="1" dirty="0"/>
              <a:t>Network Design</a:t>
            </a:r>
          </a:p>
          <a:p>
            <a:r>
              <a:rPr lang="en-US" sz="2800" b="1" dirty="0"/>
              <a:t>With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Classic Load Balancer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0C7611F8-600C-F745-BFD3-FE77ED86EE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39870" y="1599998"/>
            <a:ext cx="469900" cy="469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188145" y="1405103"/>
            <a:ext cx="1510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Classic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26321" y="6095240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498792" y="6106942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4630903" y="5394639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External Name Service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0F0DA69-A847-7440-B69E-F97EC6D3E5B5}"/>
              </a:ext>
            </a:extLst>
          </p:cNvPr>
          <p:cNvGrpSpPr/>
          <p:nvPr/>
        </p:nvGrpSpPr>
        <p:grpSpPr>
          <a:xfrm>
            <a:off x="4630903" y="3978951"/>
            <a:ext cx="8722760" cy="1312289"/>
            <a:chOff x="4600081" y="4843235"/>
            <a:chExt cx="8722760" cy="1312289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26E4128-A90E-A347-8CA6-2CA62E0C122C}"/>
                </a:ext>
              </a:extLst>
            </p:cNvPr>
            <p:cNvSpPr/>
            <p:nvPr/>
          </p:nvSpPr>
          <p:spPr>
            <a:xfrm>
              <a:off x="4600081" y="4843235"/>
              <a:ext cx="8722760" cy="12870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8AABBEA-2A6E-5A41-94BF-154883BA4061}"/>
                </a:ext>
              </a:extLst>
            </p:cNvPr>
            <p:cNvSpPr/>
            <p:nvPr/>
          </p:nvSpPr>
          <p:spPr>
            <a:xfrm>
              <a:off x="4862102" y="5024059"/>
              <a:ext cx="8257997" cy="8941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DEF4ECF3-DC90-574C-9E0B-4EF34ED2444D}"/>
                </a:ext>
              </a:extLst>
            </p:cNvPr>
            <p:cNvSpPr/>
            <p:nvPr/>
          </p:nvSpPr>
          <p:spPr>
            <a:xfrm>
              <a:off x="5219272" y="5159991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3263E11E-AEAD-664A-9E03-2D06DCB89346}"/>
                </a:ext>
              </a:extLst>
            </p:cNvPr>
            <p:cNvSpPr txBox="1"/>
            <p:nvPr/>
          </p:nvSpPr>
          <p:spPr>
            <a:xfrm>
              <a:off x="8477662" y="5878525"/>
              <a:ext cx="9518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Deployment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4B5308F-4D7A-B046-BD7E-1D2032695D51}"/>
                </a:ext>
              </a:extLst>
            </p:cNvPr>
            <p:cNvSpPr txBox="1"/>
            <p:nvPr/>
          </p:nvSpPr>
          <p:spPr>
            <a:xfrm>
              <a:off x="8529915" y="5312059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ReplicaSet</a:t>
              </a: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49022FD-CB4A-4D4D-BE62-D4068B4BC8C8}"/>
                </a:ext>
              </a:extLst>
            </p:cNvPr>
            <p:cNvGrpSpPr/>
            <p:nvPr/>
          </p:nvGrpSpPr>
          <p:grpSpPr>
            <a:xfrm>
              <a:off x="5366085" y="5267040"/>
              <a:ext cx="555550" cy="352840"/>
              <a:chOff x="853440" y="4579716"/>
              <a:chExt cx="1006998" cy="827590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23EBC3F4-7D5B-7840-81DF-84514A268118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AEC02F4E-10C0-2240-A25E-65086B1F93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9FE088C8-75E5-7842-B827-A115AE5331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11DD807C-47A3-3740-8FD3-8D4B669A03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5F76F63B-740B-164D-B118-B130F2F632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0BAF8DF3-38B3-6748-9528-5EE039BD04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4825F91F-F747-8542-9E94-AF7E479252AB}"/>
                  </a:ext>
                </a:extLst>
              </p:cNvPr>
              <p:cNvSpPr txBox="1"/>
              <p:nvPr/>
            </p:nvSpPr>
            <p:spPr>
              <a:xfrm>
                <a:off x="1135876" y="4643397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8086C78-AB58-4C4B-B3D5-A0E3763707B5}"/>
                </a:ext>
              </a:extLst>
            </p:cNvPr>
            <p:cNvSpPr txBox="1"/>
            <p:nvPr/>
          </p:nvSpPr>
          <p:spPr>
            <a:xfrm>
              <a:off x="5396095" y="5585548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D0079314-8551-ED42-878F-B5D41A6D32C3}"/>
                </a:ext>
              </a:extLst>
            </p:cNvPr>
            <p:cNvSpPr/>
            <p:nvPr/>
          </p:nvSpPr>
          <p:spPr>
            <a:xfrm>
              <a:off x="6633633" y="5159034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D479B8AC-33AE-0544-818F-151EAEB777F6}"/>
                </a:ext>
              </a:extLst>
            </p:cNvPr>
            <p:cNvGrpSpPr/>
            <p:nvPr/>
          </p:nvGrpSpPr>
          <p:grpSpPr>
            <a:xfrm>
              <a:off x="6780446" y="5266083"/>
              <a:ext cx="555550" cy="352840"/>
              <a:chOff x="853440" y="4579716"/>
              <a:chExt cx="1006998" cy="827590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1BE4B459-73EB-234B-94B2-1B91C58BE10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47DEEA41-7631-A94D-A2E0-EA99810BB7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9F1189C7-9EB3-4541-998A-C6B1DF6AAB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9EAB556C-7F6A-AB47-82B0-3986F36FCB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47982969-5B3B-9441-A6B4-7344A86F2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BF2E782-331D-F141-9C42-595FA56AC2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6760BB0C-E717-D74C-8B9A-33D65C803F1C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7946F70-7299-2B4B-B58E-CCEC41FAD615}"/>
                </a:ext>
              </a:extLst>
            </p:cNvPr>
            <p:cNvSpPr txBox="1"/>
            <p:nvPr/>
          </p:nvSpPr>
          <p:spPr>
            <a:xfrm>
              <a:off x="6810456" y="5584591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EC90B60-53B3-6645-A03E-7B762987BBDC}"/>
                </a:ext>
              </a:extLst>
            </p:cNvPr>
            <p:cNvSpPr/>
            <p:nvPr/>
          </p:nvSpPr>
          <p:spPr>
            <a:xfrm>
              <a:off x="10519560" y="5124702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6963E2D-9B50-B943-B00A-63A5802A7AE7}"/>
                </a:ext>
              </a:extLst>
            </p:cNvPr>
            <p:cNvGrpSpPr/>
            <p:nvPr/>
          </p:nvGrpSpPr>
          <p:grpSpPr>
            <a:xfrm>
              <a:off x="10666373" y="5231751"/>
              <a:ext cx="555550" cy="352840"/>
              <a:chOff x="853440" y="4579716"/>
              <a:chExt cx="1006998" cy="827590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6CDA270D-1200-E04E-92B3-605C6A15F78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4C978713-B4B8-7248-82D1-F3C2ABDD2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E0073B2-9008-3649-9BB4-523BB8060A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82F44FA0-5719-8D40-94AE-59ADBC2C8C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F9F67291-917D-E24E-B9D8-1B8B801B29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E6EFBADD-A67F-244B-96AC-9BF75CD028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A1F9A6C6-3EFA-3344-9E9E-64BC64834F36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AEA68FB-2282-F94E-98B9-740A2D80FAB1}"/>
                </a:ext>
              </a:extLst>
            </p:cNvPr>
            <p:cNvSpPr txBox="1"/>
            <p:nvPr/>
          </p:nvSpPr>
          <p:spPr>
            <a:xfrm>
              <a:off x="10696383" y="5550259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C2BB2C88-4CF4-E14E-989C-E32F43C69E0E}"/>
                </a:ext>
              </a:extLst>
            </p:cNvPr>
            <p:cNvSpPr/>
            <p:nvPr/>
          </p:nvSpPr>
          <p:spPr>
            <a:xfrm>
              <a:off x="11933921" y="5123745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A7611AD4-5A1D-104D-BAC5-AF279BA44A3D}"/>
                </a:ext>
              </a:extLst>
            </p:cNvPr>
            <p:cNvGrpSpPr/>
            <p:nvPr/>
          </p:nvGrpSpPr>
          <p:grpSpPr>
            <a:xfrm>
              <a:off x="12080734" y="5230794"/>
              <a:ext cx="555550" cy="352840"/>
              <a:chOff x="853440" y="4579716"/>
              <a:chExt cx="1006998" cy="827590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4E3980C4-79D8-2948-9FA9-E7354CEA55F1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0F153D09-06A5-FF41-9868-FDFBF58C6E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AC0994F3-4E7D-CA4C-B586-5FC91C9B64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A15AABD0-DDB3-3142-BEF8-340C47D6E8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F6FE7C9D-60A0-F943-881D-62F935747C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8C151D16-BF8F-5042-A29E-C3851E2BBE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E690186-8F42-5C48-B93C-E08AD7838731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3943AE1-4A19-2F40-B99B-70B6DEA308C1}"/>
                </a:ext>
              </a:extLst>
            </p:cNvPr>
            <p:cNvSpPr txBox="1"/>
            <p:nvPr/>
          </p:nvSpPr>
          <p:spPr>
            <a:xfrm>
              <a:off x="12110744" y="5549302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</p:grp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08" idx="1"/>
          </p:cNvCxnSpPr>
          <p:nvPr/>
        </p:nvCxnSpPr>
        <p:spPr>
          <a:xfrm rot="10800000" flipH="1" flipV="1">
            <a:off x="495318" y="769594"/>
            <a:ext cx="8144552" cy="1065353"/>
          </a:xfrm>
          <a:prstGeom prst="bentConnector3">
            <a:avLst>
              <a:gd name="adj1" fmla="val -280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C6D4D2-FF76-3F40-A097-43E2D008FC0B}"/>
              </a:ext>
            </a:extLst>
          </p:cNvPr>
          <p:cNvSpPr txBox="1"/>
          <p:nvPr/>
        </p:nvSpPr>
        <p:spPr>
          <a:xfrm>
            <a:off x="647272" y="1545284"/>
            <a:ext cx="1863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Classic CLB DNS URL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1226CC-0AED-954E-961D-2EB5A90347F4}"/>
              </a:ext>
            </a:extLst>
          </p:cNvPr>
          <p:cNvCxnSpPr>
            <a:cxnSpLocks/>
            <a:stCxn id="147" idx="2"/>
            <a:endCxn id="160" idx="0"/>
          </p:cNvCxnSpPr>
          <p:nvPr/>
        </p:nvCxnSpPr>
        <p:spPr>
          <a:xfrm flipH="1">
            <a:off x="5661061" y="2362264"/>
            <a:ext cx="3200691" cy="1933443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C2D63D14-61F4-F24E-A224-A4196802823B}"/>
              </a:ext>
            </a:extLst>
          </p:cNvPr>
          <p:cNvCxnSpPr>
            <a:cxnSpLocks/>
            <a:stCxn id="147" idx="2"/>
            <a:endCxn id="165" idx="0"/>
          </p:cNvCxnSpPr>
          <p:nvPr/>
        </p:nvCxnSpPr>
        <p:spPr>
          <a:xfrm flipH="1">
            <a:off x="7075422" y="2362264"/>
            <a:ext cx="1786330" cy="193248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4F9EBFFB-4D9F-3340-B59F-CE6E73C1F049}"/>
              </a:ext>
            </a:extLst>
          </p:cNvPr>
          <p:cNvCxnSpPr>
            <a:cxnSpLocks/>
            <a:stCxn id="147" idx="2"/>
            <a:endCxn id="176" idx="0"/>
          </p:cNvCxnSpPr>
          <p:nvPr/>
        </p:nvCxnSpPr>
        <p:spPr>
          <a:xfrm>
            <a:off x="8861752" y="2362264"/>
            <a:ext cx="2099597" cy="189815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6EBEAFE2-FC40-BA41-AF75-A082C4F320E3}"/>
              </a:ext>
            </a:extLst>
          </p:cNvPr>
          <p:cNvCxnSpPr>
            <a:cxnSpLocks/>
            <a:stCxn id="147" idx="2"/>
            <a:endCxn id="179" idx="0"/>
          </p:cNvCxnSpPr>
          <p:nvPr/>
        </p:nvCxnSpPr>
        <p:spPr>
          <a:xfrm>
            <a:off x="8861752" y="2362264"/>
            <a:ext cx="3513958" cy="1897197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8F76380-D038-E043-871C-AE60EFA9469F}"/>
              </a:ext>
            </a:extLst>
          </p:cNvPr>
          <p:cNvCxnSpPr>
            <a:cxnSpLocks/>
            <a:stCxn id="164" idx="2"/>
            <a:endCxn id="126" idx="0"/>
          </p:cNvCxnSpPr>
          <p:nvPr/>
        </p:nvCxnSpPr>
        <p:spPr>
          <a:xfrm>
            <a:off x="5638738" y="4998263"/>
            <a:ext cx="3353545" cy="39637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B090AE28-0F10-8F45-B558-9D8F47F7EA8C}"/>
              </a:ext>
            </a:extLst>
          </p:cNvPr>
          <p:cNvCxnSpPr>
            <a:cxnSpLocks/>
            <a:stCxn id="167" idx="2"/>
            <a:endCxn id="126" idx="0"/>
          </p:cNvCxnSpPr>
          <p:nvPr/>
        </p:nvCxnSpPr>
        <p:spPr>
          <a:xfrm>
            <a:off x="7053099" y="4997306"/>
            <a:ext cx="1939184" cy="397333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2C022CCE-BE90-1B4A-A52F-5347CC9B891E}"/>
              </a:ext>
            </a:extLst>
          </p:cNvPr>
          <p:cNvCxnSpPr>
            <a:cxnSpLocks/>
            <a:stCxn id="178" idx="2"/>
            <a:endCxn id="126" idx="0"/>
          </p:cNvCxnSpPr>
          <p:nvPr/>
        </p:nvCxnSpPr>
        <p:spPr>
          <a:xfrm flipH="1">
            <a:off x="8992283" y="4962974"/>
            <a:ext cx="1946743" cy="4316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AAF6FDA5-8A9A-404B-AA05-3E302E639C39}"/>
              </a:ext>
            </a:extLst>
          </p:cNvPr>
          <p:cNvCxnSpPr>
            <a:cxnSpLocks/>
            <a:stCxn id="181" idx="2"/>
            <a:endCxn id="126" idx="0"/>
          </p:cNvCxnSpPr>
          <p:nvPr/>
        </p:nvCxnSpPr>
        <p:spPr>
          <a:xfrm flipH="1">
            <a:off x="8992283" y="4962017"/>
            <a:ext cx="3361104" cy="43262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710294"/>
            <a:ext cx="2654762" cy="74054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1"/>
          </p:cNvCxnSpPr>
          <p:nvPr/>
        </p:nvCxnSpPr>
        <p:spPr>
          <a:xfrm>
            <a:off x="8992283" y="5710294"/>
            <a:ext cx="2506509" cy="75224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68653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25375" y="5773581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30085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4577" y="2497721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0B050"/>
                </a:solidFill>
              </a:rPr>
              <a:t>Kubernetes Ingress Class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28309" y="169709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4025271" y="1547785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31971" y="125991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7400298" y="1537858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EFF516-B612-064D-9A4F-0C8CDE8AF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86320" y="159783"/>
            <a:ext cx="1304041" cy="1304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A8B27-544E-A141-9F9D-860C3CC32F99}"/>
              </a:ext>
            </a:extLst>
          </p:cNvPr>
          <p:cNvSpPr txBox="1"/>
          <p:nvPr/>
        </p:nvSpPr>
        <p:spPr>
          <a:xfrm>
            <a:off x="5609423" y="1537858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2" name="Google Shape;128;p17">
            <a:extLst>
              <a:ext uri="{FF2B5EF4-FFF2-40B4-BE49-F238E27FC236}">
                <a16:creationId xmlns:a16="http://schemas.microsoft.com/office/drawing/2014/main" id="{FD5EA6EB-805A-0641-8905-6821F5A5687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191173" y="169709"/>
            <a:ext cx="1353317" cy="122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9191173" y="1524495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Ingress</a:t>
            </a:r>
          </a:p>
        </p:txBody>
      </p:sp>
    </p:spTree>
    <p:extLst>
      <p:ext uri="{BB962C8B-B14F-4D97-AF65-F5344CB8AC3E}">
        <p14:creationId xmlns:p14="http://schemas.microsoft.com/office/powerpoint/2010/main" val="302949401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72075F-0D9C-0C4A-AF39-1CE75C7811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EAB0B2-2376-7745-9505-207CC9A9C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227"/>
            <a:ext cx="12618720" cy="1188851"/>
          </a:xfrm>
        </p:spPr>
        <p:txBody>
          <a:bodyPr/>
          <a:lstStyle/>
          <a:p>
            <a:r>
              <a:rPr lang="en-US" dirty="0"/>
              <a:t>Kubernetes Ingress Class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66990A9-7F20-544E-A9CE-A536B1B1D0EE}"/>
              </a:ext>
            </a:extLst>
          </p:cNvPr>
          <p:cNvSpPr/>
          <p:nvPr/>
        </p:nvSpPr>
        <p:spPr>
          <a:xfrm>
            <a:off x="227867" y="754305"/>
            <a:ext cx="3990109" cy="169886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</a:t>
            </a:r>
            <a:r>
              <a:rPr lang="en-US" sz="3000" dirty="0">
                <a:solidFill>
                  <a:srgbClr val="FFFF00"/>
                </a:solidFill>
              </a:rPr>
              <a:t>EKS</a:t>
            </a:r>
            <a:r>
              <a:rPr lang="en-US" sz="3000" dirty="0"/>
              <a:t> ALB Ingress</a:t>
            </a:r>
          </a:p>
          <a:p>
            <a:pPr algn="ctr"/>
            <a:r>
              <a:rPr lang="en-US" sz="3000" dirty="0"/>
              <a:t>Controller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761F45D-1ACC-8045-979F-87A85747B5E5}"/>
              </a:ext>
            </a:extLst>
          </p:cNvPr>
          <p:cNvSpPr/>
          <p:nvPr/>
        </p:nvSpPr>
        <p:spPr>
          <a:xfrm>
            <a:off x="227867" y="2700637"/>
            <a:ext cx="3990109" cy="169886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NGINX</a:t>
            </a:r>
            <a:r>
              <a:rPr lang="en-US" sz="3000" dirty="0"/>
              <a:t> Ingress Controller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48D5F67-5AFC-A141-AA98-3050B748E3D3}"/>
              </a:ext>
            </a:extLst>
          </p:cNvPr>
          <p:cNvSpPr/>
          <p:nvPr/>
        </p:nvSpPr>
        <p:spPr>
          <a:xfrm>
            <a:off x="540188" y="6807629"/>
            <a:ext cx="12916393" cy="67066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More Ingress Controllers: </a:t>
            </a:r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/docs/concepts/services-networking/ingress-controllers/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7052FB2-33FB-9C4F-8EA7-9819D17F5D04}"/>
              </a:ext>
            </a:extLst>
          </p:cNvPr>
          <p:cNvSpPr/>
          <p:nvPr/>
        </p:nvSpPr>
        <p:spPr>
          <a:xfrm>
            <a:off x="227867" y="4765718"/>
            <a:ext cx="3990109" cy="169886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AKS</a:t>
            </a:r>
            <a:r>
              <a:rPr lang="en-US" sz="3000" dirty="0"/>
              <a:t> Application Gateway Ingress Controller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1484257-DB96-5A4F-BF65-4E879ABA6DA8}"/>
              </a:ext>
            </a:extLst>
          </p:cNvPr>
          <p:cNvSpPr/>
          <p:nvPr/>
        </p:nvSpPr>
        <p:spPr>
          <a:xfrm>
            <a:off x="4773881" y="751305"/>
            <a:ext cx="9628651" cy="3673028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If we have </a:t>
            </a:r>
            <a:r>
              <a:rPr lang="en-US" sz="3500" dirty="0">
                <a:solidFill>
                  <a:srgbClr val="FFFF00"/>
                </a:solidFill>
              </a:rPr>
              <a:t>multiple Ingress Controllers</a:t>
            </a:r>
            <a:r>
              <a:rPr lang="en-US" sz="3500" dirty="0"/>
              <a:t> running in our Kubernetes cluster, how to </a:t>
            </a:r>
            <a:r>
              <a:rPr lang="en-US" sz="3500" dirty="0">
                <a:solidFill>
                  <a:srgbClr val="FFFF00"/>
                </a:solidFill>
              </a:rPr>
              <a:t>identify</a:t>
            </a:r>
            <a:r>
              <a:rPr lang="en-US" sz="3500" dirty="0"/>
              <a:t> to which Ingress Controller our </a:t>
            </a:r>
            <a:r>
              <a:rPr lang="en-US" sz="3500" dirty="0">
                <a:solidFill>
                  <a:srgbClr val="FFFF00"/>
                </a:solidFill>
              </a:rPr>
              <a:t>Ingress Resource/Service </a:t>
            </a:r>
            <a:r>
              <a:rPr lang="en-US" sz="3500" dirty="0"/>
              <a:t>should be associated to 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59F8613-3F2A-CD48-BCA3-95173669570A}"/>
              </a:ext>
            </a:extLst>
          </p:cNvPr>
          <p:cNvSpPr/>
          <p:nvPr/>
        </p:nvSpPr>
        <p:spPr>
          <a:xfrm>
            <a:off x="6239364" y="4765718"/>
            <a:ext cx="6697684" cy="1613139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Kubernetes Object</a:t>
            </a:r>
          </a:p>
          <a:p>
            <a:pPr algn="ctr"/>
            <a:r>
              <a:rPr lang="en-US" sz="4000" dirty="0">
                <a:solidFill>
                  <a:srgbClr val="FFFF00"/>
                </a:solidFill>
              </a:rPr>
              <a:t>Kind: </a:t>
            </a:r>
            <a:r>
              <a:rPr lang="en-US" sz="4000" dirty="0" err="1">
                <a:solidFill>
                  <a:srgbClr val="FFFF00"/>
                </a:solidFill>
              </a:rPr>
              <a:t>IngressClass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55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3" grpId="0" animBg="1"/>
      <p:bldP spid="11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72075F-0D9C-0C4A-AF39-1CE75C7811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EAB0B2-2376-7745-9505-207CC9A9C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227"/>
            <a:ext cx="12618720" cy="1188851"/>
          </a:xfrm>
        </p:spPr>
        <p:txBody>
          <a:bodyPr/>
          <a:lstStyle/>
          <a:p>
            <a:r>
              <a:rPr lang="en-US" dirty="0"/>
              <a:t>Kubernetes Ingress Class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D79E990-6912-9342-B705-659FAB3F6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16" y="1658733"/>
            <a:ext cx="13217236" cy="469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4505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7B32BB-3D29-9B49-A503-AF39B8AF2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7BFC26-70C6-ED4A-9143-2874C3586076}"/>
              </a:ext>
            </a:extLst>
          </p:cNvPr>
          <p:cNvSpPr/>
          <p:nvPr/>
        </p:nvSpPr>
        <p:spPr>
          <a:xfrm>
            <a:off x="385366" y="403297"/>
            <a:ext cx="4782083" cy="734765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Ingress Class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3835942-50DF-5543-A743-0EBE07E283E3}"/>
              </a:ext>
            </a:extLst>
          </p:cNvPr>
          <p:cNvSpPr/>
          <p:nvPr/>
        </p:nvSpPr>
        <p:spPr>
          <a:xfrm>
            <a:off x="7947763" y="403297"/>
            <a:ext cx="4782083" cy="73476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Ingress Resource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29BDAA-63BB-5642-91AE-4695B4E21FEC}"/>
              </a:ext>
            </a:extLst>
          </p:cNvPr>
          <p:cNvCxnSpPr/>
          <p:nvPr/>
        </p:nvCxnSpPr>
        <p:spPr>
          <a:xfrm>
            <a:off x="6709559" y="600207"/>
            <a:ext cx="0" cy="7029185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16A699BA-ECB0-A44C-8D01-A50ADCFF2896}"/>
              </a:ext>
            </a:extLst>
          </p:cNvPr>
          <p:cNvSpPr/>
          <p:nvPr/>
        </p:nvSpPr>
        <p:spPr>
          <a:xfrm>
            <a:off x="155676" y="3817917"/>
            <a:ext cx="6280841" cy="3592286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If </a:t>
            </a:r>
            <a:r>
              <a:rPr lang="en-US" sz="3000" dirty="0" err="1">
                <a:solidFill>
                  <a:srgbClr val="FFFF00"/>
                </a:solidFill>
              </a:rPr>
              <a:t>IngressClass</a:t>
            </a:r>
            <a:r>
              <a:rPr lang="en-US" sz="3000" dirty="0"/>
              <a:t> is not defined as </a:t>
            </a:r>
            <a:r>
              <a:rPr lang="en-US" sz="3000" dirty="0" err="1">
                <a:solidFill>
                  <a:srgbClr val="FFFF00"/>
                </a:solidFill>
              </a:rPr>
              <a:t>is-default-class:true</a:t>
            </a:r>
            <a:r>
              <a:rPr lang="en-US" sz="3000" dirty="0"/>
              <a:t> then in Ingress Resource we need to define the </a:t>
            </a:r>
            <a:r>
              <a:rPr lang="en-US" sz="3000" dirty="0" err="1">
                <a:solidFill>
                  <a:srgbClr val="FFFF00"/>
                </a:solidFill>
              </a:rPr>
              <a:t>spec.ingressClassName</a:t>
            </a:r>
            <a:r>
              <a:rPr lang="en-US" sz="3000" dirty="0">
                <a:solidFill>
                  <a:srgbClr val="FFFF00"/>
                </a:solidFill>
              </a:rPr>
              <a:t> in </a:t>
            </a:r>
            <a:r>
              <a:rPr lang="en-US" sz="3000" dirty="0">
                <a:solidFill>
                  <a:schemeClr val="bg1"/>
                </a:solidFill>
              </a:rPr>
              <a:t>Ingress Resource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8C85B9E-2DCF-5E4E-8BBD-9E94D4CAB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77" y="1385448"/>
            <a:ext cx="6485299" cy="226027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52D1222-7E71-B748-B863-334852ED5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583" y="1710047"/>
            <a:ext cx="7486455" cy="4785756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2AA9253-4B3C-3843-9950-CD6EB34CEBB8}"/>
              </a:ext>
            </a:extLst>
          </p:cNvPr>
          <p:cNvSpPr/>
          <p:nvPr/>
        </p:nvSpPr>
        <p:spPr>
          <a:xfrm>
            <a:off x="807522" y="1603169"/>
            <a:ext cx="1662546" cy="34438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FC2064F-9BEB-2C4F-99B7-6F1F5E634B10}"/>
              </a:ext>
            </a:extLst>
          </p:cNvPr>
          <p:cNvSpPr/>
          <p:nvPr/>
        </p:nvSpPr>
        <p:spPr>
          <a:xfrm>
            <a:off x="7645730" y="1933699"/>
            <a:ext cx="1662546" cy="34438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146BD93-7820-474D-8D87-8F44062018CF}"/>
              </a:ext>
            </a:extLst>
          </p:cNvPr>
          <p:cNvSpPr/>
          <p:nvPr/>
        </p:nvSpPr>
        <p:spPr>
          <a:xfrm>
            <a:off x="396053" y="2194939"/>
            <a:ext cx="3237795" cy="344384"/>
          </a:xfrm>
          <a:prstGeom prst="roundRect">
            <a:avLst/>
          </a:prstGeom>
          <a:noFill/>
          <a:ln w="38100">
            <a:solidFill>
              <a:srgbClr val="089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9CA8650-C382-A141-AC8C-0F14BEA128B4}"/>
              </a:ext>
            </a:extLst>
          </p:cNvPr>
          <p:cNvSpPr/>
          <p:nvPr/>
        </p:nvSpPr>
        <p:spPr>
          <a:xfrm>
            <a:off x="7186760" y="4651152"/>
            <a:ext cx="6683619" cy="344384"/>
          </a:xfrm>
          <a:prstGeom prst="roundRect">
            <a:avLst/>
          </a:prstGeom>
          <a:noFill/>
          <a:ln w="38100">
            <a:solidFill>
              <a:srgbClr val="089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0A61DDA5-716D-9644-9459-6514C1C5F94F}"/>
              </a:ext>
            </a:extLst>
          </p:cNvPr>
          <p:cNvCxnSpPr>
            <a:stCxn id="25" idx="3"/>
          </p:cNvCxnSpPr>
          <p:nvPr/>
        </p:nvCxnSpPr>
        <p:spPr>
          <a:xfrm>
            <a:off x="3633848" y="2367131"/>
            <a:ext cx="3552912" cy="2478001"/>
          </a:xfrm>
          <a:prstGeom prst="bentConnector3">
            <a:avLst>
              <a:gd name="adj1" fmla="val 89775"/>
            </a:avLst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89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0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4577" y="2497721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0B050"/>
                </a:solidFill>
              </a:rPr>
              <a:t>Kubernetes Ingress Basics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28309" y="169709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4025271" y="1547785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31971" y="125991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7400298" y="1537858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EFF516-B612-064D-9A4F-0C8CDE8AF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86320" y="159783"/>
            <a:ext cx="1304041" cy="1304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A8B27-544E-A141-9F9D-860C3CC32F99}"/>
              </a:ext>
            </a:extLst>
          </p:cNvPr>
          <p:cNvSpPr txBox="1"/>
          <p:nvPr/>
        </p:nvSpPr>
        <p:spPr>
          <a:xfrm>
            <a:off x="5609423" y="1537858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2" name="Google Shape;128;p17">
            <a:extLst>
              <a:ext uri="{FF2B5EF4-FFF2-40B4-BE49-F238E27FC236}">
                <a16:creationId xmlns:a16="http://schemas.microsoft.com/office/drawing/2014/main" id="{FD5EA6EB-805A-0641-8905-6821F5A5687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191173" y="169709"/>
            <a:ext cx="1353317" cy="122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9191173" y="1524495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Ingress</a:t>
            </a:r>
          </a:p>
        </p:txBody>
      </p:sp>
    </p:spTree>
    <p:extLst>
      <p:ext uri="{BB962C8B-B14F-4D97-AF65-F5344CB8AC3E}">
        <p14:creationId xmlns:p14="http://schemas.microsoft.com/office/powerpoint/2010/main" val="53103386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8C56E3D-2044-3E44-9E4A-6F4BFEBAF0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978683-FD54-5A4C-BC9D-8F9116D7C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40" y="50243"/>
            <a:ext cx="12618720" cy="1188851"/>
          </a:xfrm>
        </p:spPr>
        <p:txBody>
          <a:bodyPr/>
          <a:lstStyle/>
          <a:p>
            <a:r>
              <a:rPr lang="en-US" dirty="0"/>
              <a:t>Ingress Manifest – Key Items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20C065-9413-A84C-9238-5F91D209B3A4}"/>
              </a:ext>
            </a:extLst>
          </p:cNvPr>
          <p:cNvSpPr/>
          <p:nvPr/>
        </p:nvSpPr>
        <p:spPr>
          <a:xfrm>
            <a:off x="281353" y="1344489"/>
            <a:ext cx="5190645" cy="23021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Ingress Annotations</a:t>
            </a:r>
          </a:p>
          <a:p>
            <a:pPr algn="ctr"/>
            <a:r>
              <a:rPr lang="en-US" sz="2800" dirty="0"/>
              <a:t>(Load Balancer Settings)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4769B1B-71AB-6E4B-9BBD-E7476C8ADBD1}"/>
              </a:ext>
            </a:extLst>
          </p:cNvPr>
          <p:cNvSpPr/>
          <p:nvPr/>
        </p:nvSpPr>
        <p:spPr>
          <a:xfrm>
            <a:off x="4937760" y="3095939"/>
            <a:ext cx="5190645" cy="230212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Ingress Spec</a:t>
            </a:r>
          </a:p>
          <a:p>
            <a:pPr algn="ctr"/>
            <a:r>
              <a:rPr lang="en-US" sz="3000" b="1" dirty="0">
                <a:solidFill>
                  <a:srgbClr val="FFFF00"/>
                </a:solidFill>
              </a:rPr>
              <a:t>Ingress Class Name</a:t>
            </a:r>
          </a:p>
          <a:p>
            <a:pPr algn="ctr"/>
            <a:r>
              <a:rPr lang="en-US" sz="3000" dirty="0"/>
              <a:t>(Which Ingress Controller to use)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5BC6756-E25D-7B49-8DA0-70CBD33C1D01}"/>
              </a:ext>
            </a:extLst>
          </p:cNvPr>
          <p:cNvSpPr/>
          <p:nvPr/>
        </p:nvSpPr>
        <p:spPr>
          <a:xfrm>
            <a:off x="9056913" y="5133661"/>
            <a:ext cx="5190645" cy="2302120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Ingress Spec</a:t>
            </a:r>
          </a:p>
          <a:p>
            <a:pPr algn="ctr"/>
            <a:r>
              <a:rPr lang="en-US" sz="3000" dirty="0"/>
              <a:t>(Define Ingress Routing Rules, Default Backend)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291FE2C-7797-7946-A49E-F447475C4C78}"/>
              </a:ext>
            </a:extLst>
          </p:cNvPr>
          <p:cNvSpPr/>
          <p:nvPr/>
        </p:nvSpPr>
        <p:spPr>
          <a:xfrm>
            <a:off x="152491" y="6744866"/>
            <a:ext cx="8638903" cy="809285"/>
          </a:xfrm>
          <a:prstGeom prst="roundRect">
            <a:avLst/>
          </a:prstGeom>
          <a:solidFill>
            <a:srgbClr val="D9D395"/>
          </a:solidFill>
          <a:ln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Annotations Reference: </a:t>
            </a:r>
            <a:r>
              <a:rPr lang="en-US" dirty="0">
                <a:solidFill>
                  <a:schemeClr val="tx1"/>
                </a:solidFill>
              </a:rPr>
              <a:t>https://</a:t>
            </a:r>
            <a:r>
              <a:rPr lang="en-US" dirty="0" err="1">
                <a:solidFill>
                  <a:schemeClr val="tx1"/>
                </a:solidFill>
              </a:rPr>
              <a:t>kubernetes-sigs.github.io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aws</a:t>
            </a:r>
            <a:r>
              <a:rPr lang="en-US" dirty="0">
                <a:solidFill>
                  <a:schemeClr val="tx1"/>
                </a:solidFill>
              </a:rPr>
              <a:t>-load-balancer-controller/v2.3/guide/ingress/annotations/#annotations</a:t>
            </a:r>
          </a:p>
        </p:txBody>
      </p:sp>
    </p:spTree>
    <p:extLst>
      <p:ext uri="{BB962C8B-B14F-4D97-AF65-F5344CB8AC3E}">
        <p14:creationId xmlns:p14="http://schemas.microsoft.com/office/powerpoint/2010/main" val="133851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7C4F9A-1599-234E-B21F-E6F4717EB8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948580-0E23-6847-82E8-9B545482E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Ingress Basic Demos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D3FEE64-8391-C342-B23D-B4721D962BCA}"/>
              </a:ext>
            </a:extLst>
          </p:cNvPr>
          <p:cNvSpPr/>
          <p:nvPr/>
        </p:nvSpPr>
        <p:spPr>
          <a:xfrm>
            <a:off x="601249" y="3382027"/>
            <a:ext cx="6225436" cy="3507288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Ingress Service with 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Default Backend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1724232-9C65-1A44-BE67-6CEBC0E5345E}"/>
              </a:ext>
            </a:extLst>
          </p:cNvPr>
          <p:cNvSpPr/>
          <p:nvPr/>
        </p:nvSpPr>
        <p:spPr>
          <a:xfrm>
            <a:off x="7703507" y="3382027"/>
            <a:ext cx="6225436" cy="3507288"/>
          </a:xfrm>
          <a:prstGeom prst="ellipse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Ingress Service with 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Ingress Rules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764C728-23B4-5A43-B263-BC218070197E}"/>
              </a:ext>
            </a:extLst>
          </p:cNvPr>
          <p:cNvSpPr/>
          <p:nvPr/>
        </p:nvSpPr>
        <p:spPr>
          <a:xfrm>
            <a:off x="2535268" y="1898247"/>
            <a:ext cx="2357398" cy="1114817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Demo-1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3D328DD-3BAD-1E4C-B3B2-C81CEB209CCE}"/>
              </a:ext>
            </a:extLst>
          </p:cNvPr>
          <p:cNvSpPr/>
          <p:nvPr/>
        </p:nvSpPr>
        <p:spPr>
          <a:xfrm>
            <a:off x="9637526" y="1898247"/>
            <a:ext cx="2357398" cy="1114817"/>
          </a:xfrm>
          <a:prstGeom prst="ellipse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Demo-2</a:t>
            </a:r>
          </a:p>
        </p:txBody>
      </p:sp>
    </p:spTree>
    <p:extLst>
      <p:ext uri="{BB962C8B-B14F-4D97-AF65-F5344CB8AC3E}">
        <p14:creationId xmlns:p14="http://schemas.microsoft.com/office/powerpoint/2010/main" val="48061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400017" y="2538237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AWS EKS </a:t>
            </a:r>
          </a:p>
          <a:p>
            <a:r>
              <a:rPr lang="en-US" sz="2400" b="1" dirty="0"/>
              <a:t>Network Design</a:t>
            </a:r>
          </a:p>
          <a:p>
            <a:r>
              <a:rPr lang="en-US" sz="2400" b="1" dirty="0"/>
              <a:t>With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Load Balancer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227" idx="1"/>
          </p:cNvCxnSpPr>
          <p:nvPr/>
        </p:nvCxnSpPr>
        <p:spPr>
          <a:xfrm rot="10800000" flipH="1" flipV="1">
            <a:off x="341208" y="769595"/>
            <a:ext cx="8278642" cy="1079566"/>
          </a:xfrm>
          <a:prstGeom prst="bentConnector3">
            <a:avLst>
              <a:gd name="adj1" fmla="val -2761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067880" y="5164799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57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8142593" y="2526409"/>
            <a:ext cx="1459081" cy="315655"/>
          </a:xfrm>
          <a:prstGeom prst="rect">
            <a:avLst/>
          </a:prstGeom>
          <a:solidFill>
            <a:srgbClr val="08925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Default Backend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23915" y="1541599"/>
            <a:ext cx="3317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http://ALB-DNS-URL/app1/</a:t>
            </a:r>
            <a:r>
              <a:rPr lang="en-US" sz="1600" dirty="0" err="1">
                <a:solidFill>
                  <a:srgbClr val="0070C0"/>
                </a:solidFill>
              </a:rPr>
              <a:t>index.html</a:t>
            </a:r>
            <a:endParaRPr lang="en-US" sz="1600" dirty="0">
              <a:solidFill>
                <a:srgbClr val="0070C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stCxn id="147" idx="2"/>
            <a:endCxn id="237" idx="0"/>
          </p:cNvCxnSpPr>
          <p:nvPr/>
        </p:nvCxnSpPr>
        <p:spPr>
          <a:xfrm>
            <a:off x="8861752" y="2362264"/>
            <a:ext cx="10382" cy="16414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4608275" y="3852508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NGINX App1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1"/>
          </p:cNvCxnSpPr>
          <p:nvPr/>
        </p:nvCxnSpPr>
        <p:spPr>
          <a:xfrm>
            <a:off x="8969655" y="4168163"/>
            <a:ext cx="2194949" cy="760880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</p:cNvCxnSpPr>
          <p:nvPr/>
        </p:nvCxnSpPr>
        <p:spPr>
          <a:xfrm flipH="1">
            <a:off x="8855185" y="2842064"/>
            <a:ext cx="16949" cy="10436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F77EB68-48D5-6D48-8909-EA3BDE6C7C47}"/>
              </a:ext>
            </a:extLst>
          </p:cNvPr>
          <p:cNvSpPr/>
          <p:nvPr/>
        </p:nvSpPr>
        <p:spPr>
          <a:xfrm>
            <a:off x="260525" y="4347028"/>
            <a:ext cx="2196922" cy="950392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</a:t>
            </a:r>
          </a:p>
          <a:p>
            <a:pPr algn="ctr"/>
            <a:r>
              <a:rPr lang="en-US" dirty="0"/>
              <a:t>Backend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6AA9AF-1EF9-1145-9539-B1AE8A609A7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6369" y="5547747"/>
            <a:ext cx="4429099" cy="193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8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43" grpId="0" animBg="1"/>
      <p:bldP spid="46" grpId="0" animBg="1"/>
      <p:bldP spid="65" grpId="0" animBg="1"/>
      <p:bldP spid="147" grpId="0" animBg="1"/>
      <p:bldP spid="175" grpId="0"/>
      <p:bldP spid="195" grpId="0"/>
      <p:bldP spid="3" grpId="0"/>
      <p:bldP spid="112" grpId="0" animBg="1"/>
      <p:bldP spid="114" grpId="0" animBg="1"/>
      <p:bldP spid="121" grpId="0" animBg="1"/>
      <p:bldP spid="125" grpId="0" animBg="1"/>
      <p:bldP spid="72" grpId="0" animBg="1"/>
      <p:bldP spid="73" grpId="0"/>
      <p:bldP spid="229" grpId="0"/>
      <p:bldP spid="231" grpId="0"/>
      <p:bldP spid="149" grpId="0" animBg="1"/>
      <p:bldP spid="150" grpId="0" animBg="1"/>
      <p:bldP spid="152" grpId="0"/>
      <p:bldP spid="153" grpId="0"/>
      <p:bldP spid="226" grpId="0"/>
      <p:bldP spid="237" grpId="0" animBg="1"/>
      <p:bldP spid="16" grpId="0" animBg="1"/>
      <p:bldP spid="17" grpId="0"/>
      <p:bldP spid="244" grpId="0"/>
      <p:bldP spid="265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570624" y="2483569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AWS EKS </a:t>
            </a:r>
          </a:p>
          <a:p>
            <a:r>
              <a:rPr lang="en-US" sz="2400" b="1" dirty="0"/>
              <a:t>Network Design</a:t>
            </a:r>
          </a:p>
          <a:p>
            <a:r>
              <a:rPr lang="en-US" sz="2400" b="1" dirty="0"/>
              <a:t>With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Load Balancer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227" idx="1"/>
          </p:cNvCxnSpPr>
          <p:nvPr/>
        </p:nvCxnSpPr>
        <p:spPr>
          <a:xfrm rot="10800000" flipH="1" flipV="1">
            <a:off x="341208" y="769595"/>
            <a:ext cx="8278642" cy="1079566"/>
          </a:xfrm>
          <a:prstGeom prst="bentConnector3">
            <a:avLst>
              <a:gd name="adj1" fmla="val -2761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067880" y="5164799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57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8267931" y="2526409"/>
            <a:ext cx="1181393" cy="315655"/>
          </a:xfrm>
          <a:prstGeom prst="rect">
            <a:avLst/>
          </a:prstGeom>
          <a:solidFill>
            <a:srgbClr val="224C8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23915" y="1541599"/>
            <a:ext cx="3317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http://ALB-DNS-URL/app1/</a:t>
            </a:r>
            <a:r>
              <a:rPr lang="en-US" sz="1600" dirty="0" err="1">
                <a:solidFill>
                  <a:srgbClr val="0070C0"/>
                </a:solidFill>
              </a:rPr>
              <a:t>index.html</a:t>
            </a:r>
            <a:endParaRPr lang="en-US" sz="1600" dirty="0">
              <a:solidFill>
                <a:srgbClr val="0070C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stCxn id="147" idx="2"/>
            <a:endCxn id="237" idx="0"/>
          </p:cNvCxnSpPr>
          <p:nvPr/>
        </p:nvCxnSpPr>
        <p:spPr>
          <a:xfrm flipH="1">
            <a:off x="8858628" y="2362264"/>
            <a:ext cx="3124" cy="16414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4608275" y="3852508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NGINX App1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1"/>
          </p:cNvCxnSpPr>
          <p:nvPr/>
        </p:nvCxnSpPr>
        <p:spPr>
          <a:xfrm>
            <a:off x="8969655" y="4168163"/>
            <a:ext cx="2194949" cy="760880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</p:cNvCxnSpPr>
          <p:nvPr/>
        </p:nvCxnSpPr>
        <p:spPr>
          <a:xfrm flipH="1">
            <a:off x="8855185" y="2842064"/>
            <a:ext cx="3443" cy="10436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52E76481-A557-4648-B1B1-36AC1621B7C4}"/>
              </a:ext>
            </a:extLst>
          </p:cNvPr>
          <p:cNvSpPr/>
          <p:nvPr/>
        </p:nvSpPr>
        <p:spPr>
          <a:xfrm>
            <a:off x="127331" y="4144477"/>
            <a:ext cx="2196922" cy="950392"/>
          </a:xfrm>
          <a:prstGeom prst="ellipse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 Rules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49DD4-758F-7A44-8336-6CE74F2B325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237" y="5211332"/>
            <a:ext cx="4658519" cy="241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2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 animBg="1"/>
      <p:bldP spid="67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08A7E-72EE-BD48-A4D7-ACC9721CEE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C641AF-CD2B-AD4C-B1B7-3DAA971A0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1524" y="1192427"/>
            <a:ext cx="4512622" cy="1188851"/>
          </a:xfrm>
        </p:spPr>
        <p:txBody>
          <a:bodyPr>
            <a:normAutofit fontScale="90000"/>
          </a:bodyPr>
          <a:lstStyle/>
          <a:p>
            <a:r>
              <a:rPr lang="en-IN" dirty="0"/>
              <a:t>How AWS Load Balancer controller works?</a:t>
            </a:r>
            <a:br>
              <a:rPr lang="en-IN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F48DD-76D0-C440-8465-806C894AF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29" y="58188"/>
            <a:ext cx="9650062" cy="713538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6240691-ECA5-FF49-AA49-1575903CC12B}"/>
              </a:ext>
            </a:extLst>
          </p:cNvPr>
          <p:cNvSpPr/>
          <p:nvPr/>
        </p:nvSpPr>
        <p:spPr>
          <a:xfrm>
            <a:off x="1068779" y="7254837"/>
            <a:ext cx="11970330" cy="388842"/>
          </a:xfrm>
          <a:prstGeom prst="roundRect">
            <a:avLst/>
          </a:prstGeom>
          <a:solidFill>
            <a:srgbClr val="D9D395"/>
          </a:solidFill>
          <a:ln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Reference: </a:t>
            </a:r>
            <a:r>
              <a:rPr lang="en-US" dirty="0">
                <a:solidFill>
                  <a:schemeClr val="tx1"/>
                </a:solidFill>
              </a:rPr>
              <a:t>https://</a:t>
            </a:r>
            <a:r>
              <a:rPr lang="en-US" dirty="0" err="1">
                <a:solidFill>
                  <a:schemeClr val="tx1"/>
                </a:solidFill>
              </a:rPr>
              <a:t>kubernetes-sigs.github.io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aws</a:t>
            </a:r>
            <a:r>
              <a:rPr lang="en-US" dirty="0">
                <a:solidFill>
                  <a:schemeClr val="tx1"/>
                </a:solidFill>
              </a:rPr>
              <a:t>-load-balancer-controller/v2.3/how-it-works/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25ACCEF-852E-CD48-9193-04EA488A83AE}"/>
              </a:ext>
            </a:extLst>
          </p:cNvPr>
          <p:cNvSpPr/>
          <p:nvPr/>
        </p:nvSpPr>
        <p:spPr>
          <a:xfrm>
            <a:off x="10129655" y="4914133"/>
            <a:ext cx="4180114" cy="558141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Traffic Mode: Instance, IP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A664C4-7167-2C40-88BD-F72EF55B980C}"/>
              </a:ext>
            </a:extLst>
          </p:cNvPr>
          <p:cNvSpPr/>
          <p:nvPr/>
        </p:nvSpPr>
        <p:spPr>
          <a:xfrm>
            <a:off x="10141532" y="3699491"/>
            <a:ext cx="4180114" cy="558141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Context Path Routing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1DDA89B-1C45-614F-B462-5DC7BB65CC73}"/>
              </a:ext>
            </a:extLst>
          </p:cNvPr>
          <p:cNvSpPr/>
          <p:nvPr/>
        </p:nvSpPr>
        <p:spPr>
          <a:xfrm>
            <a:off x="10129655" y="2472768"/>
            <a:ext cx="4180114" cy="558141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Three Apps: A, B, C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138CE21-CD0B-2641-8C95-47B6BE9A0031}"/>
              </a:ext>
            </a:extLst>
          </p:cNvPr>
          <p:cNvSpPr/>
          <p:nvPr/>
        </p:nvSpPr>
        <p:spPr>
          <a:xfrm>
            <a:off x="10141532" y="3092170"/>
            <a:ext cx="4180114" cy="55814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 Worker Nodes, 3 Pods per App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5119DEE-8917-944A-8423-1CE812D668EE}"/>
              </a:ext>
            </a:extLst>
          </p:cNvPr>
          <p:cNvSpPr/>
          <p:nvPr/>
        </p:nvSpPr>
        <p:spPr>
          <a:xfrm>
            <a:off x="10141532" y="4306812"/>
            <a:ext cx="4180114" cy="55814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Port Service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82CF05C-903F-8A4A-865A-6E826DCD2450}"/>
              </a:ext>
            </a:extLst>
          </p:cNvPr>
          <p:cNvSpPr/>
          <p:nvPr/>
        </p:nvSpPr>
        <p:spPr>
          <a:xfrm>
            <a:off x="10141532" y="5533535"/>
            <a:ext cx="4180114" cy="70101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Ingress Controller watch for Events from k8s API Server</a:t>
            </a:r>
          </a:p>
        </p:txBody>
      </p:sp>
    </p:spTree>
    <p:extLst>
      <p:ext uri="{BB962C8B-B14F-4D97-AF65-F5344CB8AC3E}">
        <p14:creationId xmlns:p14="http://schemas.microsoft.com/office/powerpoint/2010/main" val="65693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3172459" y="50243"/>
            <a:ext cx="11159989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2460" y="604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Network</a:t>
            </a:r>
            <a:r>
              <a:rPr lang="en-US" sz="1400" dirty="0"/>
              <a:t> Load Balancer Service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49531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100941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02190" y="5719958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AWS EKS </a:t>
            </a:r>
          </a:p>
          <a:p>
            <a:r>
              <a:rPr lang="en-US" sz="2800" b="1" dirty="0"/>
              <a:t>Network Design</a:t>
            </a:r>
          </a:p>
          <a:p>
            <a:r>
              <a:rPr lang="en-US" sz="2800" b="1" dirty="0"/>
              <a:t>With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Network Load Balancer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188145" y="1405103"/>
            <a:ext cx="1637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Network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095240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06942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4630903" y="5394639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External Name Service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0F0DA69-A847-7440-B69E-F97EC6D3E5B5}"/>
              </a:ext>
            </a:extLst>
          </p:cNvPr>
          <p:cNvGrpSpPr/>
          <p:nvPr/>
        </p:nvGrpSpPr>
        <p:grpSpPr>
          <a:xfrm>
            <a:off x="4630903" y="3978951"/>
            <a:ext cx="8722760" cy="1312289"/>
            <a:chOff x="4600081" y="4843235"/>
            <a:chExt cx="8722760" cy="1312289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26E4128-A90E-A347-8CA6-2CA62E0C122C}"/>
                </a:ext>
              </a:extLst>
            </p:cNvPr>
            <p:cNvSpPr/>
            <p:nvPr/>
          </p:nvSpPr>
          <p:spPr>
            <a:xfrm>
              <a:off x="4600081" y="4843235"/>
              <a:ext cx="8722760" cy="12870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8AABBEA-2A6E-5A41-94BF-154883BA4061}"/>
                </a:ext>
              </a:extLst>
            </p:cNvPr>
            <p:cNvSpPr/>
            <p:nvPr/>
          </p:nvSpPr>
          <p:spPr>
            <a:xfrm>
              <a:off x="4862102" y="5024059"/>
              <a:ext cx="8257997" cy="8941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DEF4ECF3-DC90-574C-9E0B-4EF34ED2444D}"/>
                </a:ext>
              </a:extLst>
            </p:cNvPr>
            <p:cNvSpPr/>
            <p:nvPr/>
          </p:nvSpPr>
          <p:spPr>
            <a:xfrm>
              <a:off x="5219272" y="5159991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3263E11E-AEAD-664A-9E03-2D06DCB89346}"/>
                </a:ext>
              </a:extLst>
            </p:cNvPr>
            <p:cNvSpPr txBox="1"/>
            <p:nvPr/>
          </p:nvSpPr>
          <p:spPr>
            <a:xfrm>
              <a:off x="8477662" y="5878525"/>
              <a:ext cx="9518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Deployment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4B5308F-4D7A-B046-BD7E-1D2032695D51}"/>
                </a:ext>
              </a:extLst>
            </p:cNvPr>
            <p:cNvSpPr txBox="1"/>
            <p:nvPr/>
          </p:nvSpPr>
          <p:spPr>
            <a:xfrm>
              <a:off x="8529915" y="5312059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ReplicaSet</a:t>
              </a: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49022FD-CB4A-4D4D-BE62-D4068B4BC8C8}"/>
                </a:ext>
              </a:extLst>
            </p:cNvPr>
            <p:cNvGrpSpPr/>
            <p:nvPr/>
          </p:nvGrpSpPr>
          <p:grpSpPr>
            <a:xfrm>
              <a:off x="5366085" y="5267040"/>
              <a:ext cx="555550" cy="352840"/>
              <a:chOff x="853440" y="4579716"/>
              <a:chExt cx="1006998" cy="827590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23EBC3F4-7D5B-7840-81DF-84514A268118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AEC02F4E-10C0-2240-A25E-65086B1F93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9FE088C8-75E5-7842-B827-A115AE5331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11DD807C-47A3-3740-8FD3-8D4B669A03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5F76F63B-740B-164D-B118-B130F2F632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0BAF8DF3-38B3-6748-9528-5EE039BD04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4825F91F-F747-8542-9E94-AF7E479252AB}"/>
                  </a:ext>
                </a:extLst>
              </p:cNvPr>
              <p:cNvSpPr txBox="1"/>
              <p:nvPr/>
            </p:nvSpPr>
            <p:spPr>
              <a:xfrm>
                <a:off x="1135876" y="4643397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8086C78-AB58-4C4B-B3D5-A0E3763707B5}"/>
                </a:ext>
              </a:extLst>
            </p:cNvPr>
            <p:cNvSpPr txBox="1"/>
            <p:nvPr/>
          </p:nvSpPr>
          <p:spPr>
            <a:xfrm>
              <a:off x="5396095" y="5585548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D0079314-8551-ED42-878F-B5D41A6D32C3}"/>
                </a:ext>
              </a:extLst>
            </p:cNvPr>
            <p:cNvSpPr/>
            <p:nvPr/>
          </p:nvSpPr>
          <p:spPr>
            <a:xfrm>
              <a:off x="6633633" y="5159034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D479B8AC-33AE-0544-818F-151EAEB777F6}"/>
                </a:ext>
              </a:extLst>
            </p:cNvPr>
            <p:cNvGrpSpPr/>
            <p:nvPr/>
          </p:nvGrpSpPr>
          <p:grpSpPr>
            <a:xfrm>
              <a:off x="6780446" y="5266083"/>
              <a:ext cx="555550" cy="352840"/>
              <a:chOff x="853440" y="4579716"/>
              <a:chExt cx="1006998" cy="827590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1BE4B459-73EB-234B-94B2-1B91C58BE10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47DEEA41-7631-A94D-A2E0-EA99810BB7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9F1189C7-9EB3-4541-998A-C6B1DF6AAB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9EAB556C-7F6A-AB47-82B0-3986F36FCB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47982969-5B3B-9441-A6B4-7344A86F2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BF2E782-331D-F141-9C42-595FA56AC2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6760BB0C-E717-D74C-8B9A-33D65C803F1C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7946F70-7299-2B4B-B58E-CCEC41FAD615}"/>
                </a:ext>
              </a:extLst>
            </p:cNvPr>
            <p:cNvSpPr txBox="1"/>
            <p:nvPr/>
          </p:nvSpPr>
          <p:spPr>
            <a:xfrm>
              <a:off x="6810456" y="5584591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EC90B60-53B3-6645-A03E-7B762987BBDC}"/>
                </a:ext>
              </a:extLst>
            </p:cNvPr>
            <p:cNvSpPr/>
            <p:nvPr/>
          </p:nvSpPr>
          <p:spPr>
            <a:xfrm>
              <a:off x="10519560" y="5124702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6963E2D-9B50-B943-B00A-63A5802A7AE7}"/>
                </a:ext>
              </a:extLst>
            </p:cNvPr>
            <p:cNvGrpSpPr/>
            <p:nvPr/>
          </p:nvGrpSpPr>
          <p:grpSpPr>
            <a:xfrm>
              <a:off x="10666373" y="5231751"/>
              <a:ext cx="555550" cy="352840"/>
              <a:chOff x="853440" y="4579716"/>
              <a:chExt cx="1006998" cy="827590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6CDA270D-1200-E04E-92B3-605C6A15F78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4C978713-B4B8-7248-82D1-F3C2ABDD2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E0073B2-9008-3649-9BB4-523BB8060A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82F44FA0-5719-8D40-94AE-59ADBC2C8C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F9F67291-917D-E24E-B9D8-1B8B801B29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E6EFBADD-A67F-244B-96AC-9BF75CD028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A1F9A6C6-3EFA-3344-9E9E-64BC64834F36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AEA68FB-2282-F94E-98B9-740A2D80FAB1}"/>
                </a:ext>
              </a:extLst>
            </p:cNvPr>
            <p:cNvSpPr txBox="1"/>
            <p:nvPr/>
          </p:nvSpPr>
          <p:spPr>
            <a:xfrm>
              <a:off x="10696383" y="5550259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C2BB2C88-4CF4-E14E-989C-E32F43C69E0E}"/>
                </a:ext>
              </a:extLst>
            </p:cNvPr>
            <p:cNvSpPr/>
            <p:nvPr/>
          </p:nvSpPr>
          <p:spPr>
            <a:xfrm>
              <a:off x="11933921" y="5123745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A7611AD4-5A1D-104D-BAC5-AF279BA44A3D}"/>
                </a:ext>
              </a:extLst>
            </p:cNvPr>
            <p:cNvGrpSpPr/>
            <p:nvPr/>
          </p:nvGrpSpPr>
          <p:grpSpPr>
            <a:xfrm>
              <a:off x="12080734" y="5230794"/>
              <a:ext cx="555550" cy="352840"/>
              <a:chOff x="853440" y="4579716"/>
              <a:chExt cx="1006998" cy="827590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4E3980C4-79D8-2948-9FA9-E7354CEA55F1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0F153D09-06A5-FF41-9868-FDFBF58C6E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AC0994F3-4E7D-CA4C-B586-5FC91C9B64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A15AABD0-DDB3-3142-BEF8-340C47D6E8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F6FE7C9D-60A0-F943-881D-62F935747C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8C151D16-BF8F-5042-A29E-C3851E2BBE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E690186-8F42-5C48-B93C-E08AD7838731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3943AE1-4A19-2F40-B99B-70B6DEA308C1}"/>
                </a:ext>
              </a:extLst>
            </p:cNvPr>
            <p:cNvSpPr txBox="1"/>
            <p:nvPr/>
          </p:nvSpPr>
          <p:spPr>
            <a:xfrm>
              <a:off x="12110744" y="5549302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</p:grp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</p:cNvCxnSpPr>
          <p:nvPr/>
        </p:nvCxnSpPr>
        <p:spPr>
          <a:xfrm rot="10800000" flipH="1" flipV="1">
            <a:off x="495318" y="769594"/>
            <a:ext cx="8144552" cy="1065353"/>
          </a:xfrm>
          <a:prstGeom prst="bentConnector3">
            <a:avLst>
              <a:gd name="adj1" fmla="val -280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C6D4D2-FF76-3F40-A097-43E2D008FC0B}"/>
              </a:ext>
            </a:extLst>
          </p:cNvPr>
          <p:cNvSpPr txBox="1"/>
          <p:nvPr/>
        </p:nvSpPr>
        <p:spPr>
          <a:xfrm>
            <a:off x="647272" y="1545284"/>
            <a:ext cx="1293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NLB DNS URL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1226CC-0AED-954E-961D-2EB5A90347F4}"/>
              </a:ext>
            </a:extLst>
          </p:cNvPr>
          <p:cNvCxnSpPr>
            <a:cxnSpLocks/>
            <a:stCxn id="147" idx="2"/>
            <a:endCxn id="160" idx="0"/>
          </p:cNvCxnSpPr>
          <p:nvPr/>
        </p:nvCxnSpPr>
        <p:spPr>
          <a:xfrm flipH="1">
            <a:off x="5661061" y="2362264"/>
            <a:ext cx="3200691" cy="1933443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C2D63D14-61F4-F24E-A224-A4196802823B}"/>
              </a:ext>
            </a:extLst>
          </p:cNvPr>
          <p:cNvCxnSpPr>
            <a:cxnSpLocks/>
            <a:stCxn id="147" idx="2"/>
            <a:endCxn id="165" idx="0"/>
          </p:cNvCxnSpPr>
          <p:nvPr/>
        </p:nvCxnSpPr>
        <p:spPr>
          <a:xfrm flipH="1">
            <a:off x="7075422" y="2362264"/>
            <a:ext cx="1786330" cy="193248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4F9EBFFB-4D9F-3340-B59F-CE6E73C1F049}"/>
              </a:ext>
            </a:extLst>
          </p:cNvPr>
          <p:cNvCxnSpPr>
            <a:cxnSpLocks/>
            <a:stCxn id="147" idx="2"/>
            <a:endCxn id="176" idx="0"/>
          </p:cNvCxnSpPr>
          <p:nvPr/>
        </p:nvCxnSpPr>
        <p:spPr>
          <a:xfrm>
            <a:off x="8861752" y="2362264"/>
            <a:ext cx="2099597" cy="189815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6EBEAFE2-FC40-BA41-AF75-A082C4F320E3}"/>
              </a:ext>
            </a:extLst>
          </p:cNvPr>
          <p:cNvCxnSpPr>
            <a:cxnSpLocks/>
            <a:stCxn id="147" idx="2"/>
            <a:endCxn id="179" idx="0"/>
          </p:cNvCxnSpPr>
          <p:nvPr/>
        </p:nvCxnSpPr>
        <p:spPr>
          <a:xfrm>
            <a:off x="8861752" y="2362264"/>
            <a:ext cx="3513958" cy="1897197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8F76380-D038-E043-871C-AE60EFA9469F}"/>
              </a:ext>
            </a:extLst>
          </p:cNvPr>
          <p:cNvCxnSpPr>
            <a:cxnSpLocks/>
            <a:stCxn id="164" idx="2"/>
            <a:endCxn id="126" idx="0"/>
          </p:cNvCxnSpPr>
          <p:nvPr/>
        </p:nvCxnSpPr>
        <p:spPr>
          <a:xfrm>
            <a:off x="5638738" y="4998263"/>
            <a:ext cx="3353545" cy="39637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B090AE28-0F10-8F45-B558-9D8F47F7EA8C}"/>
              </a:ext>
            </a:extLst>
          </p:cNvPr>
          <p:cNvCxnSpPr>
            <a:cxnSpLocks/>
            <a:stCxn id="167" idx="2"/>
            <a:endCxn id="126" idx="0"/>
          </p:cNvCxnSpPr>
          <p:nvPr/>
        </p:nvCxnSpPr>
        <p:spPr>
          <a:xfrm>
            <a:off x="7053099" y="4997306"/>
            <a:ext cx="1939184" cy="397333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2C022CCE-BE90-1B4A-A52F-5347CC9B891E}"/>
              </a:ext>
            </a:extLst>
          </p:cNvPr>
          <p:cNvCxnSpPr>
            <a:cxnSpLocks/>
            <a:stCxn id="178" idx="2"/>
            <a:endCxn id="126" idx="0"/>
          </p:cNvCxnSpPr>
          <p:nvPr/>
        </p:nvCxnSpPr>
        <p:spPr>
          <a:xfrm flipH="1">
            <a:off x="8992283" y="4962974"/>
            <a:ext cx="1946743" cy="4316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AAF6FDA5-8A9A-404B-AA05-3E302E639C39}"/>
              </a:ext>
            </a:extLst>
          </p:cNvPr>
          <p:cNvCxnSpPr>
            <a:cxnSpLocks/>
            <a:stCxn id="181" idx="2"/>
            <a:endCxn id="126" idx="0"/>
          </p:cNvCxnSpPr>
          <p:nvPr/>
        </p:nvCxnSpPr>
        <p:spPr>
          <a:xfrm flipH="1">
            <a:off x="8992283" y="4962017"/>
            <a:ext cx="3361104" cy="43262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710294"/>
            <a:ext cx="2654762" cy="74054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1"/>
          </p:cNvCxnSpPr>
          <p:nvPr/>
        </p:nvCxnSpPr>
        <p:spPr>
          <a:xfrm>
            <a:off x="8992283" y="5710294"/>
            <a:ext cx="2506509" cy="75224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68653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25375" y="5773581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Graphic 105">
            <a:extLst>
              <a:ext uri="{FF2B5EF4-FFF2-40B4-BE49-F238E27FC236}">
                <a16:creationId xmlns:a16="http://schemas.microsoft.com/office/drawing/2014/main" id="{9FBB240E-4DE2-624A-9FEF-5AE83A9F8D5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7504" y="1581956"/>
            <a:ext cx="469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8844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4577" y="2497721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89252"/>
                </a:solidFill>
              </a:rPr>
              <a:t>Kubernetes Ingress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7030A0"/>
                </a:solidFill>
              </a:rPr>
              <a:t>Context Path based Routing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28309" y="169709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4025271" y="1547785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31971" y="125991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7400298" y="1537858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EFF516-B612-064D-9A4F-0C8CDE8AF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86320" y="159783"/>
            <a:ext cx="1304041" cy="1304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A8B27-544E-A141-9F9D-860C3CC32F99}"/>
              </a:ext>
            </a:extLst>
          </p:cNvPr>
          <p:cNvSpPr txBox="1"/>
          <p:nvPr/>
        </p:nvSpPr>
        <p:spPr>
          <a:xfrm>
            <a:off x="5609423" y="1537858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2" name="Google Shape;128;p17">
            <a:extLst>
              <a:ext uri="{FF2B5EF4-FFF2-40B4-BE49-F238E27FC236}">
                <a16:creationId xmlns:a16="http://schemas.microsoft.com/office/drawing/2014/main" id="{FD5EA6EB-805A-0641-8905-6821F5A5687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191173" y="169709"/>
            <a:ext cx="1353317" cy="122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9191173" y="1524495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Ingress</a:t>
            </a:r>
          </a:p>
        </p:txBody>
      </p:sp>
    </p:spTree>
    <p:extLst>
      <p:ext uri="{BB962C8B-B14F-4D97-AF65-F5344CB8AC3E}">
        <p14:creationId xmlns:p14="http://schemas.microsoft.com/office/powerpoint/2010/main" val="355336334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533080" y="4466421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AWS EKS </a:t>
            </a:r>
          </a:p>
          <a:p>
            <a:r>
              <a:rPr lang="en-US" sz="2400" b="1" dirty="0"/>
              <a:t>Network Design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Load Balancer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Ingress 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Context Path based Routing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227" idx="1"/>
          </p:cNvCxnSpPr>
          <p:nvPr/>
        </p:nvCxnSpPr>
        <p:spPr>
          <a:xfrm rot="10800000" flipH="1" flipV="1">
            <a:off x="341208" y="769595"/>
            <a:ext cx="8278642" cy="1079566"/>
          </a:xfrm>
          <a:prstGeom prst="bentConnector3">
            <a:avLst>
              <a:gd name="adj1" fmla="val -2761"/>
            </a:avLst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rgbClr val="08925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23915" y="1541599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89252"/>
                </a:solidFill>
              </a:rPr>
              <a:t>http://ALB-DNS-URL/</a:t>
            </a: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app3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A0DA5B52-44D7-A24E-9A46-FEF9126629B3}"/>
              </a:ext>
            </a:extLst>
          </p:cNvPr>
          <p:cNvSpPr txBox="1"/>
          <p:nvPr/>
        </p:nvSpPr>
        <p:spPr>
          <a:xfrm>
            <a:off x="192270" y="1880153"/>
            <a:ext cx="3317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http://ALB-DNS-URL/app1/</a:t>
            </a:r>
            <a:r>
              <a:rPr lang="en-US" sz="1600" dirty="0" err="1">
                <a:solidFill>
                  <a:srgbClr val="00B0F0"/>
                </a:solidFill>
              </a:rPr>
              <a:t>index.html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B4ED72B-A1BA-0547-BB2A-0B2E4F35151A}"/>
              </a:ext>
            </a:extLst>
          </p:cNvPr>
          <p:cNvSpPr txBox="1"/>
          <p:nvPr/>
        </p:nvSpPr>
        <p:spPr>
          <a:xfrm>
            <a:off x="191762" y="2165538"/>
            <a:ext cx="3317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C000"/>
                </a:solidFill>
              </a:rPr>
              <a:t>http://ALB-DNS-URL/app2/</a:t>
            </a:r>
            <a:r>
              <a:rPr lang="en-US" sz="1600" dirty="0" err="1">
                <a:solidFill>
                  <a:srgbClr val="FFC000"/>
                </a:solidFill>
              </a:rPr>
              <a:t>index.html</a:t>
            </a:r>
            <a:endParaRPr lang="en-US" sz="1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43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244" grpId="0"/>
      <p:bldP spid="85" grpId="0" animBg="1"/>
      <p:bldP spid="87" grpId="0" animBg="1"/>
      <p:bldP spid="89" grpId="0" animBg="1"/>
      <p:bldP spid="90" grpId="0" animBg="1"/>
      <p:bldP spid="91" grpId="0" animBg="1"/>
      <p:bldP spid="92" grpId="0"/>
      <p:bldP spid="93" grpId="0"/>
      <p:bldP spid="102" grpId="0"/>
      <p:bldP spid="130" grpId="0" animBg="1"/>
      <p:bldP spid="131" grpId="0" animBg="1"/>
      <p:bldP spid="132" grpId="0" animBg="1"/>
      <p:bldP spid="133" grpId="0"/>
      <p:bldP spid="134" grpId="0"/>
      <p:bldP spid="143" grpId="0"/>
      <p:bldP spid="144" grpId="0" animBg="1"/>
      <p:bldP spid="145" grpId="0" animBg="1"/>
      <p:bldP spid="159" grpId="0"/>
      <p:bldP spid="160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AWS EKS ALB Ingress – </a:t>
            </a:r>
            <a:r>
              <a:rPr lang="en-US" sz="4200" dirty="0">
                <a:solidFill>
                  <a:srgbClr val="0070C0"/>
                </a:solidFill>
              </a:rPr>
              <a:t>Context Path Based Routing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231900"/>
            <a:ext cx="1206500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629524" y="1248832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4028428" y="1384300"/>
            <a:ext cx="9979672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4648635" y="1413863"/>
            <a:ext cx="2056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EKS Cluster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2216319" y="4683683"/>
            <a:ext cx="1784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AWS Application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41020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stCxn id="37" idx="3"/>
            <a:endCxn id="66" idx="1"/>
          </p:cNvCxnSpPr>
          <p:nvPr/>
        </p:nvCxnSpPr>
        <p:spPr>
          <a:xfrm flipV="1">
            <a:off x="1173235" y="4175529"/>
            <a:ext cx="1468929" cy="15050"/>
          </a:xfrm>
          <a:prstGeom prst="straightConnector1">
            <a:avLst/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324369" y="449622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9" y="332855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7549" y="370543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292786" y="3396708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/app1/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endCxn id="68" idx="2"/>
          </p:cNvCxnSpPr>
          <p:nvPr/>
        </p:nvCxnSpPr>
        <p:spPr>
          <a:xfrm rot="16200000" flipV="1">
            <a:off x="6115770" y="4662003"/>
            <a:ext cx="1064302" cy="1064214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594079" y="3606258"/>
            <a:ext cx="698707" cy="577441"/>
          </a:xfrm>
          <a:prstGeom prst="straightConnector1">
            <a:avLst/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8482003" y="2493928"/>
            <a:ext cx="1848334" cy="1112330"/>
          </a:xfrm>
          <a:prstGeom prst="bentConnector3">
            <a:avLst>
              <a:gd name="adj1" fmla="val 34884"/>
            </a:avLst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70748" y="6724521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46958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B6B505B-D44F-6F4A-9DD2-D7F714206C45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oogle Shape;660;p35">
            <a:extLst>
              <a:ext uri="{FF2B5EF4-FFF2-40B4-BE49-F238E27FC236}">
                <a16:creationId xmlns:a16="http://schemas.microsoft.com/office/drawing/2014/main" id="{3E177A59-7F7F-3C41-A536-861D8600D63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637;p35">
            <a:extLst>
              <a:ext uri="{FF2B5EF4-FFF2-40B4-BE49-F238E27FC236}">
                <a16:creationId xmlns:a16="http://schemas.microsoft.com/office/drawing/2014/main" id="{3A880BE0-8E90-7E4B-B67A-64559958050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38;p35">
            <a:extLst>
              <a:ext uri="{FF2B5EF4-FFF2-40B4-BE49-F238E27FC236}">
                <a16:creationId xmlns:a16="http://schemas.microsoft.com/office/drawing/2014/main" id="{C9265F15-4048-4545-B26B-749C1B41BA6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5115BF-FFFE-DE40-8FE2-7DFFBFD58049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254576C-AB66-4844-9BE9-1A2145950E35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BCB98C7-7632-1D4C-B5A9-D8C3423B1238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E7A475C-4B92-3644-8974-797678068DDA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oogle Shape;660;p35">
            <a:extLst>
              <a:ext uri="{FF2B5EF4-FFF2-40B4-BE49-F238E27FC236}">
                <a16:creationId xmlns:a16="http://schemas.microsoft.com/office/drawing/2014/main" id="{139B4F43-C2C5-4741-AADE-5ABA5B12367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37;p35">
            <a:extLst>
              <a:ext uri="{FF2B5EF4-FFF2-40B4-BE49-F238E27FC236}">
                <a16:creationId xmlns:a16="http://schemas.microsoft.com/office/drawing/2014/main" id="{CC57E743-19F2-3C41-AA19-93BBC2C1CCC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38;p35">
            <a:extLst>
              <a:ext uri="{FF2B5EF4-FFF2-40B4-BE49-F238E27FC236}">
                <a16:creationId xmlns:a16="http://schemas.microsoft.com/office/drawing/2014/main" id="{24E91034-C1D8-424C-8159-3DDCCE0CFBD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8AFDC14-4432-3946-BAD6-E6239676E0F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166F4DD-4CB1-4646-94DF-E0C797B9A69D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9E267F9-15F9-BC4E-9123-6AB55975F24B}"/>
              </a:ext>
            </a:extLst>
          </p:cNvPr>
          <p:cNvSpPr txBox="1"/>
          <p:nvPr/>
        </p:nvSpPr>
        <p:spPr>
          <a:xfrm>
            <a:off x="11302250" y="6861165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App3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C9DF95B-452B-5549-A3AE-B7F3155AA361}"/>
              </a:ext>
            </a:extLst>
          </p:cNvPr>
          <p:cNvSpPr/>
          <p:nvPr/>
        </p:nvSpPr>
        <p:spPr>
          <a:xfrm>
            <a:off x="7292786" y="3892355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/app2/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560465E-582C-D94E-9EC3-DB094BA2DF59}"/>
              </a:ext>
            </a:extLst>
          </p:cNvPr>
          <p:cNvSpPr/>
          <p:nvPr/>
        </p:nvSpPr>
        <p:spPr>
          <a:xfrm>
            <a:off x="7292786" y="4375896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31664FB-925A-784F-9449-38ECC90AD55E}"/>
              </a:ext>
            </a:extLst>
          </p:cNvPr>
          <p:cNvCxnSpPr>
            <a:stCxn id="73" idx="3"/>
            <a:endCxn id="44" idx="1"/>
          </p:cNvCxnSpPr>
          <p:nvPr/>
        </p:nvCxnSpPr>
        <p:spPr>
          <a:xfrm>
            <a:off x="8482003" y="4101905"/>
            <a:ext cx="1867739" cy="294045"/>
          </a:xfrm>
          <a:prstGeom prst="bentConnector3">
            <a:avLst>
              <a:gd name="adj1" fmla="val 37081"/>
            </a:avLst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C816C219-3090-9447-93E4-5F4F18001CCE}"/>
              </a:ext>
            </a:extLst>
          </p:cNvPr>
          <p:cNvCxnSpPr>
            <a:stCxn id="75" idx="3"/>
            <a:endCxn id="52" idx="1"/>
          </p:cNvCxnSpPr>
          <p:nvPr/>
        </p:nvCxnSpPr>
        <p:spPr>
          <a:xfrm>
            <a:off x="8482003" y="4585446"/>
            <a:ext cx="1848334" cy="1745335"/>
          </a:xfrm>
          <a:prstGeom prst="bentConnector3">
            <a:avLst>
              <a:gd name="adj1" fmla="val 35571"/>
            </a:avLst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843ADD-CA3E-E041-BB6E-77D39CB8624A}"/>
              </a:ext>
            </a:extLst>
          </p:cNvPr>
          <p:cNvCxnSpPr>
            <a:stCxn id="68" idx="3"/>
            <a:endCxn id="73" idx="1"/>
          </p:cNvCxnSpPr>
          <p:nvPr/>
        </p:nvCxnSpPr>
        <p:spPr>
          <a:xfrm flipV="1">
            <a:off x="6594079" y="4101905"/>
            <a:ext cx="698707" cy="81794"/>
          </a:xfrm>
          <a:prstGeom prst="straightConnector1">
            <a:avLst/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29406F4-0A4F-3046-AF78-6A9D39FC8673}"/>
              </a:ext>
            </a:extLst>
          </p:cNvPr>
          <p:cNvCxnSpPr>
            <a:cxnSpLocks/>
            <a:stCxn id="68" idx="3"/>
            <a:endCxn id="75" idx="1"/>
          </p:cNvCxnSpPr>
          <p:nvPr/>
        </p:nvCxnSpPr>
        <p:spPr>
          <a:xfrm>
            <a:off x="6594079" y="4183699"/>
            <a:ext cx="698707" cy="401747"/>
          </a:xfrm>
          <a:prstGeom prst="straightConnector1">
            <a:avLst/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>
            <a:extLst>
              <a:ext uri="{FF2B5EF4-FFF2-40B4-BE49-F238E27FC236}">
                <a16:creationId xmlns:a16="http://schemas.microsoft.com/office/drawing/2014/main" id="{A6296AF0-2DDD-DE41-B1E6-AED415AE66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97243" y="1414295"/>
            <a:ext cx="551392" cy="55139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B7D10600-8B74-E643-8C14-A34719CFDB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06068" y="1276322"/>
            <a:ext cx="396003" cy="396003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71CBBD1-E88A-194B-B672-BB9A4C825679}"/>
              </a:ext>
            </a:extLst>
          </p:cNvPr>
          <p:cNvCxnSpPr>
            <a:cxnSpLocks/>
            <a:stCxn id="66" idx="3"/>
            <a:endCxn id="68" idx="1"/>
          </p:cNvCxnSpPr>
          <p:nvPr/>
        </p:nvCxnSpPr>
        <p:spPr>
          <a:xfrm>
            <a:off x="3615023" y="4175529"/>
            <a:ext cx="2022526" cy="8170"/>
          </a:xfrm>
          <a:prstGeom prst="straightConnector1">
            <a:avLst/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Graphic 65">
            <a:extLst>
              <a:ext uri="{FF2B5EF4-FFF2-40B4-BE49-F238E27FC236}">
                <a16:creationId xmlns:a16="http://schemas.microsoft.com/office/drawing/2014/main" id="{A33795B3-371D-B84F-A681-C03E7F374C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42164" y="3689099"/>
            <a:ext cx="972859" cy="972859"/>
          </a:xfrm>
          <a:prstGeom prst="rect">
            <a:avLst/>
          </a:prstGeom>
        </p:spPr>
      </p:pic>
      <p:pic>
        <p:nvPicPr>
          <p:cNvPr id="81" name="Google Shape;239;p23">
            <a:extLst>
              <a:ext uri="{FF2B5EF4-FFF2-40B4-BE49-F238E27FC236}">
                <a16:creationId xmlns:a16="http://schemas.microsoft.com/office/drawing/2014/main" id="{98318062-545D-504A-BB42-F8C74683D514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36303" y="5767492"/>
            <a:ext cx="1045726" cy="96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raphic 34" descr="Programmer male with solid fill">
            <a:extLst>
              <a:ext uri="{FF2B5EF4-FFF2-40B4-BE49-F238E27FC236}">
                <a16:creationId xmlns:a16="http://schemas.microsoft.com/office/drawing/2014/main" id="{6039D5A1-263D-4948-A671-4B52F1031B7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0665" y="5797367"/>
            <a:ext cx="914400" cy="914400"/>
          </a:xfrm>
          <a:prstGeom prst="rect">
            <a:avLst/>
          </a:prstGeom>
        </p:spPr>
      </p:pic>
      <p:pic>
        <p:nvPicPr>
          <p:cNvPr id="37" name="Graphic 36" descr="Users with solid fill">
            <a:extLst>
              <a:ext uri="{FF2B5EF4-FFF2-40B4-BE49-F238E27FC236}">
                <a16:creationId xmlns:a16="http://schemas.microsoft.com/office/drawing/2014/main" id="{84CC1F70-FDAD-7245-889D-ED51BA43BC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8835" y="3733379"/>
            <a:ext cx="914400" cy="91440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0540D489-C30D-A84B-AE55-D9C559440D9E}"/>
              </a:ext>
            </a:extLst>
          </p:cNvPr>
          <p:cNvSpPr txBox="1"/>
          <p:nvPr/>
        </p:nvSpPr>
        <p:spPr>
          <a:xfrm>
            <a:off x="-1489" y="6743086"/>
            <a:ext cx="1473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admin</a:t>
            </a:r>
          </a:p>
          <a:p>
            <a:pPr algn="ctr"/>
            <a:r>
              <a:rPr lang="en-US" sz="1800" dirty="0"/>
              <a:t>using </a:t>
            </a:r>
            <a:r>
              <a:rPr lang="en-US" sz="1800" dirty="0" err="1"/>
              <a:t>kubectl</a:t>
            </a:r>
            <a:r>
              <a:rPr lang="en-US" sz="1800" dirty="0"/>
              <a:t> </a:t>
            </a:r>
          </a:p>
          <a:p>
            <a:pPr algn="ctr"/>
            <a:r>
              <a:rPr lang="en-US" sz="1800" dirty="0"/>
              <a:t>client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A1851A9-F54B-B04F-8EA8-2E09B1F6727B}"/>
              </a:ext>
            </a:extLst>
          </p:cNvPr>
          <p:cNvSpPr txBox="1"/>
          <p:nvPr/>
        </p:nvSpPr>
        <p:spPr>
          <a:xfrm>
            <a:off x="4234891" y="6702924"/>
            <a:ext cx="886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api</a:t>
            </a:r>
            <a:r>
              <a:rPr lang="en-US" sz="1800" dirty="0"/>
              <a:t> </a:t>
            </a:r>
          </a:p>
          <a:p>
            <a:r>
              <a:rPr lang="en-US" sz="1800" dirty="0"/>
              <a:t>server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3FA90AF-93BE-2D4B-AD49-503CE6B01A7A}"/>
              </a:ext>
            </a:extLst>
          </p:cNvPr>
          <p:cNvCxnSpPr>
            <a:cxnSpLocks/>
            <a:stCxn id="35" idx="3"/>
            <a:endCxn id="81" idx="1"/>
          </p:cNvCxnSpPr>
          <p:nvPr/>
        </p:nvCxnSpPr>
        <p:spPr>
          <a:xfrm flipV="1">
            <a:off x="1265065" y="6247743"/>
            <a:ext cx="2871238" cy="682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F22CCF0-484B-034E-9E5E-B6D3EDDEE006}"/>
              </a:ext>
            </a:extLst>
          </p:cNvPr>
          <p:cNvCxnSpPr>
            <a:stCxn id="81" idx="3"/>
            <a:endCxn id="17" idx="1"/>
          </p:cNvCxnSpPr>
          <p:nvPr/>
        </p:nvCxnSpPr>
        <p:spPr>
          <a:xfrm>
            <a:off x="5182029" y="6247743"/>
            <a:ext cx="283950" cy="6824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E0B58FA3-6DB8-164C-A5C9-096BD05C5076}"/>
              </a:ext>
            </a:extLst>
          </p:cNvPr>
          <p:cNvSpPr/>
          <p:nvPr/>
        </p:nvSpPr>
        <p:spPr>
          <a:xfrm>
            <a:off x="2268118" y="2925367"/>
            <a:ext cx="6752314" cy="2398763"/>
          </a:xfrm>
          <a:prstGeom prst="roundRect">
            <a:avLst>
              <a:gd name="adj" fmla="val 7910"/>
            </a:avLst>
          </a:prstGeom>
          <a:noFill/>
          <a:ln w="762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43" grpId="0" animBg="1"/>
      <p:bldP spid="50" grpId="0"/>
      <p:bldP spid="51" grpId="0" animBg="1"/>
      <p:bldP spid="60" grpId="0"/>
      <p:bldP spid="73" grpId="0" animBg="1"/>
      <p:bldP spid="75" grpId="0" animBg="1"/>
      <p:bldP spid="82" grpId="0"/>
      <p:bldP spid="85" grpId="0"/>
      <p:bldP spid="96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4577" y="2497721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89252"/>
                </a:solidFill>
              </a:rPr>
              <a:t>Kubernetes Ingress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7030A0"/>
                </a:solidFill>
              </a:rPr>
              <a:t>SSL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28309" y="169709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4025271" y="1547785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31971" y="125991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7400298" y="1537858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EFF516-B612-064D-9A4F-0C8CDE8AF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86320" y="159783"/>
            <a:ext cx="1304041" cy="1304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A8B27-544E-A141-9F9D-860C3CC32F99}"/>
              </a:ext>
            </a:extLst>
          </p:cNvPr>
          <p:cNvSpPr txBox="1"/>
          <p:nvPr/>
        </p:nvSpPr>
        <p:spPr>
          <a:xfrm>
            <a:off x="5609423" y="1537858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2" name="Google Shape;128;p17">
            <a:extLst>
              <a:ext uri="{FF2B5EF4-FFF2-40B4-BE49-F238E27FC236}">
                <a16:creationId xmlns:a16="http://schemas.microsoft.com/office/drawing/2014/main" id="{FD5EA6EB-805A-0641-8905-6821F5A5687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191173" y="169709"/>
            <a:ext cx="1353317" cy="122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9191173" y="1524495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Ingress</a:t>
            </a:r>
          </a:p>
        </p:txBody>
      </p:sp>
    </p:spTree>
    <p:extLst>
      <p:ext uri="{BB962C8B-B14F-4D97-AF65-F5344CB8AC3E}">
        <p14:creationId xmlns:p14="http://schemas.microsoft.com/office/powerpoint/2010/main" val="260781503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D988A1-9F9C-CE45-9CE7-6D1826742C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A69B8B-D3CC-7D48-A256-5C7AC73A0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073" y="50243"/>
            <a:ext cx="12618720" cy="1188851"/>
          </a:xfrm>
        </p:spPr>
        <p:txBody>
          <a:bodyPr/>
          <a:lstStyle/>
          <a:p>
            <a:r>
              <a:rPr lang="en-US" dirty="0"/>
              <a:t>ALB Ingress SSL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5B89E0A-0911-B84B-84F8-0F0ABFF6833B}"/>
              </a:ext>
            </a:extLst>
          </p:cNvPr>
          <p:cNvSpPr/>
          <p:nvPr/>
        </p:nvSpPr>
        <p:spPr>
          <a:xfrm>
            <a:off x="98853" y="958123"/>
            <a:ext cx="5466629" cy="175219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Task-1: </a:t>
            </a:r>
            <a:r>
              <a:rPr lang="en-US" sz="3000" dirty="0"/>
              <a:t>Register AWS Route53 DNS Domain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9CC59F-7E2C-2942-A518-F256FD07679E}"/>
              </a:ext>
            </a:extLst>
          </p:cNvPr>
          <p:cNvSpPr/>
          <p:nvPr/>
        </p:nvSpPr>
        <p:spPr>
          <a:xfrm>
            <a:off x="2531140" y="2641801"/>
            <a:ext cx="5466629" cy="1752193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Task-2: </a:t>
            </a:r>
            <a:r>
              <a:rPr lang="en-US" sz="3000" dirty="0"/>
              <a:t>Create SSL Certificate in AWS Certificate Manager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15DFA1-E8CA-B242-BF30-62CF49CA9717}"/>
              </a:ext>
            </a:extLst>
          </p:cNvPr>
          <p:cNvSpPr/>
          <p:nvPr/>
        </p:nvSpPr>
        <p:spPr>
          <a:xfrm>
            <a:off x="5132171" y="4349665"/>
            <a:ext cx="5466629" cy="1752193"/>
          </a:xfrm>
          <a:prstGeom prst="ellipse">
            <a:avLst/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Task-3: </a:t>
            </a:r>
            <a:r>
              <a:rPr lang="en-US" sz="3000" dirty="0"/>
              <a:t>Update SSL Annotations in Ingress Service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7C7325A-8BB6-2D40-97D7-09996F20ECA5}"/>
              </a:ext>
            </a:extLst>
          </p:cNvPr>
          <p:cNvSpPr/>
          <p:nvPr/>
        </p:nvSpPr>
        <p:spPr>
          <a:xfrm>
            <a:off x="10464283" y="1461658"/>
            <a:ext cx="3693008" cy="1896913"/>
          </a:xfrm>
          <a:prstGeom prst="roundRect">
            <a:avLst>
              <a:gd name="adj" fmla="val 12107"/>
            </a:avLst>
          </a:prstGeom>
          <a:solidFill>
            <a:schemeClr val="bg1">
              <a:lumMod val="85000"/>
            </a:schemeClr>
          </a:solidFill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F0EFEA-4BD3-EB4B-B9B8-7BBC424F94D3}"/>
              </a:ext>
            </a:extLst>
          </p:cNvPr>
          <p:cNvSpPr txBox="1"/>
          <p:nvPr/>
        </p:nvSpPr>
        <p:spPr>
          <a:xfrm>
            <a:off x="11945437" y="2545420"/>
            <a:ext cx="2301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AWS </a:t>
            </a:r>
          </a:p>
          <a:p>
            <a:pPr algn="ctr"/>
            <a:r>
              <a:rPr lang="en-US" sz="1800" dirty="0"/>
              <a:t>Certificate Manager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1B76934-9060-CA4C-8E07-0A7A5FBEC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40789" y="1834220"/>
            <a:ext cx="711200" cy="711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0DA8A0-A868-764E-9AAC-90AE1CAD939B}"/>
              </a:ext>
            </a:extLst>
          </p:cNvPr>
          <p:cNvSpPr txBox="1"/>
          <p:nvPr/>
        </p:nvSpPr>
        <p:spPr>
          <a:xfrm>
            <a:off x="10430057" y="2545420"/>
            <a:ext cx="1515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AWS </a:t>
            </a:r>
          </a:p>
          <a:p>
            <a:pPr algn="ctr"/>
            <a:r>
              <a:rPr lang="en-US" sz="1800" dirty="0"/>
              <a:t>Route 53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90E6D2E-884A-2F4E-ADDF-8C27051263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2147" y="1834220"/>
            <a:ext cx="711200" cy="7112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7F7DD64B-FBFE-A542-85FD-8C3B1F5ECDDE}"/>
              </a:ext>
            </a:extLst>
          </p:cNvPr>
          <p:cNvSpPr/>
          <p:nvPr/>
        </p:nvSpPr>
        <p:spPr>
          <a:xfrm>
            <a:off x="8713602" y="5891845"/>
            <a:ext cx="5466629" cy="175219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Task-4: </a:t>
            </a:r>
            <a:r>
              <a:rPr lang="en-US" sz="3000" dirty="0"/>
              <a:t>Deploy k8s manifests and Test</a:t>
            </a:r>
          </a:p>
        </p:txBody>
      </p:sp>
    </p:spTree>
    <p:extLst>
      <p:ext uri="{BB962C8B-B14F-4D97-AF65-F5344CB8AC3E}">
        <p14:creationId xmlns:p14="http://schemas.microsoft.com/office/powerpoint/2010/main" val="3905255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2" grpId="0" animBg="1"/>
      <p:bldP spid="13" grpId="0"/>
      <p:bldP spid="15" grpId="0"/>
      <p:bldP spid="17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524018" y="5499150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AWS EKS </a:t>
            </a:r>
          </a:p>
          <a:p>
            <a:r>
              <a:rPr lang="en-US" sz="2400" b="1" dirty="0"/>
              <a:t>Network Design</a:t>
            </a:r>
          </a:p>
          <a:p>
            <a:r>
              <a:rPr lang="en-US" sz="2400" b="1" dirty="0"/>
              <a:t>With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Load Balancer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Ingress SSL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rgbClr val="08925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13169" y="2106240"/>
            <a:ext cx="33892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89252"/>
                </a:solidFill>
              </a:rPr>
              <a:t>HTTP URLS</a:t>
            </a:r>
          </a:p>
          <a:p>
            <a:r>
              <a:rPr lang="en-US" sz="1200" dirty="0">
                <a:solidFill>
                  <a:srgbClr val="089252"/>
                </a:solidFill>
              </a:rPr>
              <a:t>http://</a:t>
            </a:r>
            <a:r>
              <a:rPr lang="en-US" sz="1200" dirty="0" err="1">
                <a:solidFill>
                  <a:srgbClr val="089252"/>
                </a:solidFill>
              </a:rPr>
              <a:t>ssldemo.stacksimplify.com</a:t>
            </a:r>
            <a:r>
              <a:rPr lang="en-US" sz="1200" dirty="0">
                <a:solidFill>
                  <a:srgbClr val="089252"/>
                </a:solidFill>
              </a:rPr>
              <a:t>/</a:t>
            </a:r>
            <a:br>
              <a:rPr lang="en-US" sz="1200" dirty="0">
                <a:solidFill>
                  <a:srgbClr val="089252"/>
                </a:solidFill>
              </a:rPr>
            </a:br>
            <a:r>
              <a:rPr lang="en-US" sz="1200" dirty="0">
                <a:solidFill>
                  <a:srgbClr val="089252"/>
                </a:solidFill>
              </a:rPr>
              <a:t>http://</a:t>
            </a:r>
            <a:r>
              <a:rPr lang="en-US" sz="1200" dirty="0" err="1">
                <a:solidFill>
                  <a:srgbClr val="089252"/>
                </a:solidFill>
              </a:rPr>
              <a:t>ssldemo</a:t>
            </a:r>
            <a:r>
              <a:rPr lang="en-US" sz="1200" dirty="0">
                <a:solidFill>
                  <a:srgbClr val="089252"/>
                </a:solidFill>
              </a:rPr>
              <a:t>. </a:t>
            </a:r>
            <a:r>
              <a:rPr lang="en-US" sz="1200" dirty="0" err="1">
                <a:solidFill>
                  <a:srgbClr val="089252"/>
                </a:solidFill>
              </a:rPr>
              <a:t>stacksimplify.com</a:t>
            </a:r>
            <a:r>
              <a:rPr lang="en-US" sz="1200" dirty="0">
                <a:solidFill>
                  <a:srgbClr val="089252"/>
                </a:solidFill>
              </a:rPr>
              <a:t>/app1/</a:t>
            </a:r>
            <a:r>
              <a:rPr lang="en-US" sz="1200" dirty="0" err="1">
                <a:solidFill>
                  <a:srgbClr val="089252"/>
                </a:solidFill>
              </a:rPr>
              <a:t>index.html</a:t>
            </a:r>
            <a:br>
              <a:rPr lang="en-US" sz="1200" dirty="0">
                <a:solidFill>
                  <a:srgbClr val="089252"/>
                </a:solidFill>
              </a:rPr>
            </a:br>
            <a:r>
              <a:rPr lang="en-US" sz="1200" dirty="0">
                <a:solidFill>
                  <a:srgbClr val="089252"/>
                </a:solidFill>
              </a:rPr>
              <a:t>http://</a:t>
            </a:r>
            <a:r>
              <a:rPr lang="en-US" sz="1200" dirty="0" err="1">
                <a:solidFill>
                  <a:srgbClr val="089252"/>
                </a:solidFill>
              </a:rPr>
              <a:t>ssldemo</a:t>
            </a:r>
            <a:r>
              <a:rPr lang="en-US" sz="1200" dirty="0">
                <a:solidFill>
                  <a:srgbClr val="089252"/>
                </a:solidFill>
              </a:rPr>
              <a:t>. </a:t>
            </a:r>
            <a:r>
              <a:rPr lang="en-US" sz="1200" dirty="0" err="1">
                <a:solidFill>
                  <a:srgbClr val="089252"/>
                </a:solidFill>
              </a:rPr>
              <a:t>stacksimplify.com</a:t>
            </a:r>
            <a:r>
              <a:rPr lang="en-US" sz="1200" dirty="0">
                <a:solidFill>
                  <a:srgbClr val="089252"/>
                </a:solidFill>
              </a:rPr>
              <a:t>/app2/</a:t>
            </a:r>
            <a:r>
              <a:rPr lang="en-US" sz="1200" dirty="0" err="1">
                <a:solidFill>
                  <a:srgbClr val="089252"/>
                </a:solidFill>
              </a:rPr>
              <a:t>index.html</a:t>
            </a:r>
            <a:endParaRPr lang="en-US" sz="1200" dirty="0">
              <a:solidFill>
                <a:srgbClr val="089252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app3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-10570" y="3265870"/>
            <a:ext cx="34313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C00000"/>
                </a:solidFill>
              </a:rPr>
              <a:t>HTTPS URLS</a:t>
            </a:r>
          </a:p>
          <a:p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ssldemo.stacksimplify.com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</a:t>
            </a:r>
            <a:r>
              <a:rPr lang="en-US" sz="1200" dirty="0">
                <a:solidFill>
                  <a:srgbClr val="C00000"/>
                </a:solidFill>
              </a:rPr>
              <a:t>. </a:t>
            </a:r>
            <a:r>
              <a:rPr lang="en-US" sz="1200" dirty="0" err="1">
                <a:solidFill>
                  <a:srgbClr val="C00000"/>
                </a:solidFill>
              </a:rPr>
              <a:t>stacksimplify.com</a:t>
            </a:r>
            <a:r>
              <a:rPr lang="en-US" sz="1200" dirty="0">
                <a:solidFill>
                  <a:srgbClr val="C00000"/>
                </a:solidFill>
              </a:rPr>
              <a:t>/app1/</a:t>
            </a:r>
            <a:r>
              <a:rPr lang="en-US" sz="1200" dirty="0" err="1">
                <a:solidFill>
                  <a:srgbClr val="C00000"/>
                </a:solidFill>
              </a:rPr>
              <a:t>index.html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</a:t>
            </a:r>
            <a:r>
              <a:rPr lang="en-US" sz="1200" dirty="0">
                <a:solidFill>
                  <a:srgbClr val="C00000"/>
                </a:solidFill>
              </a:rPr>
              <a:t>. </a:t>
            </a:r>
            <a:r>
              <a:rPr lang="en-US" sz="1200" dirty="0" err="1">
                <a:solidFill>
                  <a:srgbClr val="C00000"/>
                </a:solidFill>
              </a:rPr>
              <a:t>stacksimplify.com</a:t>
            </a:r>
            <a:r>
              <a:rPr lang="en-US" sz="1200" dirty="0">
                <a:solidFill>
                  <a:srgbClr val="C00000"/>
                </a:solidFill>
              </a:rPr>
              <a:t>/app2/</a:t>
            </a:r>
            <a:r>
              <a:rPr lang="en-US" sz="1200" dirty="0" err="1">
                <a:solidFill>
                  <a:srgbClr val="C00000"/>
                </a:solidFill>
              </a:rPr>
              <a:t>index.html</a:t>
            </a:r>
            <a:endParaRPr lang="en-US" sz="1200" dirty="0">
              <a:solidFill>
                <a:srgbClr val="C00000"/>
              </a:solidFill>
            </a:endParaRP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31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/>
      <p:bldP spid="162" grpId="0" animBg="1"/>
      <p:bldP spid="163" grpId="0"/>
      <p:bldP spid="165" grpId="0"/>
      <p:bldP spid="167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1BC5DD-C5D4-0A41-932B-9C770DC2FD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9B8D18-6921-EF47-8C0F-41004C0DD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a Domain using AWS Route53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DD4E845-84A4-5241-B5D2-585C65B60A10}"/>
              </a:ext>
            </a:extLst>
          </p:cNvPr>
          <p:cNvSpPr/>
          <p:nvPr/>
        </p:nvSpPr>
        <p:spPr>
          <a:xfrm>
            <a:off x="296561" y="1643448"/>
            <a:ext cx="7166919" cy="2751437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>
                <a:solidFill>
                  <a:srgbClr val="FFFF00"/>
                </a:solidFill>
              </a:rPr>
              <a:t>stacksimplify.com</a:t>
            </a:r>
            <a:r>
              <a:rPr lang="en-US" sz="3000" dirty="0">
                <a:solidFill>
                  <a:srgbClr val="FFFF00"/>
                </a:solidFill>
              </a:rPr>
              <a:t> </a:t>
            </a:r>
            <a:r>
              <a:rPr lang="en-US" sz="3000" dirty="0"/>
              <a:t>is already a registered domain used for our websites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CECB0F7-C412-D446-A8A2-CC841D41BD78}"/>
              </a:ext>
            </a:extLst>
          </p:cNvPr>
          <p:cNvSpPr/>
          <p:nvPr/>
        </p:nvSpPr>
        <p:spPr>
          <a:xfrm>
            <a:off x="6993923" y="4242486"/>
            <a:ext cx="7166919" cy="27514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We are going to use Domain named </a:t>
            </a:r>
            <a:r>
              <a:rPr lang="en-US" sz="3000" dirty="0" err="1">
                <a:solidFill>
                  <a:srgbClr val="FFFF00"/>
                </a:solidFill>
              </a:rPr>
              <a:t>kubeoncloud.com</a:t>
            </a:r>
            <a:r>
              <a:rPr lang="en-US" sz="3000" dirty="0">
                <a:solidFill>
                  <a:srgbClr val="FFFF00"/>
                </a:solidFill>
              </a:rPr>
              <a:t> </a:t>
            </a:r>
            <a:r>
              <a:rPr lang="en-US" sz="3000" dirty="0"/>
              <a:t>to register a new domain using AWS Route53</a:t>
            </a:r>
          </a:p>
        </p:txBody>
      </p:sp>
    </p:spTree>
    <p:extLst>
      <p:ext uri="{BB962C8B-B14F-4D97-AF65-F5344CB8AC3E}">
        <p14:creationId xmlns:p14="http://schemas.microsoft.com/office/powerpoint/2010/main" val="303673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4577" y="2497721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89252"/>
                </a:solidFill>
              </a:rPr>
              <a:t>Kubernetes Ingress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7030A0"/>
                </a:solidFill>
              </a:rPr>
              <a:t>SSL Redirect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28309" y="169709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4025271" y="1547785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31971" y="125991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7400298" y="1537858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EFF516-B612-064D-9A4F-0C8CDE8AF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86320" y="159783"/>
            <a:ext cx="1304041" cy="1304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A8B27-544E-A141-9F9D-860C3CC32F99}"/>
              </a:ext>
            </a:extLst>
          </p:cNvPr>
          <p:cNvSpPr txBox="1"/>
          <p:nvPr/>
        </p:nvSpPr>
        <p:spPr>
          <a:xfrm>
            <a:off x="5609423" y="1537858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2" name="Google Shape;128;p17">
            <a:extLst>
              <a:ext uri="{FF2B5EF4-FFF2-40B4-BE49-F238E27FC236}">
                <a16:creationId xmlns:a16="http://schemas.microsoft.com/office/drawing/2014/main" id="{FD5EA6EB-805A-0641-8905-6821F5A5687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191173" y="169709"/>
            <a:ext cx="1353317" cy="122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9191173" y="1524495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Ingress</a:t>
            </a:r>
          </a:p>
        </p:txBody>
      </p:sp>
    </p:spTree>
    <p:extLst>
      <p:ext uri="{BB962C8B-B14F-4D97-AF65-F5344CB8AC3E}">
        <p14:creationId xmlns:p14="http://schemas.microsoft.com/office/powerpoint/2010/main" val="125896449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524018" y="5499150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AWS EKS </a:t>
            </a:r>
          </a:p>
          <a:p>
            <a:r>
              <a:rPr lang="en-US" sz="2400" b="1" dirty="0"/>
              <a:t>Network Design</a:t>
            </a:r>
          </a:p>
          <a:p>
            <a:r>
              <a:rPr lang="en-US" sz="2400" b="1" dirty="0"/>
              <a:t>With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Load Balancer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Ingress SSL Redirect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rgbClr val="08925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704490" y="1612643"/>
            <a:ext cx="1183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HTTP  </a:t>
            </a:r>
            <a:r>
              <a:rPr lang="en-US" sz="1200" b="1" dirty="0">
                <a:solidFill>
                  <a:srgbClr val="C00000"/>
                </a:solidFill>
                <a:sym typeface="Wingdings" pitchFamily="2" charset="2"/>
              </a:rPr>
              <a:t> HTTPS</a:t>
            </a:r>
            <a:endParaRPr lang="en-US" sz="1200" dirty="0">
              <a:solidFill>
                <a:srgbClr val="C0000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app3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63354" y="2293504"/>
            <a:ext cx="34494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C00000"/>
                </a:solidFill>
              </a:rPr>
              <a:t>HTTPS URLS</a:t>
            </a:r>
          </a:p>
          <a:p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ssldemo.stacksimplify.com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</a:t>
            </a:r>
            <a:r>
              <a:rPr lang="en-US" sz="1200" dirty="0">
                <a:solidFill>
                  <a:srgbClr val="C00000"/>
                </a:solidFill>
              </a:rPr>
              <a:t>. </a:t>
            </a:r>
            <a:r>
              <a:rPr lang="en-US" sz="1200" dirty="0" err="1">
                <a:solidFill>
                  <a:srgbClr val="C00000"/>
                </a:solidFill>
              </a:rPr>
              <a:t>stacksimplify.com</a:t>
            </a:r>
            <a:r>
              <a:rPr lang="en-US" sz="1200" dirty="0">
                <a:solidFill>
                  <a:srgbClr val="C00000"/>
                </a:solidFill>
              </a:rPr>
              <a:t>/app1/</a:t>
            </a:r>
            <a:r>
              <a:rPr lang="en-US" sz="1200" dirty="0" err="1">
                <a:solidFill>
                  <a:srgbClr val="C00000"/>
                </a:solidFill>
              </a:rPr>
              <a:t>index.html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</a:t>
            </a:r>
            <a:r>
              <a:rPr lang="en-US" sz="1200" dirty="0">
                <a:solidFill>
                  <a:srgbClr val="C00000"/>
                </a:solidFill>
              </a:rPr>
              <a:t>. </a:t>
            </a:r>
            <a:r>
              <a:rPr lang="en-US" sz="1200" dirty="0" err="1">
                <a:solidFill>
                  <a:srgbClr val="C00000"/>
                </a:solidFill>
              </a:rPr>
              <a:t>stacksimplify.com</a:t>
            </a:r>
            <a:r>
              <a:rPr lang="en-US" sz="1200" dirty="0">
                <a:solidFill>
                  <a:srgbClr val="C00000"/>
                </a:solidFill>
              </a:rPr>
              <a:t>/app2/</a:t>
            </a:r>
            <a:r>
              <a:rPr lang="en-US" sz="1200" dirty="0" err="1">
                <a:solidFill>
                  <a:srgbClr val="C00000"/>
                </a:solidFill>
              </a:rPr>
              <a:t>index.html</a:t>
            </a:r>
            <a:endParaRPr lang="en-US" sz="1200" dirty="0">
              <a:solidFill>
                <a:srgbClr val="C00000"/>
              </a:solidFill>
            </a:endParaRP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72BC4F9-5DF9-F94C-A467-393DE0F87044}"/>
              </a:ext>
            </a:extLst>
          </p:cNvPr>
          <p:cNvSpPr/>
          <p:nvPr/>
        </p:nvSpPr>
        <p:spPr>
          <a:xfrm>
            <a:off x="9815209" y="1701560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 Redirect</a:t>
            </a:r>
          </a:p>
        </p:txBody>
      </p:sp>
    </p:spTree>
    <p:extLst>
      <p:ext uri="{BB962C8B-B14F-4D97-AF65-F5344CB8AC3E}">
        <p14:creationId xmlns:p14="http://schemas.microsoft.com/office/powerpoint/2010/main" val="303993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/>
      <p:bldP spid="167" grpId="0"/>
      <p:bldP spid="122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4577" y="2497721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7030A0"/>
                </a:solidFill>
              </a:rPr>
              <a:t>External DNS Install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28574" y="237441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3625536" y="1615517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32236" y="193723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7000563" y="1605590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EFF516-B612-064D-9A4F-0C8CDE8AF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86585" y="227515"/>
            <a:ext cx="1304041" cy="1304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A8B27-544E-A141-9F9D-860C3CC32F99}"/>
              </a:ext>
            </a:extLst>
          </p:cNvPr>
          <p:cNvSpPr txBox="1"/>
          <p:nvPr/>
        </p:nvSpPr>
        <p:spPr>
          <a:xfrm>
            <a:off x="5209688" y="1605590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2" name="Google Shape;128;p17">
            <a:extLst>
              <a:ext uri="{FF2B5EF4-FFF2-40B4-BE49-F238E27FC236}">
                <a16:creationId xmlns:a16="http://schemas.microsoft.com/office/drawing/2014/main" id="{FD5EA6EB-805A-0641-8905-6821F5A5687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791438" y="237441"/>
            <a:ext cx="1353317" cy="122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8791438" y="1592227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Ingress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119313-7552-234E-80AE-8ACFEECDFF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33521" y="254728"/>
            <a:ext cx="1230302" cy="12014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16A5D2-5857-BD4F-B070-03FD15AAAE9B}"/>
              </a:ext>
            </a:extLst>
          </p:cNvPr>
          <p:cNvSpPr txBox="1"/>
          <p:nvPr/>
        </p:nvSpPr>
        <p:spPr>
          <a:xfrm>
            <a:off x="10341977" y="1615517"/>
            <a:ext cx="11218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External</a:t>
            </a:r>
          </a:p>
          <a:p>
            <a:pPr algn="ctr"/>
            <a:r>
              <a:rPr lang="en-US" dirty="0"/>
              <a:t>DNS</a:t>
            </a:r>
          </a:p>
        </p:txBody>
      </p:sp>
    </p:spTree>
    <p:extLst>
      <p:ext uri="{BB962C8B-B14F-4D97-AF65-F5344CB8AC3E}">
        <p14:creationId xmlns:p14="http://schemas.microsoft.com/office/powerpoint/2010/main" val="654256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80385" y="580721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AWS EKS </a:t>
            </a:r>
          </a:p>
          <a:p>
            <a:r>
              <a:rPr lang="en-US" sz="2200" b="1" dirty="0"/>
              <a:t>Network Design</a:t>
            </a:r>
          </a:p>
          <a:p>
            <a:r>
              <a:rPr lang="en-US" sz="2200" b="1" dirty="0"/>
              <a:t>With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Load Balancer &amp; Route53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Ingress &amp; External-DNS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177432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48038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10159398" y="5589845"/>
            <a:ext cx="3275573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</a:t>
            </a:r>
            <a:r>
              <a:rPr lang="en-US" sz="1400" dirty="0">
                <a:solidFill>
                  <a:srgbClr val="FFFF00"/>
                </a:solidFill>
              </a:rPr>
              <a:t>External Name Service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905500"/>
            <a:ext cx="5459664" cy="62753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0"/>
          </p:cNvCxnSpPr>
          <p:nvPr/>
        </p:nvCxnSpPr>
        <p:spPr>
          <a:xfrm>
            <a:off x="11797185" y="5905500"/>
            <a:ext cx="57207" cy="24253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30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UMS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14704" y="1617728"/>
            <a:ext cx="1183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HTTP  </a:t>
            </a:r>
            <a:r>
              <a:rPr lang="en-US" sz="1200" b="1" dirty="0">
                <a:solidFill>
                  <a:srgbClr val="0070C0"/>
                </a:solidFill>
                <a:sym typeface="Wingdings" pitchFamily="2" charset="2"/>
              </a:rPr>
              <a:t> HTTPS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920A049-149C-0246-9EFD-3710510F6365}"/>
              </a:ext>
            </a:extLst>
          </p:cNvPr>
          <p:cNvCxnSpPr>
            <a:stCxn id="149" idx="3"/>
          </p:cNvCxnSpPr>
          <p:nvPr/>
        </p:nvCxnSpPr>
        <p:spPr>
          <a:xfrm>
            <a:off x="12461889" y="4929043"/>
            <a:ext cx="418700" cy="660802"/>
          </a:xfrm>
          <a:prstGeom prst="bentConnector2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62146" y="2716947"/>
            <a:ext cx="3200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70C0"/>
                </a:solidFill>
              </a:rPr>
              <a:t>HTTPS URLS</a:t>
            </a:r>
          </a:p>
          <a:p>
            <a:r>
              <a:rPr lang="en-US" sz="1200" dirty="0">
                <a:solidFill>
                  <a:srgbClr val="0070C0"/>
                </a:solidFill>
              </a:rPr>
              <a:t>https://</a:t>
            </a:r>
            <a:r>
              <a:rPr lang="en-US" sz="1200" dirty="0" err="1">
                <a:solidFill>
                  <a:srgbClr val="0070C0"/>
                </a:solidFill>
              </a:rPr>
              <a:t>apps.kubeoncloud.com</a:t>
            </a:r>
            <a:r>
              <a:rPr lang="en-US" sz="1200" dirty="0">
                <a:solidFill>
                  <a:srgbClr val="0070C0"/>
                </a:solidFill>
              </a:rPr>
              <a:t>/</a:t>
            </a:r>
            <a:r>
              <a:rPr lang="en-US" sz="1200" dirty="0" err="1">
                <a:solidFill>
                  <a:srgbClr val="0070C0"/>
                </a:solidFill>
              </a:rPr>
              <a:t>usermgmt</a:t>
            </a:r>
            <a:r>
              <a:rPr lang="en-US" sz="1200" dirty="0">
                <a:solidFill>
                  <a:srgbClr val="0070C0"/>
                </a:solidFill>
              </a:rPr>
              <a:t>/users</a:t>
            </a: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72BC4F9-5DF9-F94C-A467-393DE0F87044}"/>
              </a:ext>
            </a:extLst>
          </p:cNvPr>
          <p:cNvSpPr/>
          <p:nvPr/>
        </p:nvSpPr>
        <p:spPr>
          <a:xfrm>
            <a:off x="9705897" y="1721921"/>
            <a:ext cx="1080874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 Redirect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60D4BD-2C2B-0C4B-8672-B4059D374E97}"/>
              </a:ext>
            </a:extLst>
          </p:cNvPr>
          <p:cNvSpPr txBox="1"/>
          <p:nvPr/>
        </p:nvSpPr>
        <p:spPr>
          <a:xfrm>
            <a:off x="2136664" y="2217799"/>
            <a:ext cx="1636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C00000"/>
                </a:solidFill>
              </a:rPr>
              <a:t>apps.kubeoncloud.com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AD6C817-F55E-6B4F-A0E6-6FC1B401F92E}"/>
              </a:ext>
            </a:extLst>
          </p:cNvPr>
          <p:cNvSpPr/>
          <p:nvPr/>
        </p:nvSpPr>
        <p:spPr>
          <a:xfrm>
            <a:off x="10837509" y="1729043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external-</a:t>
            </a:r>
            <a:r>
              <a:rPr lang="en-US" sz="1400" dirty="0" err="1">
                <a:solidFill>
                  <a:srgbClr val="FFFF00"/>
                </a:solidFill>
              </a:rPr>
              <a:t>dns</a:t>
            </a:r>
            <a:endParaRPr 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0620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3AB629-2A20-B941-9EB3-37122B2DC5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17E1C5-9770-D546-91DF-4E8A61733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59911"/>
            <a:ext cx="12618720" cy="1188851"/>
          </a:xfrm>
        </p:spPr>
        <p:txBody>
          <a:bodyPr/>
          <a:lstStyle/>
          <a:p>
            <a:r>
              <a:rPr lang="en-US" dirty="0"/>
              <a:t>Kubernetes External DNS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27695E5-D836-354B-902B-7456AEF24153}"/>
              </a:ext>
            </a:extLst>
          </p:cNvPr>
          <p:cNvSpPr/>
          <p:nvPr/>
        </p:nvSpPr>
        <p:spPr>
          <a:xfrm>
            <a:off x="111187" y="1491793"/>
            <a:ext cx="7147934" cy="2005585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In previous SSL Demos, we added AWS Route53 DNS Record </a:t>
            </a:r>
            <a:r>
              <a:rPr lang="en-US" sz="2600" dirty="0">
                <a:solidFill>
                  <a:srgbClr val="FFFF00"/>
                </a:solidFill>
              </a:rPr>
              <a:t>manually</a:t>
            </a:r>
            <a:r>
              <a:rPr lang="en-US" sz="2600" dirty="0"/>
              <a:t> (ssldemo101.stacksimplify.com)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985482F-EE08-874D-9D3E-EC8173478CEA}"/>
              </a:ext>
            </a:extLst>
          </p:cNvPr>
          <p:cNvSpPr/>
          <p:nvPr/>
        </p:nvSpPr>
        <p:spPr>
          <a:xfrm>
            <a:off x="167266" y="3711784"/>
            <a:ext cx="7147934" cy="2505618"/>
          </a:xfrm>
          <a:prstGeom prst="ellipse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With External DNS we can </a:t>
            </a:r>
            <a:r>
              <a:rPr lang="en-US" sz="2600" dirty="0">
                <a:solidFill>
                  <a:srgbClr val="FFFF00"/>
                </a:solidFill>
              </a:rPr>
              <a:t>automatically</a:t>
            </a:r>
            <a:r>
              <a:rPr lang="en-US" sz="2600" dirty="0"/>
              <a:t> add it for a Kubernetes </a:t>
            </a:r>
            <a:r>
              <a:rPr lang="en-US" sz="2600" dirty="0">
                <a:solidFill>
                  <a:srgbClr val="FFFF00"/>
                </a:solidFill>
              </a:rPr>
              <a:t>Ingress Service </a:t>
            </a:r>
            <a:r>
              <a:rPr lang="en-US" sz="2600" dirty="0"/>
              <a:t>or Kubernetes </a:t>
            </a:r>
            <a:r>
              <a:rPr lang="en-US" sz="2600" dirty="0">
                <a:solidFill>
                  <a:srgbClr val="FFFF00"/>
                </a:solidFill>
              </a:rPr>
              <a:t>Service</a:t>
            </a:r>
            <a:r>
              <a:rPr lang="en-US" sz="2600" dirty="0"/>
              <a:t> by defining it as Annotation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94D1352-0186-8A42-A8A2-A008A81C859A}"/>
              </a:ext>
            </a:extLst>
          </p:cNvPr>
          <p:cNvSpPr/>
          <p:nvPr/>
        </p:nvSpPr>
        <p:spPr>
          <a:xfrm>
            <a:off x="12045948" y="720673"/>
            <a:ext cx="2226107" cy="5560538"/>
          </a:xfrm>
          <a:prstGeom prst="roundRect">
            <a:avLst>
              <a:gd name="adj" fmla="val 12107"/>
            </a:avLst>
          </a:prstGeom>
          <a:solidFill>
            <a:schemeClr val="bg1">
              <a:lumMod val="85000"/>
            </a:schemeClr>
          </a:solidFill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7F1CF0-8F01-D44C-AD0C-BF98D237A703}"/>
              </a:ext>
            </a:extLst>
          </p:cNvPr>
          <p:cNvSpPr txBox="1"/>
          <p:nvPr/>
        </p:nvSpPr>
        <p:spPr>
          <a:xfrm>
            <a:off x="12371468" y="1632968"/>
            <a:ext cx="1515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AWS </a:t>
            </a:r>
          </a:p>
          <a:p>
            <a:pPr algn="ctr"/>
            <a:r>
              <a:rPr lang="en-US" sz="1800" dirty="0"/>
              <a:t>Route 53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09C7EB7-136F-1D4C-9572-4F2689880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73558" y="830635"/>
            <a:ext cx="711200" cy="711200"/>
          </a:xfrm>
          <a:prstGeom prst="rect">
            <a:avLst/>
          </a:prstGeom>
        </p:spPr>
      </p:pic>
      <p:pic>
        <p:nvPicPr>
          <p:cNvPr id="12" name="Graphic 11" descr="Postit Notes 3 with solid fill">
            <a:extLst>
              <a:ext uri="{FF2B5EF4-FFF2-40B4-BE49-F238E27FC236}">
                <a16:creationId xmlns:a16="http://schemas.microsoft.com/office/drawing/2014/main" id="{8594E7DD-E48C-3046-96F0-BBB6AFF0E2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95376" y="2405428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4DC8D2-9EE1-BB4B-9B84-B8286A0A0A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6588" y="3265974"/>
            <a:ext cx="222610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Route53</a:t>
            </a:r>
          </a:p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DNS Record</a:t>
            </a:r>
          </a:p>
          <a:p>
            <a:pPr algn="ctr" eaLnBrk="1" hangingPunct="1"/>
            <a:r>
              <a:rPr lang="en-US" altLang="en-US" sz="1600" dirty="0" err="1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abc.stacksimplify.com</a:t>
            </a:r>
            <a:endParaRPr lang="en-US" altLang="en-US" sz="1600" dirty="0">
              <a:solidFill>
                <a:srgbClr val="7030A0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B37E901-25B8-6647-84E5-90C8FD93E263}"/>
              </a:ext>
            </a:extLst>
          </p:cNvPr>
          <p:cNvSpPr/>
          <p:nvPr/>
        </p:nvSpPr>
        <p:spPr>
          <a:xfrm>
            <a:off x="7493925" y="1948389"/>
            <a:ext cx="1620626" cy="4332822"/>
          </a:xfrm>
          <a:prstGeom prst="roundRect">
            <a:avLst>
              <a:gd name="adj" fmla="val 12107"/>
            </a:avLst>
          </a:prstGeom>
          <a:solidFill>
            <a:schemeClr val="bg1">
              <a:lumMod val="85000"/>
            </a:schemeClr>
          </a:solidFill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oogle Shape;128;p17">
            <a:extLst>
              <a:ext uri="{FF2B5EF4-FFF2-40B4-BE49-F238E27FC236}">
                <a16:creationId xmlns:a16="http://schemas.microsoft.com/office/drawing/2014/main" id="{1A850FDD-6F24-2B49-9024-56158A3FF71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7304" y="2274583"/>
            <a:ext cx="1353317" cy="1222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60;p35">
            <a:extLst>
              <a:ext uri="{FF2B5EF4-FFF2-40B4-BE49-F238E27FC236}">
                <a16:creationId xmlns:a16="http://schemas.microsoft.com/office/drawing/2014/main" id="{7C230DF6-0BBE-2344-9890-1B3DD0BE296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7640" y="4163722"/>
            <a:ext cx="1353317" cy="117336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4B1F4B-D9A0-AC4F-B704-B8215EDE4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2926" y="3490730"/>
            <a:ext cx="133550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k8s Ingress</a:t>
            </a:r>
          </a:p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6CB24E-9431-7543-9639-BFABC107C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7640" y="5409982"/>
            <a:ext cx="133550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k8s</a:t>
            </a:r>
          </a:p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</a:t>
            </a:r>
          </a:p>
        </p:txBody>
      </p:sp>
      <p:pic>
        <p:nvPicPr>
          <p:cNvPr id="21" name="Graphic 20" descr="Postit Notes 3 with solid fill">
            <a:extLst>
              <a:ext uri="{FF2B5EF4-FFF2-40B4-BE49-F238E27FC236}">
                <a16:creationId xmlns:a16="http://schemas.microsoft.com/office/drawing/2014/main" id="{62BAE339-F49D-F645-A291-C5F12160B2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99450" y="4267953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A0858BA-99AA-9A4D-8D36-3AE142114C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70662" y="5154094"/>
            <a:ext cx="222610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Route53</a:t>
            </a:r>
          </a:p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DNS Record</a:t>
            </a:r>
          </a:p>
          <a:p>
            <a:pPr algn="ctr" eaLnBrk="1" hangingPunct="1"/>
            <a:r>
              <a:rPr lang="en-US" altLang="en-US" sz="1600" dirty="0" err="1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def.stacksimplify.com</a:t>
            </a:r>
            <a:endParaRPr lang="en-US" altLang="en-US" sz="1600" dirty="0">
              <a:solidFill>
                <a:srgbClr val="7030A0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F6E9AD4-6619-6A41-AEED-82B4D293A5EC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 flipV="1">
            <a:off x="8980621" y="2862628"/>
            <a:ext cx="3614755" cy="23353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D9C8AE-B3A4-D14D-BA70-538594E44910}"/>
              </a:ext>
            </a:extLst>
          </p:cNvPr>
          <p:cNvCxnSpPr>
            <a:stCxn id="18" idx="3"/>
            <a:endCxn id="21" idx="1"/>
          </p:cNvCxnSpPr>
          <p:nvPr/>
        </p:nvCxnSpPr>
        <p:spPr>
          <a:xfrm flipV="1">
            <a:off x="9000957" y="4725153"/>
            <a:ext cx="3598493" cy="2525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BDD0C47E-B11B-F444-B891-650E5A052C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277" y="6576817"/>
            <a:ext cx="13950778" cy="98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2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/>
      <p:bldP spid="13" grpId="0"/>
      <p:bldP spid="16" grpId="0" animBg="1"/>
      <p:bldP spid="19" grpId="0"/>
      <p:bldP spid="20" grpId="0"/>
      <p:bldP spid="22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37B3F6-9D53-D847-9E00-40928D1D15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C161B9-154F-7E44-BBF3-90A9D7CC3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3966" y="-276003"/>
            <a:ext cx="7889756" cy="1188851"/>
          </a:xfrm>
        </p:spPr>
        <p:txBody>
          <a:bodyPr>
            <a:normAutofit/>
          </a:bodyPr>
          <a:lstStyle/>
          <a:p>
            <a:r>
              <a:rPr lang="en-US" dirty="0"/>
              <a:t>AWS EKS + External DNS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790ABC-21DE-B14D-897B-25BC81E85B22}"/>
              </a:ext>
            </a:extLst>
          </p:cNvPr>
          <p:cNvSpPr/>
          <p:nvPr/>
        </p:nvSpPr>
        <p:spPr>
          <a:xfrm>
            <a:off x="539827" y="943122"/>
            <a:ext cx="13831309" cy="6592120"/>
          </a:xfrm>
          <a:prstGeom prst="roundRect">
            <a:avLst>
              <a:gd name="adj" fmla="val 3440"/>
            </a:avLst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07FAD2B-AA0A-4245-BD32-A9AC43F3C280}"/>
              </a:ext>
            </a:extLst>
          </p:cNvPr>
          <p:cNvSpPr/>
          <p:nvPr/>
        </p:nvSpPr>
        <p:spPr>
          <a:xfrm>
            <a:off x="864456" y="1281676"/>
            <a:ext cx="3998371" cy="6077637"/>
          </a:xfrm>
          <a:prstGeom prst="roundRect">
            <a:avLst>
              <a:gd name="adj" fmla="val 5710"/>
            </a:avLst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7363C24-4BF7-7A49-8A9F-852A5AE69DB9}"/>
              </a:ext>
            </a:extLst>
          </p:cNvPr>
          <p:cNvSpPr/>
          <p:nvPr/>
        </p:nvSpPr>
        <p:spPr>
          <a:xfrm>
            <a:off x="5115518" y="1281676"/>
            <a:ext cx="8969482" cy="6077637"/>
          </a:xfrm>
          <a:prstGeom prst="roundRect">
            <a:avLst>
              <a:gd name="adj" fmla="val 2901"/>
            </a:avLst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19">
            <a:extLst>
              <a:ext uri="{FF2B5EF4-FFF2-40B4-BE49-F238E27FC236}">
                <a16:creationId xmlns:a16="http://schemas.microsoft.com/office/drawing/2014/main" id="{EFBF2BF9-0620-CF45-AAE8-66B08800C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202" y="166694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036413DA-C2B2-CA4D-8CD8-22E8F3E6F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3270" y="247926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12" name="TextBox 21">
            <a:extLst>
              <a:ext uri="{FF2B5EF4-FFF2-40B4-BE49-F238E27FC236}">
                <a16:creationId xmlns:a16="http://schemas.microsoft.com/office/drawing/2014/main" id="{458B9A81-5F8C-184C-BF7C-1F8490104D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0202" y="2461802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14" name="TextBox 29">
            <a:extLst>
              <a:ext uri="{FF2B5EF4-FFF2-40B4-BE49-F238E27FC236}">
                <a16:creationId xmlns:a16="http://schemas.microsoft.com/office/drawing/2014/main" id="{34877996-BF14-1A4C-856A-9B1FA8F7A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5922" y="250312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15" name="Graphic 35">
            <a:extLst>
              <a:ext uri="{FF2B5EF4-FFF2-40B4-BE49-F238E27FC236}">
                <a16:creationId xmlns:a16="http://schemas.microsoft.com/office/drawing/2014/main" id="{45A50900-DF40-5F44-96F2-E4A9E5AC8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595" y="166694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49">
            <a:extLst>
              <a:ext uri="{FF2B5EF4-FFF2-40B4-BE49-F238E27FC236}">
                <a16:creationId xmlns:a16="http://schemas.microsoft.com/office/drawing/2014/main" id="{5B69DDD0-B1C6-FE47-90DE-CD1051770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806" y="1601676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DE11BBE-11C6-7447-82CD-0EE1C4CFA42C}"/>
              </a:ext>
            </a:extLst>
          </p:cNvPr>
          <p:cNvSpPr/>
          <p:nvPr/>
        </p:nvSpPr>
        <p:spPr>
          <a:xfrm>
            <a:off x="1371204" y="1562900"/>
            <a:ext cx="3188921" cy="1338539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Google Shape;372;p27">
            <a:extLst>
              <a:ext uri="{FF2B5EF4-FFF2-40B4-BE49-F238E27FC236}">
                <a16:creationId xmlns:a16="http://schemas.microsoft.com/office/drawing/2014/main" id="{C3AE2A2B-6348-4A4D-8B94-CCA7D0E5268A}"/>
              </a:ext>
            </a:extLst>
          </p:cNvPr>
          <p:cNvSpPr/>
          <p:nvPr/>
        </p:nvSpPr>
        <p:spPr>
          <a:xfrm>
            <a:off x="5417058" y="1897906"/>
            <a:ext cx="8415176" cy="5214507"/>
          </a:xfrm>
          <a:prstGeom prst="roundRect">
            <a:avLst>
              <a:gd name="adj" fmla="val 2744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" name="Google Shape;374;p27">
            <a:extLst>
              <a:ext uri="{FF2B5EF4-FFF2-40B4-BE49-F238E27FC236}">
                <a16:creationId xmlns:a16="http://schemas.microsoft.com/office/drawing/2014/main" id="{5A261C87-0A25-DF49-9105-35CFD31C5C1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17065" y="1007121"/>
            <a:ext cx="763669" cy="787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89;p27">
            <a:extLst>
              <a:ext uri="{FF2B5EF4-FFF2-40B4-BE49-F238E27FC236}">
                <a16:creationId xmlns:a16="http://schemas.microsoft.com/office/drawing/2014/main" id="{8441D156-4A03-C74E-AE1C-9539AB360FE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1134" y="1326464"/>
            <a:ext cx="1293690" cy="119083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EC3DEBE-2A74-584C-ABC7-A497D5DF7035}"/>
              </a:ext>
            </a:extLst>
          </p:cNvPr>
          <p:cNvSpPr txBox="1"/>
          <p:nvPr/>
        </p:nvSpPr>
        <p:spPr>
          <a:xfrm>
            <a:off x="6646660" y="1851133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default namespace</a:t>
            </a:r>
          </a:p>
        </p:txBody>
      </p:sp>
      <p:pic>
        <p:nvPicPr>
          <p:cNvPr id="38" name="Graphic 23">
            <a:extLst>
              <a:ext uri="{FF2B5EF4-FFF2-40B4-BE49-F238E27FC236}">
                <a16:creationId xmlns:a16="http://schemas.microsoft.com/office/drawing/2014/main" id="{4730F6CD-6D14-0847-A2CB-902394AFD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9442" y="1067999"/>
            <a:ext cx="697762" cy="69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FF7276D-32D2-AB46-9F63-AD19152C1107}"/>
              </a:ext>
            </a:extLst>
          </p:cNvPr>
          <p:cNvSpPr txBox="1"/>
          <p:nvPr/>
        </p:nvSpPr>
        <p:spPr>
          <a:xfrm>
            <a:off x="11230323" y="1314898"/>
            <a:ext cx="1248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EKS Cluster</a:t>
            </a:r>
          </a:p>
        </p:txBody>
      </p:sp>
      <p:pic>
        <p:nvPicPr>
          <p:cNvPr id="41" name="Google Shape;158;p18">
            <a:extLst>
              <a:ext uri="{FF2B5EF4-FFF2-40B4-BE49-F238E27FC236}">
                <a16:creationId xmlns:a16="http://schemas.microsoft.com/office/drawing/2014/main" id="{92A14C34-3E8B-FE44-816A-D07FCF12564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99964" y="2836340"/>
            <a:ext cx="1218446" cy="11306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6C8AF83A-1DF7-924F-A9D1-022184301DF1}"/>
              </a:ext>
            </a:extLst>
          </p:cNvPr>
          <p:cNvCxnSpPr>
            <a:cxnSpLocks/>
            <a:stCxn id="17" idx="2"/>
            <a:endCxn id="41" idx="1"/>
          </p:cNvCxnSpPr>
          <p:nvPr/>
        </p:nvCxnSpPr>
        <p:spPr>
          <a:xfrm rot="16200000" flipH="1">
            <a:off x="4461928" y="1863649"/>
            <a:ext cx="800613" cy="2275459"/>
          </a:xfrm>
          <a:prstGeom prst="bentConnector2">
            <a:avLst/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6104896-307C-DF42-83B2-37808D73BFEA}"/>
              </a:ext>
            </a:extLst>
          </p:cNvPr>
          <p:cNvSpPr txBox="1"/>
          <p:nvPr/>
        </p:nvSpPr>
        <p:spPr>
          <a:xfrm>
            <a:off x="4743177" y="3854343"/>
            <a:ext cx="3310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external-</a:t>
            </a:r>
            <a:r>
              <a:rPr lang="en-US" sz="1800" dirty="0" err="1">
                <a:solidFill>
                  <a:srgbClr val="0070C0"/>
                </a:solidFill>
              </a:rPr>
              <a:t>dns</a:t>
            </a:r>
            <a:endParaRPr lang="en-US" sz="1800" dirty="0">
              <a:solidFill>
                <a:srgbClr val="0070C0"/>
              </a:solidFill>
            </a:endParaRP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Service Account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4C2CE57B-3853-674D-B213-98F4C62186A7}"/>
              </a:ext>
            </a:extLst>
          </p:cNvPr>
          <p:cNvCxnSpPr>
            <a:cxnSpLocks/>
            <a:stCxn id="41" idx="3"/>
            <a:endCxn id="54" idx="0"/>
          </p:cNvCxnSpPr>
          <p:nvPr/>
        </p:nvCxnSpPr>
        <p:spPr>
          <a:xfrm>
            <a:off x="7218410" y="3401686"/>
            <a:ext cx="3171966" cy="631491"/>
          </a:xfrm>
          <a:prstGeom prst="bentConnector2">
            <a:avLst/>
          </a:prstGeom>
          <a:ln w="508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634186E-A28F-5646-B51C-89418F2F0E1A}"/>
              </a:ext>
            </a:extLst>
          </p:cNvPr>
          <p:cNvSpPr txBox="1"/>
          <p:nvPr/>
        </p:nvSpPr>
        <p:spPr>
          <a:xfrm>
            <a:off x="1423270" y="6865393"/>
            <a:ext cx="24991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Other AWS Services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D80E1C-5216-8D40-A510-B7A6859C750B}"/>
              </a:ext>
            </a:extLst>
          </p:cNvPr>
          <p:cNvSpPr txBox="1"/>
          <p:nvPr/>
        </p:nvSpPr>
        <p:spPr>
          <a:xfrm>
            <a:off x="2965664" y="3025858"/>
            <a:ext cx="2719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Annotate SA with IAM Role</a:t>
            </a:r>
          </a:p>
        </p:txBody>
      </p:sp>
      <p:pic>
        <p:nvPicPr>
          <p:cNvPr id="62" name="Graphic 8">
            <a:extLst>
              <a:ext uri="{FF2B5EF4-FFF2-40B4-BE49-F238E27FC236}">
                <a16:creationId xmlns:a16="http://schemas.microsoft.com/office/drawing/2014/main" id="{2E7DA93E-32AD-D047-8A1B-2CFB0F399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34" y="661932"/>
            <a:ext cx="562379" cy="562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552BC9F-F865-F540-9886-CB7414A5EA11}"/>
              </a:ext>
            </a:extLst>
          </p:cNvPr>
          <p:cNvSpPr txBox="1"/>
          <p:nvPr/>
        </p:nvSpPr>
        <p:spPr>
          <a:xfrm>
            <a:off x="1362014" y="943122"/>
            <a:ext cx="1097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AWS Cloud</a:t>
            </a:r>
          </a:p>
        </p:txBody>
      </p:sp>
      <p:pic>
        <p:nvPicPr>
          <p:cNvPr id="54" name="Google Shape;89;p15">
            <a:extLst>
              <a:ext uri="{FF2B5EF4-FFF2-40B4-BE49-F238E27FC236}">
                <a16:creationId xmlns:a16="http://schemas.microsoft.com/office/drawing/2014/main" id="{6B681012-32D1-C442-8974-72A1C25748F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17086" y="4033177"/>
            <a:ext cx="1146580" cy="109398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EF9246B2-813D-A04E-B57B-AB44C8247F6B}"/>
              </a:ext>
            </a:extLst>
          </p:cNvPr>
          <p:cNvSpPr txBox="1"/>
          <p:nvPr/>
        </p:nvSpPr>
        <p:spPr>
          <a:xfrm>
            <a:off x="9729096" y="5186048"/>
            <a:ext cx="1356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external-</a:t>
            </a:r>
            <a:r>
              <a:rPr lang="en-US" sz="1800" dirty="0" err="1">
                <a:solidFill>
                  <a:srgbClr val="0070C0"/>
                </a:solidFill>
              </a:rPr>
              <a:t>dns</a:t>
            </a:r>
            <a:endParaRPr lang="en-US" sz="1800" dirty="0">
              <a:solidFill>
                <a:srgbClr val="0070C0"/>
              </a:solidFill>
            </a:endParaRP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Deployment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17A308B-1CE6-C44A-8426-3DA1BB80B866}"/>
              </a:ext>
            </a:extLst>
          </p:cNvPr>
          <p:cNvSpPr/>
          <p:nvPr/>
        </p:nvSpPr>
        <p:spPr>
          <a:xfrm>
            <a:off x="1371204" y="4613743"/>
            <a:ext cx="2901999" cy="1533513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Google Shape;239;p23">
            <a:extLst>
              <a:ext uri="{FF2B5EF4-FFF2-40B4-BE49-F238E27FC236}">
                <a16:creationId xmlns:a16="http://schemas.microsoft.com/office/drawing/2014/main" id="{3DC55F90-D71A-AA40-BEAE-D6C6664F6437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457936" y="2227071"/>
            <a:ext cx="1126342" cy="1010046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44268688-7CC2-D343-84FA-443C281847AC}"/>
              </a:ext>
            </a:extLst>
          </p:cNvPr>
          <p:cNvSpPr/>
          <p:nvPr/>
        </p:nvSpPr>
        <p:spPr>
          <a:xfrm>
            <a:off x="7878839" y="3942336"/>
            <a:ext cx="5738302" cy="1976552"/>
          </a:xfrm>
          <a:prstGeom prst="roundRect">
            <a:avLst>
              <a:gd name="adj" fmla="val 1125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34E411D-0687-7E4A-A772-03B9E75028B1}"/>
              </a:ext>
            </a:extLst>
          </p:cNvPr>
          <p:cNvSpPr txBox="1"/>
          <p:nvPr/>
        </p:nvSpPr>
        <p:spPr>
          <a:xfrm>
            <a:off x="11525199" y="1946124"/>
            <a:ext cx="152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K8s API Server</a:t>
            </a:r>
          </a:p>
        </p:txBody>
      </p:sp>
      <p:pic>
        <p:nvPicPr>
          <p:cNvPr id="5" name="Graphic 4" descr="Programmer male with solid fill">
            <a:extLst>
              <a:ext uri="{FF2B5EF4-FFF2-40B4-BE49-F238E27FC236}">
                <a16:creationId xmlns:a16="http://schemas.microsoft.com/office/drawing/2014/main" id="{9014CCD0-47E0-094E-8833-38B968D212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54779" y="-66702"/>
            <a:ext cx="808866" cy="808866"/>
          </a:xfrm>
          <a:prstGeom prst="rect">
            <a:avLst/>
          </a:prstGeom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37DEC63-2BA1-C448-8B71-BAA45528D113}"/>
              </a:ext>
            </a:extLst>
          </p:cNvPr>
          <p:cNvCxnSpPr>
            <a:cxnSpLocks/>
            <a:stCxn id="5" idx="3"/>
            <a:endCxn id="65" idx="0"/>
          </p:cNvCxnSpPr>
          <p:nvPr/>
        </p:nvCxnSpPr>
        <p:spPr>
          <a:xfrm>
            <a:off x="8063645" y="337731"/>
            <a:ext cx="3957462" cy="1889340"/>
          </a:xfrm>
          <a:prstGeom prst="bentConnector2">
            <a:avLst/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928A717A-5D2C-964C-9DD5-C07C4342C9C2}"/>
              </a:ext>
            </a:extLst>
          </p:cNvPr>
          <p:cNvSpPr/>
          <p:nvPr/>
        </p:nvSpPr>
        <p:spPr>
          <a:xfrm>
            <a:off x="8153971" y="-14474"/>
            <a:ext cx="404469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800" dirty="0">
                <a:solidFill>
                  <a:srgbClr val="089252"/>
                </a:solidFill>
                <a:latin typeface="Monaco" pitchFamily="2" charset="77"/>
              </a:rPr>
              <a:t>Deploy Ingress /service k8s </a:t>
            </a:r>
          </a:p>
          <a:p>
            <a:r>
              <a:rPr lang="en-IN" sz="1800" dirty="0">
                <a:solidFill>
                  <a:srgbClr val="089252"/>
                </a:solidFill>
                <a:latin typeface="Monaco" pitchFamily="2" charset="77"/>
              </a:rPr>
              <a:t>Manifest with external-</a:t>
            </a:r>
            <a:r>
              <a:rPr lang="en-IN" sz="1800" dirty="0" err="1">
                <a:solidFill>
                  <a:srgbClr val="089252"/>
                </a:solidFill>
                <a:latin typeface="Monaco" pitchFamily="2" charset="77"/>
              </a:rPr>
              <a:t>dns</a:t>
            </a:r>
            <a:endParaRPr lang="en-IN" sz="1800" dirty="0">
              <a:solidFill>
                <a:srgbClr val="089252"/>
              </a:solidFill>
              <a:latin typeface="Monaco" pitchFamily="2" charset="77"/>
            </a:endParaRPr>
          </a:p>
          <a:p>
            <a:r>
              <a:rPr lang="en-IN" sz="1800" dirty="0">
                <a:solidFill>
                  <a:srgbClr val="089252"/>
                </a:solidFill>
                <a:effectLst/>
                <a:latin typeface="Monaco" pitchFamily="2" charset="77"/>
              </a:rPr>
              <a:t>Annotations</a:t>
            </a:r>
          </a:p>
        </p:txBody>
      </p:sp>
      <p:pic>
        <p:nvPicPr>
          <p:cNvPr id="57" name="Google Shape;291;p25">
            <a:extLst>
              <a:ext uri="{FF2B5EF4-FFF2-40B4-BE49-F238E27FC236}">
                <a16:creationId xmlns:a16="http://schemas.microsoft.com/office/drawing/2014/main" id="{2F0CBA70-2C28-5D4D-A30D-CB395C7177C4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347318" y="4078953"/>
            <a:ext cx="1146579" cy="10167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DDB7614F-A42D-FD45-A190-79A5FE8DEFC0}"/>
              </a:ext>
            </a:extLst>
          </p:cNvPr>
          <p:cNvSpPr txBox="1"/>
          <p:nvPr/>
        </p:nvSpPr>
        <p:spPr>
          <a:xfrm>
            <a:off x="8251260" y="5153827"/>
            <a:ext cx="1356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external-</a:t>
            </a:r>
            <a:r>
              <a:rPr lang="en-US" sz="1800" dirty="0" err="1">
                <a:solidFill>
                  <a:srgbClr val="0070C0"/>
                </a:solidFill>
              </a:rPr>
              <a:t>dns</a:t>
            </a:r>
            <a:endParaRPr lang="en-US" sz="1800" dirty="0">
              <a:solidFill>
                <a:srgbClr val="0070C0"/>
              </a:solidFill>
            </a:endParaRP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pod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A3F162-0A38-1E46-B59E-583A57749469}"/>
              </a:ext>
            </a:extLst>
          </p:cNvPr>
          <p:cNvCxnSpPr>
            <a:cxnSpLocks/>
            <a:stCxn id="54" idx="1"/>
            <a:endCxn id="57" idx="3"/>
          </p:cNvCxnSpPr>
          <p:nvPr/>
        </p:nvCxnSpPr>
        <p:spPr>
          <a:xfrm flipH="1">
            <a:off x="9493897" y="4580169"/>
            <a:ext cx="323189" cy="718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Graphic 21">
            <a:extLst>
              <a:ext uri="{FF2B5EF4-FFF2-40B4-BE49-F238E27FC236}">
                <a16:creationId xmlns:a16="http://schemas.microsoft.com/office/drawing/2014/main" id="{A46B0C15-47B2-4E45-B563-900E821B3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556" y="482754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TextBox 12">
            <a:extLst>
              <a:ext uri="{FF2B5EF4-FFF2-40B4-BE49-F238E27FC236}">
                <a16:creationId xmlns:a16="http://schemas.microsoft.com/office/drawing/2014/main" id="{27D97480-548C-2043-9D25-74FC98C22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5945" y="5654636"/>
            <a:ext cx="8832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Route53</a:t>
            </a:r>
          </a:p>
        </p:txBody>
      </p:sp>
      <p:pic>
        <p:nvPicPr>
          <p:cNvPr id="23" name="Graphic 22" descr="Postit Notes 3 with solid fill">
            <a:extLst>
              <a:ext uri="{FF2B5EF4-FFF2-40B4-BE49-F238E27FC236}">
                <a16:creationId xmlns:a16="http://schemas.microsoft.com/office/drawing/2014/main" id="{6342D6F4-268A-084F-B773-3C5899C3AD4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28030" y="4827543"/>
            <a:ext cx="914400" cy="914400"/>
          </a:xfrm>
          <a:prstGeom prst="rect">
            <a:avLst/>
          </a:prstGeom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81347593-FC7E-034F-957C-36AFE54730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4467" y="5683624"/>
            <a:ext cx="13355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Route53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DNS Records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E5D440D1-0996-D648-B848-14CADF943B3C}"/>
              </a:ext>
            </a:extLst>
          </p:cNvPr>
          <p:cNvCxnSpPr>
            <a:stCxn id="57" idx="1"/>
            <a:endCxn id="23" idx="3"/>
          </p:cNvCxnSpPr>
          <p:nvPr/>
        </p:nvCxnSpPr>
        <p:spPr>
          <a:xfrm rot="10800000" flipV="1">
            <a:off x="3942430" y="4587349"/>
            <a:ext cx="4404888" cy="697393"/>
          </a:xfrm>
          <a:prstGeom prst="bentConnector3">
            <a:avLst>
              <a:gd name="adj1" fmla="val 87029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E31618D6-6057-D648-BA20-2CDD485F1739}"/>
              </a:ext>
            </a:extLst>
          </p:cNvPr>
          <p:cNvSpPr txBox="1"/>
          <p:nvPr/>
        </p:nvSpPr>
        <p:spPr>
          <a:xfrm>
            <a:off x="4818898" y="4603489"/>
            <a:ext cx="3310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7030A0"/>
                </a:solidFill>
              </a:rPr>
              <a:t>Create / Update / Delete DNS Records in AWS Route53</a:t>
            </a: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70D967F0-E3EB-8B43-A81F-E1D4ECC25D2E}"/>
              </a:ext>
            </a:extLst>
          </p:cNvPr>
          <p:cNvCxnSpPr>
            <a:cxnSpLocks/>
            <a:stCxn id="65" idx="3"/>
          </p:cNvCxnSpPr>
          <p:nvPr/>
        </p:nvCxnSpPr>
        <p:spPr>
          <a:xfrm flipH="1">
            <a:off x="11316017" y="2732094"/>
            <a:ext cx="1268261" cy="1301083"/>
          </a:xfrm>
          <a:prstGeom prst="bentConnector4">
            <a:avLst>
              <a:gd name="adj1" fmla="val -18025"/>
              <a:gd name="adj2" fmla="val 69408"/>
            </a:avLst>
          </a:prstGeom>
          <a:ln w="50800">
            <a:solidFill>
              <a:srgbClr val="08925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4566226F-6F53-C346-8EAE-A585E9C3E302}"/>
              </a:ext>
            </a:extLst>
          </p:cNvPr>
          <p:cNvSpPr/>
          <p:nvPr/>
        </p:nvSpPr>
        <p:spPr>
          <a:xfrm>
            <a:off x="5533234" y="6067421"/>
            <a:ext cx="8083907" cy="840104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dirty="0"/>
              <a:t>External-</a:t>
            </a:r>
            <a:r>
              <a:rPr lang="en-IN" sz="1800" dirty="0" err="1"/>
              <a:t>dns</a:t>
            </a:r>
            <a:r>
              <a:rPr lang="en-IN" sz="1800" dirty="0"/>
              <a:t> retrieves a list of resources  (Services, Ingresses, etc.) </a:t>
            </a:r>
          </a:p>
          <a:p>
            <a:r>
              <a:rPr lang="en-IN" sz="1800" dirty="0"/>
              <a:t>from the </a:t>
            </a:r>
            <a:r>
              <a:rPr lang="en-IN" sz="1800" u="sng" dirty="0"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Kubernetes API</a:t>
            </a:r>
            <a:r>
              <a:rPr lang="en-IN" sz="1800" u="sng" dirty="0"/>
              <a:t> Server </a:t>
            </a:r>
            <a:r>
              <a:rPr lang="en-IN" sz="1800" dirty="0"/>
              <a:t>to determine a desired list of DNS records that need to be created / updated / deleted from AWS Route53 </a:t>
            </a:r>
            <a:endParaRPr lang="en-US" dirty="0"/>
          </a:p>
        </p:txBody>
      </p:sp>
      <p:pic>
        <p:nvPicPr>
          <p:cNvPr id="49" name="Google Shape;153;p18">
            <a:extLst>
              <a:ext uri="{FF2B5EF4-FFF2-40B4-BE49-F238E27FC236}">
                <a16:creationId xmlns:a16="http://schemas.microsoft.com/office/drawing/2014/main" id="{E3AF9DB4-4F69-D045-BF71-DF3219C46F20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2355584" y="4017789"/>
            <a:ext cx="1162090" cy="1049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156;p18">
            <a:extLst>
              <a:ext uri="{FF2B5EF4-FFF2-40B4-BE49-F238E27FC236}">
                <a16:creationId xmlns:a16="http://schemas.microsoft.com/office/drawing/2014/main" id="{97877CB7-6CD3-144F-B6F7-BD84DCB571E8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1102516" y="4063451"/>
            <a:ext cx="1146580" cy="99902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578BCE24-365F-4D49-94D9-1B10F6EBFE48}"/>
              </a:ext>
            </a:extLst>
          </p:cNvPr>
          <p:cNvSpPr txBox="1"/>
          <p:nvPr/>
        </p:nvSpPr>
        <p:spPr>
          <a:xfrm>
            <a:off x="11029095" y="5153827"/>
            <a:ext cx="1356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external-</a:t>
            </a:r>
            <a:r>
              <a:rPr lang="en-US" sz="1800" dirty="0" err="1">
                <a:solidFill>
                  <a:srgbClr val="0070C0"/>
                </a:solidFill>
              </a:rPr>
              <a:t>dns</a:t>
            </a:r>
            <a:endParaRPr lang="en-US" sz="1800" dirty="0">
              <a:solidFill>
                <a:srgbClr val="0070C0"/>
              </a:solidFill>
            </a:endParaRP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Cluster Role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9C621B6-88CE-1F4D-A497-9A72E30AFEBA}"/>
              </a:ext>
            </a:extLst>
          </p:cNvPr>
          <p:cNvSpPr txBox="1"/>
          <p:nvPr/>
        </p:nvSpPr>
        <p:spPr>
          <a:xfrm>
            <a:off x="12388019" y="5156657"/>
            <a:ext cx="12235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external-</a:t>
            </a:r>
            <a:r>
              <a:rPr lang="en-US" sz="1600" dirty="0" err="1">
                <a:solidFill>
                  <a:srgbClr val="0070C0"/>
                </a:solidFill>
              </a:rPr>
              <a:t>dns</a:t>
            </a:r>
            <a:endParaRPr lang="en-US" sz="1600" dirty="0">
              <a:solidFill>
                <a:srgbClr val="0070C0"/>
              </a:solidFill>
            </a:endParaRPr>
          </a:p>
          <a:p>
            <a:pPr algn="ctr"/>
            <a:r>
              <a:rPr lang="en-US" sz="1600" dirty="0">
                <a:solidFill>
                  <a:srgbClr val="0070C0"/>
                </a:solidFill>
              </a:rPr>
              <a:t>Cluster Role</a:t>
            </a:r>
          </a:p>
          <a:p>
            <a:pPr algn="ctr"/>
            <a:r>
              <a:rPr lang="en-US" sz="1600" dirty="0">
                <a:solidFill>
                  <a:srgbClr val="0070C0"/>
                </a:solidFill>
              </a:rPr>
              <a:t>Binding</a:t>
            </a:r>
          </a:p>
        </p:txBody>
      </p:sp>
    </p:spTree>
    <p:extLst>
      <p:ext uri="{BB962C8B-B14F-4D97-AF65-F5344CB8AC3E}">
        <p14:creationId xmlns:p14="http://schemas.microsoft.com/office/powerpoint/2010/main" val="323100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/>
      <p:bldP spid="12" grpId="0"/>
      <p:bldP spid="14" grpId="0"/>
      <p:bldP spid="21" grpId="0" animBg="1"/>
      <p:bldP spid="34" grpId="0" animBg="1"/>
      <p:bldP spid="37" grpId="0"/>
      <p:bldP spid="39" grpId="0"/>
      <p:bldP spid="45" grpId="0"/>
      <p:bldP spid="59" grpId="0"/>
      <p:bldP spid="61" grpId="0"/>
      <p:bldP spid="63" grpId="0"/>
      <p:bldP spid="66" grpId="0"/>
      <p:bldP spid="73" grpId="0" animBg="1"/>
      <p:bldP spid="44" grpId="0" animBg="1"/>
      <p:bldP spid="82" grpId="0"/>
      <p:bldP spid="60" grpId="0"/>
      <p:bldP spid="67" grpId="0"/>
      <p:bldP spid="71" grpId="0"/>
      <p:bldP spid="72" grpId="0"/>
      <p:bldP spid="74" grpId="0"/>
      <p:bldP spid="40" grpId="0" animBg="1"/>
      <p:bldP spid="55" grpId="0"/>
      <p:bldP spid="56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4577" y="2497721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89252"/>
                </a:solidFill>
              </a:rPr>
              <a:t>Kubernetes Ingress &amp;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7030A0"/>
                </a:solidFill>
              </a:rPr>
              <a:t>External DNS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97615" y="215233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3494577" y="1593309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01277" y="171515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6869604" y="1583382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EFF516-B612-064D-9A4F-0C8CDE8AF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55626" y="205307"/>
            <a:ext cx="1304041" cy="1304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A8B27-544E-A141-9F9D-860C3CC32F99}"/>
              </a:ext>
            </a:extLst>
          </p:cNvPr>
          <p:cNvSpPr txBox="1"/>
          <p:nvPr/>
        </p:nvSpPr>
        <p:spPr>
          <a:xfrm>
            <a:off x="5078729" y="1583382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2" name="Google Shape;128;p17">
            <a:extLst>
              <a:ext uri="{FF2B5EF4-FFF2-40B4-BE49-F238E27FC236}">
                <a16:creationId xmlns:a16="http://schemas.microsoft.com/office/drawing/2014/main" id="{FD5EA6EB-805A-0641-8905-6821F5A5687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60479" y="215233"/>
            <a:ext cx="1353317" cy="122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8660479" y="1570019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Ingress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B0A498-52C0-FF4C-B8B6-93781F80A7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37666" y="236582"/>
            <a:ext cx="1230302" cy="12014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67F63A-D4D8-2247-BCC5-6089FB606530}"/>
              </a:ext>
            </a:extLst>
          </p:cNvPr>
          <p:cNvSpPr txBox="1"/>
          <p:nvPr/>
        </p:nvSpPr>
        <p:spPr>
          <a:xfrm>
            <a:off x="10345710" y="1583382"/>
            <a:ext cx="11859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External </a:t>
            </a:r>
          </a:p>
          <a:p>
            <a:pPr algn="ctr"/>
            <a:r>
              <a:rPr lang="en-US" dirty="0"/>
              <a:t>DNS</a:t>
            </a:r>
          </a:p>
        </p:txBody>
      </p:sp>
    </p:spTree>
    <p:extLst>
      <p:ext uri="{BB962C8B-B14F-4D97-AF65-F5344CB8AC3E}">
        <p14:creationId xmlns:p14="http://schemas.microsoft.com/office/powerpoint/2010/main" val="154315932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	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80385" y="580721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AWS EKS </a:t>
            </a:r>
          </a:p>
          <a:p>
            <a:r>
              <a:rPr lang="en-US" sz="2200" b="1" dirty="0"/>
              <a:t>Network Design</a:t>
            </a:r>
          </a:p>
          <a:p>
            <a:r>
              <a:rPr lang="en-US" sz="2200" b="1" dirty="0"/>
              <a:t>With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Load Balancer &amp; Route53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Ingress &amp; External-DNS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rgbClr val="08925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14704" y="1617728"/>
            <a:ext cx="1183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HTTP  </a:t>
            </a:r>
            <a:r>
              <a:rPr lang="en-US" sz="1200" b="1" dirty="0">
                <a:solidFill>
                  <a:srgbClr val="0070C0"/>
                </a:solidFill>
                <a:sym typeface="Wingdings" pitchFamily="2" charset="2"/>
              </a:rPr>
              <a:t> HTTPS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app3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62146" y="2716947"/>
            <a:ext cx="34500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70C0"/>
                </a:solidFill>
              </a:rPr>
              <a:t>HTTPS URLS</a:t>
            </a:r>
          </a:p>
          <a:p>
            <a:r>
              <a:rPr lang="en-US" sz="1200" dirty="0">
                <a:solidFill>
                  <a:srgbClr val="0070C0"/>
                </a:solidFill>
              </a:rPr>
              <a:t>https://dnstest1.stacksimplify.com/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https://dnstest1. </a:t>
            </a:r>
            <a:r>
              <a:rPr lang="en-US" sz="1200" dirty="0" err="1">
                <a:solidFill>
                  <a:srgbClr val="0070C0"/>
                </a:solidFill>
              </a:rPr>
              <a:t>stacksimplify.com</a:t>
            </a:r>
            <a:r>
              <a:rPr lang="en-US" sz="1200" dirty="0">
                <a:solidFill>
                  <a:srgbClr val="0070C0"/>
                </a:solidFill>
              </a:rPr>
              <a:t>/app1/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https://dnstest1. </a:t>
            </a:r>
            <a:r>
              <a:rPr lang="en-US" sz="1200" dirty="0" err="1">
                <a:solidFill>
                  <a:srgbClr val="0070C0"/>
                </a:solidFill>
              </a:rPr>
              <a:t>stacksimplify.com</a:t>
            </a:r>
            <a:r>
              <a:rPr lang="en-US" sz="1200" dirty="0">
                <a:solidFill>
                  <a:srgbClr val="0070C0"/>
                </a:solidFill>
              </a:rPr>
              <a:t>/app2/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endParaRPr lang="en-US" sz="1200" dirty="0">
              <a:solidFill>
                <a:srgbClr val="0070C0"/>
              </a:solidFill>
            </a:endParaRPr>
          </a:p>
          <a:p>
            <a:r>
              <a:rPr lang="en-US" sz="1200" dirty="0">
                <a:solidFill>
                  <a:srgbClr val="0070C0"/>
                </a:solidFill>
              </a:rPr>
              <a:t>https://dnstest2. </a:t>
            </a:r>
            <a:r>
              <a:rPr lang="en-US" sz="1200" dirty="0" err="1">
                <a:solidFill>
                  <a:srgbClr val="0070C0"/>
                </a:solidFill>
              </a:rPr>
              <a:t>stacksimplify.com</a:t>
            </a:r>
            <a:r>
              <a:rPr lang="en-US" sz="1200" dirty="0">
                <a:solidFill>
                  <a:srgbClr val="0070C0"/>
                </a:solidFill>
              </a:rPr>
              <a:t>/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https://dnstest2. </a:t>
            </a:r>
            <a:r>
              <a:rPr lang="en-US" sz="1200" dirty="0" err="1">
                <a:solidFill>
                  <a:srgbClr val="0070C0"/>
                </a:solidFill>
              </a:rPr>
              <a:t>stacksimplify.com</a:t>
            </a:r>
            <a:r>
              <a:rPr lang="en-US" sz="1200" dirty="0">
                <a:solidFill>
                  <a:srgbClr val="0070C0"/>
                </a:solidFill>
              </a:rPr>
              <a:t>/app1/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https://dnstest2. </a:t>
            </a:r>
            <a:r>
              <a:rPr lang="en-US" sz="1200" dirty="0" err="1">
                <a:solidFill>
                  <a:srgbClr val="0070C0"/>
                </a:solidFill>
              </a:rPr>
              <a:t>stacksimplify.com</a:t>
            </a:r>
            <a:r>
              <a:rPr lang="en-US" sz="1200" dirty="0">
                <a:solidFill>
                  <a:srgbClr val="0070C0"/>
                </a:solidFill>
              </a:rPr>
              <a:t>/app2/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72BC4F9-5DF9-F94C-A467-393DE0F87044}"/>
              </a:ext>
            </a:extLst>
          </p:cNvPr>
          <p:cNvSpPr/>
          <p:nvPr/>
        </p:nvSpPr>
        <p:spPr>
          <a:xfrm>
            <a:off x="9705897" y="1721921"/>
            <a:ext cx="1080874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 Redirect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60D4BD-2C2B-0C4B-8672-B4059D374E97}"/>
              </a:ext>
            </a:extLst>
          </p:cNvPr>
          <p:cNvSpPr txBox="1"/>
          <p:nvPr/>
        </p:nvSpPr>
        <p:spPr>
          <a:xfrm>
            <a:off x="2136664" y="2217799"/>
            <a:ext cx="1877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dnstest1.stacksimplify.com</a:t>
            </a:r>
          </a:p>
          <a:p>
            <a:r>
              <a:rPr lang="en-US" sz="1200" dirty="0">
                <a:solidFill>
                  <a:srgbClr val="C00000"/>
                </a:solidFill>
              </a:rPr>
              <a:t>dnstest2. </a:t>
            </a:r>
            <a:r>
              <a:rPr lang="en-US" sz="1200" dirty="0" err="1">
                <a:solidFill>
                  <a:srgbClr val="C00000"/>
                </a:solidFill>
              </a:rPr>
              <a:t>stacksimplify.com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AD6C817-F55E-6B4F-A0E6-6FC1B401F92E}"/>
              </a:ext>
            </a:extLst>
          </p:cNvPr>
          <p:cNvSpPr/>
          <p:nvPr/>
        </p:nvSpPr>
        <p:spPr>
          <a:xfrm>
            <a:off x="10837509" y="1729043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external-</a:t>
            </a:r>
            <a:r>
              <a:rPr lang="en-US" sz="1400" dirty="0" err="1">
                <a:solidFill>
                  <a:srgbClr val="FFFF00"/>
                </a:solidFill>
              </a:rPr>
              <a:t>dns</a:t>
            </a:r>
            <a:endParaRPr 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717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123" grpId="0"/>
      <p:bldP spid="127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4577" y="2497721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89252"/>
                </a:solidFill>
              </a:rPr>
              <a:t>Kubernetes Service &amp;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7030A0"/>
                </a:solidFill>
              </a:rPr>
              <a:t>External DNS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9684" y="154594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3456646" y="1532670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63346" y="110876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6831673" y="152274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EFF516-B612-064D-9A4F-0C8CDE8AF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17695" y="144668"/>
            <a:ext cx="1304041" cy="1304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A8B27-544E-A141-9F9D-860C3CC32F99}"/>
              </a:ext>
            </a:extLst>
          </p:cNvPr>
          <p:cNvSpPr txBox="1"/>
          <p:nvPr/>
        </p:nvSpPr>
        <p:spPr>
          <a:xfrm>
            <a:off x="5040798" y="152274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2" name="Google Shape;128;p17">
            <a:extLst>
              <a:ext uri="{FF2B5EF4-FFF2-40B4-BE49-F238E27FC236}">
                <a16:creationId xmlns:a16="http://schemas.microsoft.com/office/drawing/2014/main" id="{FD5EA6EB-805A-0641-8905-6821F5A5687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22548" y="154594"/>
            <a:ext cx="1353317" cy="122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8622548" y="1509380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Ingress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EE5862-9A4B-4447-ACC4-A0188A8B5E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14649" y="175943"/>
            <a:ext cx="1230302" cy="12014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15030F-D70C-F240-936A-14AFDF452EF8}"/>
              </a:ext>
            </a:extLst>
          </p:cNvPr>
          <p:cNvSpPr txBox="1"/>
          <p:nvPr/>
        </p:nvSpPr>
        <p:spPr>
          <a:xfrm>
            <a:off x="10123105" y="1536732"/>
            <a:ext cx="11218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External</a:t>
            </a:r>
          </a:p>
          <a:p>
            <a:pPr algn="ctr"/>
            <a:r>
              <a:rPr lang="en-US" dirty="0"/>
              <a:t>DNS</a:t>
            </a:r>
          </a:p>
        </p:txBody>
      </p:sp>
    </p:spTree>
    <p:extLst>
      <p:ext uri="{BB962C8B-B14F-4D97-AF65-F5344CB8AC3E}">
        <p14:creationId xmlns:p14="http://schemas.microsoft.com/office/powerpoint/2010/main" val="113463649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C64007-9B28-6347-A801-12C20FA30B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65D0A53-7CE2-2D48-8E01-2B0A1678F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Service with External DNS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2AC95F-7590-F34E-9C24-5A832E3F0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67" y="1719687"/>
            <a:ext cx="13152152" cy="576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47852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662239" y="50243"/>
            <a:ext cx="11670210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2238" y="604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Classic Load Balancer Service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49531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100941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115877" y="5722414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AWS EKS </a:t>
            </a:r>
          </a:p>
          <a:p>
            <a:r>
              <a:rPr lang="en-US" sz="2800" b="1" dirty="0"/>
              <a:t>Network Design</a:t>
            </a:r>
          </a:p>
          <a:p>
            <a:r>
              <a:rPr lang="en-US" sz="2800" b="1" dirty="0"/>
              <a:t>With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Classic Load Balancer</a:t>
            </a:r>
          </a:p>
          <a:p>
            <a:r>
              <a:rPr lang="en-US" sz="2800" b="1" dirty="0">
                <a:solidFill>
                  <a:srgbClr val="7030A0"/>
                </a:solidFill>
              </a:rPr>
              <a:t>External DNS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0C7611F8-600C-F745-BFD3-FE77ED86EE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39870" y="1599998"/>
            <a:ext cx="469900" cy="469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188145" y="1405103"/>
            <a:ext cx="1510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Classic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0F0DA69-A847-7440-B69E-F97EC6D3E5B5}"/>
              </a:ext>
            </a:extLst>
          </p:cNvPr>
          <p:cNvGrpSpPr/>
          <p:nvPr/>
        </p:nvGrpSpPr>
        <p:grpSpPr>
          <a:xfrm>
            <a:off x="4630903" y="3978951"/>
            <a:ext cx="8722760" cy="1312289"/>
            <a:chOff x="4600081" y="4843235"/>
            <a:chExt cx="8722760" cy="1312289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26E4128-A90E-A347-8CA6-2CA62E0C122C}"/>
                </a:ext>
              </a:extLst>
            </p:cNvPr>
            <p:cNvSpPr/>
            <p:nvPr/>
          </p:nvSpPr>
          <p:spPr>
            <a:xfrm>
              <a:off x="4600081" y="4843235"/>
              <a:ext cx="8722760" cy="12870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8AABBEA-2A6E-5A41-94BF-154883BA4061}"/>
                </a:ext>
              </a:extLst>
            </p:cNvPr>
            <p:cNvSpPr/>
            <p:nvPr/>
          </p:nvSpPr>
          <p:spPr>
            <a:xfrm>
              <a:off x="4862102" y="5024059"/>
              <a:ext cx="8257997" cy="8941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DEF4ECF3-DC90-574C-9E0B-4EF34ED2444D}"/>
                </a:ext>
              </a:extLst>
            </p:cNvPr>
            <p:cNvSpPr/>
            <p:nvPr/>
          </p:nvSpPr>
          <p:spPr>
            <a:xfrm>
              <a:off x="5219272" y="5159991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3263E11E-AEAD-664A-9E03-2D06DCB89346}"/>
                </a:ext>
              </a:extLst>
            </p:cNvPr>
            <p:cNvSpPr txBox="1"/>
            <p:nvPr/>
          </p:nvSpPr>
          <p:spPr>
            <a:xfrm>
              <a:off x="8477662" y="5878525"/>
              <a:ext cx="9518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Deployment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4B5308F-4D7A-B046-BD7E-1D2032695D51}"/>
                </a:ext>
              </a:extLst>
            </p:cNvPr>
            <p:cNvSpPr txBox="1"/>
            <p:nvPr/>
          </p:nvSpPr>
          <p:spPr>
            <a:xfrm>
              <a:off x="8529915" y="5312059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ReplicaSet</a:t>
              </a: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49022FD-CB4A-4D4D-BE62-D4068B4BC8C8}"/>
                </a:ext>
              </a:extLst>
            </p:cNvPr>
            <p:cNvGrpSpPr/>
            <p:nvPr/>
          </p:nvGrpSpPr>
          <p:grpSpPr>
            <a:xfrm>
              <a:off x="5366085" y="5267040"/>
              <a:ext cx="555550" cy="352840"/>
              <a:chOff x="853440" y="4579716"/>
              <a:chExt cx="1006998" cy="827590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23EBC3F4-7D5B-7840-81DF-84514A268118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AEC02F4E-10C0-2240-A25E-65086B1F93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9FE088C8-75E5-7842-B827-A115AE5331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11DD807C-47A3-3740-8FD3-8D4B669A03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5F76F63B-740B-164D-B118-B130F2F632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0BAF8DF3-38B3-6748-9528-5EE039BD04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4825F91F-F747-8542-9E94-AF7E479252AB}"/>
                  </a:ext>
                </a:extLst>
              </p:cNvPr>
              <p:cNvSpPr txBox="1"/>
              <p:nvPr/>
            </p:nvSpPr>
            <p:spPr>
              <a:xfrm>
                <a:off x="1135876" y="4643397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N</a:t>
                </a:r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8086C78-AB58-4C4B-B3D5-A0E3763707B5}"/>
                </a:ext>
              </a:extLst>
            </p:cNvPr>
            <p:cNvSpPr txBox="1"/>
            <p:nvPr/>
          </p:nvSpPr>
          <p:spPr>
            <a:xfrm>
              <a:off x="5396095" y="5585548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D0079314-8551-ED42-878F-B5D41A6D32C3}"/>
                </a:ext>
              </a:extLst>
            </p:cNvPr>
            <p:cNvSpPr/>
            <p:nvPr/>
          </p:nvSpPr>
          <p:spPr>
            <a:xfrm>
              <a:off x="6633633" y="5159034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D479B8AC-33AE-0544-818F-151EAEB777F6}"/>
                </a:ext>
              </a:extLst>
            </p:cNvPr>
            <p:cNvGrpSpPr/>
            <p:nvPr/>
          </p:nvGrpSpPr>
          <p:grpSpPr>
            <a:xfrm>
              <a:off x="6780446" y="5266083"/>
              <a:ext cx="555550" cy="352840"/>
              <a:chOff x="853440" y="4579716"/>
              <a:chExt cx="1006998" cy="827590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1BE4B459-73EB-234B-94B2-1B91C58BE10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47DEEA41-7631-A94D-A2E0-EA99810BB7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9F1189C7-9EB3-4541-998A-C6B1DF6AAB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9EAB556C-7F6A-AB47-82B0-3986F36FCB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47982969-5B3B-9441-A6B4-7344A86F2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BF2E782-331D-F141-9C42-595FA56AC2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6760BB0C-E717-D74C-8B9A-33D65C803F1C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N</a:t>
                </a: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7946F70-7299-2B4B-B58E-CCEC41FAD615}"/>
                </a:ext>
              </a:extLst>
            </p:cNvPr>
            <p:cNvSpPr txBox="1"/>
            <p:nvPr/>
          </p:nvSpPr>
          <p:spPr>
            <a:xfrm>
              <a:off x="6810456" y="5584591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EC90B60-53B3-6645-A03E-7B762987BBDC}"/>
                </a:ext>
              </a:extLst>
            </p:cNvPr>
            <p:cNvSpPr/>
            <p:nvPr/>
          </p:nvSpPr>
          <p:spPr>
            <a:xfrm>
              <a:off x="10519560" y="5124702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6963E2D-9B50-B943-B00A-63A5802A7AE7}"/>
                </a:ext>
              </a:extLst>
            </p:cNvPr>
            <p:cNvGrpSpPr/>
            <p:nvPr/>
          </p:nvGrpSpPr>
          <p:grpSpPr>
            <a:xfrm>
              <a:off x="10666373" y="5231751"/>
              <a:ext cx="555550" cy="352840"/>
              <a:chOff x="853440" y="4579716"/>
              <a:chExt cx="1006998" cy="827590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6CDA270D-1200-E04E-92B3-605C6A15F78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4C978713-B4B8-7248-82D1-F3C2ABDD2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E0073B2-9008-3649-9BB4-523BB8060A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82F44FA0-5719-8D40-94AE-59ADBC2C8C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F9F67291-917D-E24E-B9D8-1B8B801B29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E6EFBADD-A67F-244B-96AC-9BF75CD028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A1F9A6C6-3EFA-3344-9E9E-64BC64834F36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N</a:t>
                </a:r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AEA68FB-2282-F94E-98B9-740A2D80FAB1}"/>
                </a:ext>
              </a:extLst>
            </p:cNvPr>
            <p:cNvSpPr txBox="1"/>
            <p:nvPr/>
          </p:nvSpPr>
          <p:spPr>
            <a:xfrm>
              <a:off x="10696383" y="5550259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C2BB2C88-4CF4-E14E-989C-E32F43C69E0E}"/>
                </a:ext>
              </a:extLst>
            </p:cNvPr>
            <p:cNvSpPr/>
            <p:nvPr/>
          </p:nvSpPr>
          <p:spPr>
            <a:xfrm>
              <a:off x="11933921" y="5123745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A7611AD4-5A1D-104D-BAC5-AF279BA44A3D}"/>
                </a:ext>
              </a:extLst>
            </p:cNvPr>
            <p:cNvGrpSpPr/>
            <p:nvPr/>
          </p:nvGrpSpPr>
          <p:grpSpPr>
            <a:xfrm>
              <a:off x="12080734" y="5230794"/>
              <a:ext cx="555550" cy="352840"/>
              <a:chOff x="853440" y="4579716"/>
              <a:chExt cx="1006998" cy="827590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4E3980C4-79D8-2948-9FA9-E7354CEA55F1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0F153D09-06A5-FF41-9868-FDFBF58C6E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AC0994F3-4E7D-CA4C-B586-5FC91C9B64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A15AABD0-DDB3-3142-BEF8-340C47D6E8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F6FE7C9D-60A0-F943-881D-62F935747C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8C151D16-BF8F-5042-A29E-C3851E2BBE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E690186-8F42-5C48-B93C-E08AD7838731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N</a:t>
                </a:r>
              </a:p>
            </p:txBody>
          </p:sp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3943AE1-4A19-2F40-B99B-70B6DEA308C1}"/>
                </a:ext>
              </a:extLst>
            </p:cNvPr>
            <p:cNvSpPr txBox="1"/>
            <p:nvPr/>
          </p:nvSpPr>
          <p:spPr>
            <a:xfrm>
              <a:off x="12110744" y="5549302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</p:grp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07" idx="1"/>
          </p:cNvCxnSpPr>
          <p:nvPr/>
        </p:nvCxnSpPr>
        <p:spPr>
          <a:xfrm rot="10800000" flipH="1" flipV="1">
            <a:off x="495317" y="769595"/>
            <a:ext cx="2294247" cy="1071954"/>
          </a:xfrm>
          <a:prstGeom prst="bentConnector3">
            <a:avLst>
              <a:gd name="adj1" fmla="val -9964"/>
            </a:avLst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C6D4D2-FF76-3F40-A097-43E2D008FC0B}"/>
              </a:ext>
            </a:extLst>
          </p:cNvPr>
          <p:cNvSpPr txBox="1"/>
          <p:nvPr/>
        </p:nvSpPr>
        <p:spPr>
          <a:xfrm>
            <a:off x="250557" y="1586002"/>
            <a:ext cx="2986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http://</a:t>
            </a:r>
            <a:r>
              <a:rPr lang="en-IN" sz="1400" b="1" dirty="0">
                <a:solidFill>
                  <a:srgbClr val="7030A0"/>
                </a:solidFill>
              </a:rPr>
              <a:t>externaldns-k8s-service-demo.</a:t>
            </a:r>
          </a:p>
          <a:p>
            <a:r>
              <a:rPr lang="en-IN" sz="1400" b="1" dirty="0" err="1">
                <a:solidFill>
                  <a:srgbClr val="7030A0"/>
                </a:solidFill>
              </a:rPr>
              <a:t>stacksimplify.com</a:t>
            </a:r>
            <a:endParaRPr lang="en-US" sz="1400" b="1" dirty="0">
              <a:solidFill>
                <a:srgbClr val="7030A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1226CC-0AED-954E-961D-2EB5A90347F4}"/>
              </a:ext>
            </a:extLst>
          </p:cNvPr>
          <p:cNvCxnSpPr>
            <a:cxnSpLocks/>
            <a:stCxn id="147" idx="2"/>
            <a:endCxn id="160" idx="0"/>
          </p:cNvCxnSpPr>
          <p:nvPr/>
        </p:nvCxnSpPr>
        <p:spPr>
          <a:xfrm flipH="1">
            <a:off x="5661061" y="2362264"/>
            <a:ext cx="3200691" cy="1933443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C2D63D14-61F4-F24E-A224-A4196802823B}"/>
              </a:ext>
            </a:extLst>
          </p:cNvPr>
          <p:cNvCxnSpPr>
            <a:cxnSpLocks/>
            <a:stCxn id="147" idx="2"/>
            <a:endCxn id="165" idx="0"/>
          </p:cNvCxnSpPr>
          <p:nvPr/>
        </p:nvCxnSpPr>
        <p:spPr>
          <a:xfrm flipH="1">
            <a:off x="7075422" y="2362264"/>
            <a:ext cx="1786330" cy="1932486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4F9EBFFB-4D9F-3340-B59F-CE6E73C1F049}"/>
              </a:ext>
            </a:extLst>
          </p:cNvPr>
          <p:cNvCxnSpPr>
            <a:cxnSpLocks/>
            <a:stCxn id="147" idx="2"/>
            <a:endCxn id="176" idx="0"/>
          </p:cNvCxnSpPr>
          <p:nvPr/>
        </p:nvCxnSpPr>
        <p:spPr>
          <a:xfrm>
            <a:off x="8861752" y="2362264"/>
            <a:ext cx="2099597" cy="1898154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6EBEAFE2-FC40-BA41-AF75-A082C4F320E3}"/>
              </a:ext>
            </a:extLst>
          </p:cNvPr>
          <p:cNvCxnSpPr>
            <a:cxnSpLocks/>
            <a:stCxn id="147" idx="2"/>
            <a:endCxn id="179" idx="0"/>
          </p:cNvCxnSpPr>
          <p:nvPr/>
        </p:nvCxnSpPr>
        <p:spPr>
          <a:xfrm>
            <a:off x="8861752" y="2362264"/>
            <a:ext cx="3513958" cy="1897197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68653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25375" y="5773581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8F9CE5F3-1E7B-A84E-84B9-0A1AEEC6CA49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07" name="Graphic 106">
            <a:extLst>
              <a:ext uri="{FF2B5EF4-FFF2-40B4-BE49-F238E27FC236}">
                <a16:creationId xmlns:a16="http://schemas.microsoft.com/office/drawing/2014/main" id="{7D6FADA9-9CC0-C04B-88F8-7529A547645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D8F0DC-5995-AD46-8900-9420D30F5DED}"/>
              </a:ext>
            </a:extLst>
          </p:cNvPr>
          <p:cNvCxnSpPr>
            <a:stCxn id="107" idx="3"/>
            <a:endCxn id="108" idx="1"/>
          </p:cNvCxnSpPr>
          <p:nvPr/>
        </p:nvCxnSpPr>
        <p:spPr>
          <a:xfrm flipV="1">
            <a:off x="3500765" y="1834948"/>
            <a:ext cx="5139105" cy="6601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83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21" grpId="0"/>
      <p:bldP spid="106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6646" y="2377493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89252"/>
                </a:solidFill>
              </a:rPr>
              <a:t>Kubernetes Ingress 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7030A0"/>
                </a:solidFill>
              </a:rPr>
              <a:t>Name based Virtual Host / Host Header Routing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9684" y="154594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3456646" y="1532670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63346" y="110876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6831673" y="152274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EFF516-B612-064D-9A4F-0C8CDE8AF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17695" y="144668"/>
            <a:ext cx="1304041" cy="1304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A8B27-544E-A141-9F9D-860C3CC32F99}"/>
              </a:ext>
            </a:extLst>
          </p:cNvPr>
          <p:cNvSpPr txBox="1"/>
          <p:nvPr/>
        </p:nvSpPr>
        <p:spPr>
          <a:xfrm>
            <a:off x="5040798" y="152274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2" name="Google Shape;128;p17">
            <a:extLst>
              <a:ext uri="{FF2B5EF4-FFF2-40B4-BE49-F238E27FC236}">
                <a16:creationId xmlns:a16="http://schemas.microsoft.com/office/drawing/2014/main" id="{FD5EA6EB-805A-0641-8905-6821F5A5687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22548" y="154594"/>
            <a:ext cx="1353317" cy="122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8622548" y="1509380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Ingress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EE5862-9A4B-4447-ACC4-A0188A8B5E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14649" y="175943"/>
            <a:ext cx="1230302" cy="12014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15030F-D70C-F240-936A-14AFDF452EF8}"/>
              </a:ext>
            </a:extLst>
          </p:cNvPr>
          <p:cNvSpPr txBox="1"/>
          <p:nvPr/>
        </p:nvSpPr>
        <p:spPr>
          <a:xfrm>
            <a:off x="10123105" y="1536732"/>
            <a:ext cx="11218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External</a:t>
            </a:r>
          </a:p>
          <a:p>
            <a:pPr algn="ctr"/>
            <a:r>
              <a:rPr lang="en-US" dirty="0"/>
              <a:t>DNS</a:t>
            </a:r>
          </a:p>
        </p:txBody>
      </p:sp>
    </p:spTree>
    <p:extLst>
      <p:ext uri="{BB962C8B-B14F-4D97-AF65-F5344CB8AC3E}">
        <p14:creationId xmlns:p14="http://schemas.microsoft.com/office/powerpoint/2010/main" val="260381350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837022" y="2046609"/>
            <a:ext cx="6127722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	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80385" y="580721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AWS EKS </a:t>
            </a:r>
          </a:p>
          <a:p>
            <a:r>
              <a:rPr lang="en-US" sz="2200" b="1" dirty="0"/>
              <a:t>Network Design</a:t>
            </a:r>
          </a:p>
          <a:p>
            <a:r>
              <a:rPr lang="en-US" sz="2200" b="1" dirty="0"/>
              <a:t>With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Load Balancer &amp; Route53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Ingress &amp; External-DNS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rgbClr val="089252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9965601" y="2526590"/>
            <a:ext cx="2026578" cy="315655"/>
          </a:xfrm>
          <a:prstGeom prst="rect">
            <a:avLst/>
          </a:prstGeom>
          <a:solidFill>
            <a:srgbClr val="08925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rgbClr val="FFFF00"/>
                </a:solidFill>
              </a:rPr>
              <a:t>default.stacksimplify.com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749591" y="1435249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14704" y="1617728"/>
            <a:ext cx="1183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HTTP  </a:t>
            </a:r>
            <a:r>
              <a:rPr lang="en-US" sz="1200" b="1" dirty="0">
                <a:solidFill>
                  <a:srgbClr val="0070C0"/>
                </a:solidFill>
                <a:sym typeface="Wingdings" pitchFamily="2" charset="2"/>
              </a:rPr>
              <a:t> HTTPS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 flipH="1">
            <a:off x="10978890" y="2374825"/>
            <a:ext cx="421576" cy="151765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app3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0978890" y="2842245"/>
            <a:ext cx="834712" cy="1001279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7808123" y="2504367"/>
            <a:ext cx="1939870" cy="31565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app2.stacksimplify.com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 flipH="1">
            <a:off x="8778058" y="2352602"/>
            <a:ext cx="378222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5657992" y="2493236"/>
            <a:ext cx="1939870" cy="315655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app1.stacksimplify.com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 flipH="1">
            <a:off x="6627927" y="2341471"/>
            <a:ext cx="228962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300518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20022"/>
            <a:ext cx="1704423" cy="1115991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87864" y="2900755"/>
            <a:ext cx="32428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70C0"/>
                </a:solidFill>
              </a:rPr>
              <a:t>App URLs</a:t>
            </a:r>
          </a:p>
          <a:p>
            <a:r>
              <a:rPr lang="en-US" sz="1200" dirty="0">
                <a:solidFill>
                  <a:srgbClr val="0070C0"/>
                </a:solidFill>
              </a:rPr>
              <a:t>https://app1. </a:t>
            </a:r>
            <a:r>
              <a:rPr lang="en-US" sz="1200" dirty="0" err="1">
                <a:solidFill>
                  <a:srgbClr val="0070C0"/>
                </a:solidFill>
              </a:rPr>
              <a:t>stacksimplify.com</a:t>
            </a:r>
            <a:r>
              <a:rPr lang="en-US" sz="1200" dirty="0">
                <a:solidFill>
                  <a:srgbClr val="0070C0"/>
                </a:solidFill>
              </a:rPr>
              <a:t>/app1/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https://app2. </a:t>
            </a:r>
            <a:r>
              <a:rPr lang="en-US" sz="1200" dirty="0" err="1">
                <a:solidFill>
                  <a:srgbClr val="0070C0"/>
                </a:solidFill>
              </a:rPr>
              <a:t>stacksimplify.com</a:t>
            </a:r>
            <a:r>
              <a:rPr lang="en-US" sz="1200" dirty="0">
                <a:solidFill>
                  <a:srgbClr val="0070C0"/>
                </a:solidFill>
              </a:rPr>
              <a:t>/app2/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endParaRPr lang="en-US" sz="1200" dirty="0">
              <a:solidFill>
                <a:srgbClr val="0070C0"/>
              </a:solidFill>
            </a:endParaRPr>
          </a:p>
          <a:p>
            <a:r>
              <a:rPr lang="en-US" sz="1200" dirty="0">
                <a:solidFill>
                  <a:srgbClr val="0070C0"/>
                </a:solidFill>
              </a:rPr>
              <a:t>https://</a:t>
            </a:r>
            <a:r>
              <a:rPr lang="en-US" sz="1200" dirty="0" err="1">
                <a:solidFill>
                  <a:srgbClr val="0070C0"/>
                </a:solidFill>
              </a:rPr>
              <a:t>default.stacksimplify.com</a:t>
            </a:r>
            <a:r>
              <a:rPr lang="en-US" sz="1200" dirty="0">
                <a:solidFill>
                  <a:srgbClr val="0070C0"/>
                </a:solidFill>
              </a:rPr>
              <a:t>/</a:t>
            </a: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72BC4F9-5DF9-F94C-A467-393DE0F87044}"/>
              </a:ext>
            </a:extLst>
          </p:cNvPr>
          <p:cNvSpPr/>
          <p:nvPr/>
        </p:nvSpPr>
        <p:spPr>
          <a:xfrm>
            <a:off x="9705897" y="1721921"/>
            <a:ext cx="1080874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 Redirect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60D4BD-2C2B-0C4B-8672-B4059D374E97}"/>
              </a:ext>
            </a:extLst>
          </p:cNvPr>
          <p:cNvSpPr txBox="1"/>
          <p:nvPr/>
        </p:nvSpPr>
        <p:spPr>
          <a:xfrm>
            <a:off x="2136664" y="2217799"/>
            <a:ext cx="176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app1.stacksimplify.com</a:t>
            </a:r>
          </a:p>
          <a:p>
            <a:r>
              <a:rPr lang="en-US" sz="1200" dirty="0">
                <a:solidFill>
                  <a:srgbClr val="C00000"/>
                </a:solidFill>
              </a:rPr>
              <a:t>app2. </a:t>
            </a:r>
            <a:r>
              <a:rPr lang="en-US" sz="1200" dirty="0" err="1">
                <a:solidFill>
                  <a:srgbClr val="C00000"/>
                </a:solidFill>
              </a:rPr>
              <a:t>stacksimplify.com</a:t>
            </a:r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 err="1">
                <a:solidFill>
                  <a:srgbClr val="C00000"/>
                </a:solidFill>
              </a:rPr>
              <a:t>default.stacksimplify.com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AD6C817-F55E-6B4F-A0E6-6FC1B401F92E}"/>
              </a:ext>
            </a:extLst>
          </p:cNvPr>
          <p:cNvSpPr/>
          <p:nvPr/>
        </p:nvSpPr>
        <p:spPr>
          <a:xfrm>
            <a:off x="10837509" y="1729043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external-</a:t>
            </a:r>
            <a:r>
              <a:rPr lang="en-US" sz="1400" dirty="0" err="1">
                <a:solidFill>
                  <a:srgbClr val="FFFF00"/>
                </a:solidFill>
              </a:rPr>
              <a:t>dns</a:t>
            </a:r>
            <a:endParaRPr 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 animBg="1"/>
      <p:bldP spid="244" grpId="0"/>
      <p:bldP spid="85" grpId="0" animBg="1"/>
      <p:bldP spid="87" grpId="0" animBg="1"/>
      <p:bldP spid="165" grpId="0"/>
      <p:bldP spid="167" grpId="0"/>
      <p:bldP spid="123" grpId="0"/>
      <p:bldP spid="12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F6CDE4-B238-5846-9FE9-C93B76441E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471233-60F2-9643-B501-C41C6D414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4602" y="122266"/>
            <a:ext cx="6741846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Name based Virtual Host Routing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915EAD-A31E-3C4B-BD20-9C10A88EB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61" y="494270"/>
            <a:ext cx="6588141" cy="701863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34877B5-2533-8845-9B70-9D0D3E059C76}"/>
              </a:ext>
            </a:extLst>
          </p:cNvPr>
          <p:cNvSpPr/>
          <p:nvPr/>
        </p:nvSpPr>
        <p:spPr>
          <a:xfrm>
            <a:off x="358345" y="840259"/>
            <a:ext cx="4633784" cy="370702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5A1FF4F-CE78-2B4E-B6B0-884A95F566E5}"/>
              </a:ext>
            </a:extLst>
          </p:cNvPr>
          <p:cNvSpPr/>
          <p:nvPr/>
        </p:nvSpPr>
        <p:spPr>
          <a:xfrm>
            <a:off x="407773" y="4176583"/>
            <a:ext cx="4633784" cy="370703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B1627EE-2A17-8E40-BAFA-C2348627CC12}"/>
              </a:ext>
            </a:extLst>
          </p:cNvPr>
          <p:cNvSpPr/>
          <p:nvPr/>
        </p:nvSpPr>
        <p:spPr>
          <a:xfrm>
            <a:off x="7463481" y="2771161"/>
            <a:ext cx="6759146" cy="1188851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Requests with </a:t>
            </a:r>
            <a:r>
              <a:rPr lang="en-US" sz="3000" dirty="0">
                <a:solidFill>
                  <a:srgbClr val="FFFF00"/>
                </a:solidFill>
              </a:rPr>
              <a:t>app101.stacksimplify.com </a:t>
            </a:r>
            <a:r>
              <a:rPr lang="en-US" sz="3000" dirty="0"/>
              <a:t>will go to </a:t>
            </a:r>
            <a:r>
              <a:rPr lang="en-US" sz="3000" dirty="0">
                <a:solidFill>
                  <a:srgbClr val="FFFF00"/>
                </a:solidFill>
              </a:rPr>
              <a:t>App1</a:t>
            </a:r>
            <a:r>
              <a:rPr lang="en-US" sz="3000" dirty="0"/>
              <a:t> Node Port Service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AEDA4B4-70B9-1743-B0EF-31BDE581E860}"/>
              </a:ext>
            </a:extLst>
          </p:cNvPr>
          <p:cNvSpPr/>
          <p:nvPr/>
        </p:nvSpPr>
        <p:spPr>
          <a:xfrm>
            <a:off x="7463481" y="4405505"/>
            <a:ext cx="6759146" cy="118885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Requests with </a:t>
            </a:r>
            <a:r>
              <a:rPr lang="en-US" sz="3000" dirty="0">
                <a:solidFill>
                  <a:srgbClr val="FFFF00"/>
                </a:solidFill>
              </a:rPr>
              <a:t>app201.stacksimplify.com </a:t>
            </a:r>
            <a:r>
              <a:rPr lang="en-US" sz="3000" dirty="0"/>
              <a:t>will go to </a:t>
            </a:r>
            <a:r>
              <a:rPr lang="en-US" sz="3000" dirty="0">
                <a:solidFill>
                  <a:srgbClr val="FFFF00"/>
                </a:solidFill>
              </a:rPr>
              <a:t>App2</a:t>
            </a:r>
            <a:r>
              <a:rPr lang="en-US" sz="3000" dirty="0"/>
              <a:t> Node Port Service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C2C48A61-A4EB-8142-BB70-0933C73533BC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>
            <a:off x="5041557" y="1025611"/>
            <a:ext cx="2421924" cy="2339977"/>
          </a:xfrm>
          <a:prstGeom prst="bentConnector3">
            <a:avLst>
              <a:gd name="adj1" fmla="val 20918"/>
            </a:avLst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E10E715-7637-8447-B2DA-EB61A6F3C139}"/>
              </a:ext>
            </a:extLst>
          </p:cNvPr>
          <p:cNvCxnSpPr>
            <a:stCxn id="9" idx="1"/>
            <a:endCxn id="7" idx="3"/>
          </p:cNvCxnSpPr>
          <p:nvPr/>
        </p:nvCxnSpPr>
        <p:spPr>
          <a:xfrm rot="10800000">
            <a:off x="5041557" y="4361935"/>
            <a:ext cx="2421924" cy="637996"/>
          </a:xfrm>
          <a:prstGeom prst="bentConnector3">
            <a:avLst>
              <a:gd name="adj1" fmla="val 19898"/>
            </a:avLst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08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616449"/>
            <a:ext cx="14168061" cy="69350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616449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20342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20342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9057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7110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9057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7110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64697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724734" y="64530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030B8B4-420C-B74B-9749-4E8DA1B44E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50908" y="5250641"/>
            <a:ext cx="293413" cy="29341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44095AD-23D9-F04B-BF02-006F0A4E2276}"/>
              </a:ext>
            </a:extLst>
          </p:cNvPr>
          <p:cNvSpPr/>
          <p:nvPr/>
        </p:nvSpPr>
        <p:spPr>
          <a:xfrm>
            <a:off x="1382859" y="3402936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BCA00D26-06FF-EC41-B34A-3525CE3980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3537156"/>
            <a:ext cx="277535" cy="27753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8FC38E0-AFE0-314F-8CA4-A407FCF3C6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3525233"/>
            <a:ext cx="394953" cy="3949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D619A67-716F-4B42-810B-A1D64B08FBA8}"/>
              </a:ext>
            </a:extLst>
          </p:cNvPr>
          <p:cNvSpPr txBox="1"/>
          <p:nvPr/>
        </p:nvSpPr>
        <p:spPr>
          <a:xfrm>
            <a:off x="1653362" y="3902146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57D6B2EC-0882-9044-9A67-81A402B0A1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3525233"/>
            <a:ext cx="394953" cy="39495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839DA25-D32B-9844-BFCB-9E1E91F30E64}"/>
              </a:ext>
            </a:extLst>
          </p:cNvPr>
          <p:cNvSpPr txBox="1"/>
          <p:nvPr/>
        </p:nvSpPr>
        <p:spPr>
          <a:xfrm>
            <a:off x="5252183" y="3911678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0D13F-2253-294F-A1A7-BC900B66CE97}"/>
              </a:ext>
            </a:extLst>
          </p:cNvPr>
          <p:cNvSpPr txBox="1"/>
          <p:nvPr/>
        </p:nvSpPr>
        <p:spPr>
          <a:xfrm>
            <a:off x="2946592" y="4007556"/>
            <a:ext cx="2242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Public Managed Node Group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70F14B-AE2A-414F-9871-9D568005AEF3}"/>
              </a:ext>
            </a:extLst>
          </p:cNvPr>
          <p:cNvSpPr/>
          <p:nvPr/>
        </p:nvSpPr>
        <p:spPr>
          <a:xfrm>
            <a:off x="1382859" y="5136384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6D1B775-54D9-7C4D-AE83-5207A5A1A2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5270604"/>
            <a:ext cx="277535" cy="27753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13AA011-36E4-E945-B4D0-7BE52ADA70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5258681"/>
            <a:ext cx="394953" cy="3949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D5D23AC-D49C-2E45-9C93-7C4A40D8A853}"/>
              </a:ext>
            </a:extLst>
          </p:cNvPr>
          <p:cNvSpPr txBox="1"/>
          <p:nvPr/>
        </p:nvSpPr>
        <p:spPr>
          <a:xfrm>
            <a:off x="1653362" y="5635594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1262C5E6-2395-E544-928F-E56AD0F9C7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5258681"/>
            <a:ext cx="394953" cy="39495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A6C2320-AC69-2C45-AB03-F7E711A8D6C8}"/>
              </a:ext>
            </a:extLst>
          </p:cNvPr>
          <p:cNvSpPr txBox="1"/>
          <p:nvPr/>
        </p:nvSpPr>
        <p:spPr>
          <a:xfrm>
            <a:off x="5252183" y="5645126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663AB0-5CDC-484D-AD7F-EDF6E753C245}"/>
              </a:ext>
            </a:extLst>
          </p:cNvPr>
          <p:cNvSpPr txBox="1"/>
          <p:nvPr/>
        </p:nvSpPr>
        <p:spPr>
          <a:xfrm>
            <a:off x="2946592" y="5741004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69354" y="99985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700639" y="61217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292BA23C-F56F-C049-995A-99F020DABFC0}"/>
              </a:ext>
            </a:extLst>
          </p:cNvPr>
          <p:cNvCxnSpPr>
            <a:stCxn id="51" idx="1"/>
            <a:endCxn id="3" idx="0"/>
          </p:cNvCxnSpPr>
          <p:nvPr/>
        </p:nvCxnSpPr>
        <p:spPr>
          <a:xfrm rot="10800000" flipV="1">
            <a:off x="3956982" y="1345703"/>
            <a:ext cx="3012373" cy="10187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4E51F7E5-1CEA-5A43-AC5F-370DAA31DBA9}"/>
              </a:ext>
            </a:extLst>
          </p:cNvPr>
          <p:cNvCxnSpPr>
            <a:stCxn id="51" idx="3"/>
            <a:endCxn id="35" idx="0"/>
          </p:cNvCxnSpPr>
          <p:nvPr/>
        </p:nvCxnSpPr>
        <p:spPr>
          <a:xfrm>
            <a:off x="7661045" y="1345703"/>
            <a:ext cx="3150227" cy="1018780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- </a:t>
            </a:r>
            <a:r>
              <a:rPr lang="en-US" sz="3600" dirty="0">
                <a:solidFill>
                  <a:srgbClr val="00B050"/>
                </a:solidFill>
              </a:rPr>
              <a:t>Mixed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D3BD1C1-944B-0B48-9186-936536F45508}"/>
              </a:ext>
            </a:extLst>
          </p:cNvPr>
          <p:cNvSpPr/>
          <p:nvPr/>
        </p:nvSpPr>
        <p:spPr>
          <a:xfrm>
            <a:off x="8003413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D7DAD916-8A5E-CD46-B3EC-A7C147A59E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03412" y="2902567"/>
            <a:ext cx="274320" cy="27432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7865682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8021563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09987" y="4707846"/>
            <a:ext cx="274320" cy="27432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2E1F3637-D9B7-8C4D-85BA-EF5421409705}"/>
              </a:ext>
            </a:extLst>
          </p:cNvPr>
          <p:cNvSpPr/>
          <p:nvPr/>
        </p:nvSpPr>
        <p:spPr>
          <a:xfrm>
            <a:off x="11681561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0F192BEA-6969-DA49-81DB-C528815A03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81560" y="2902567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11543830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11699711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88135" y="4707846"/>
            <a:ext cx="274320" cy="27432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996508F0-F8FF-3747-B258-53BB87FF922D}"/>
              </a:ext>
            </a:extLst>
          </p:cNvPr>
          <p:cNvSpPr/>
          <p:nvPr/>
        </p:nvSpPr>
        <p:spPr>
          <a:xfrm>
            <a:off x="8348535" y="5152219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D86613"/>
                </a:solidFill>
              </a:rPr>
              <a:t>Fargate Profile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94E32E42-C5FE-9342-86A4-C12D663859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61618" y="5311670"/>
            <a:ext cx="394953" cy="394953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01E3A49-0FDC-0D41-8111-CA780673E695}"/>
              </a:ext>
            </a:extLst>
          </p:cNvPr>
          <p:cNvSpPr txBox="1"/>
          <p:nvPr/>
        </p:nvSpPr>
        <p:spPr>
          <a:xfrm>
            <a:off x="8411415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CCA1D92A-5720-3E4E-BCBE-A9D7C15CEF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506761" y="5311670"/>
            <a:ext cx="394953" cy="39495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1BD203B-FF10-DB45-B6EB-B6A379CDB292}"/>
              </a:ext>
            </a:extLst>
          </p:cNvPr>
          <p:cNvSpPr txBox="1"/>
          <p:nvPr/>
        </p:nvSpPr>
        <p:spPr>
          <a:xfrm>
            <a:off x="12056558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DCA742C4-DF88-A340-9652-D620331A4F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27972" y="4198929"/>
            <a:ext cx="691691" cy="69169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EE61C23-B683-CF41-A9B8-6F9974AEF682}"/>
              </a:ext>
            </a:extLst>
          </p:cNvPr>
          <p:cNvSpPr txBox="1"/>
          <p:nvPr/>
        </p:nvSpPr>
        <p:spPr>
          <a:xfrm>
            <a:off x="10279830" y="4818544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</p:spTree>
    <p:extLst>
      <p:ext uri="{BB962C8B-B14F-4D97-AF65-F5344CB8AC3E}">
        <p14:creationId xmlns:p14="http://schemas.microsoft.com/office/powerpoint/2010/main" val="198751826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6AE4BD-CF3D-A341-AD81-F23C645376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691B22-32E5-6E44-A0C9-46DD96160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50243"/>
            <a:ext cx="12618720" cy="1188851"/>
          </a:xfrm>
        </p:spPr>
        <p:txBody>
          <a:bodyPr/>
          <a:lstStyle/>
          <a:p>
            <a:r>
              <a:rPr lang="en-US" dirty="0"/>
              <a:t>Named based Virtual Host Routing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2E79AF-3B3C-F647-8EB0-FD41E06C7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51" y="1404934"/>
            <a:ext cx="13802497" cy="411049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B8C8AF1-D445-884D-B106-49DF6A4B95D9}"/>
              </a:ext>
            </a:extLst>
          </p:cNvPr>
          <p:cNvSpPr/>
          <p:nvPr/>
        </p:nvSpPr>
        <p:spPr>
          <a:xfrm>
            <a:off x="8933935" y="1915297"/>
            <a:ext cx="5226908" cy="518984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4C319A9-CD06-1D4A-9A0E-3FAA7C2F3B53}"/>
              </a:ext>
            </a:extLst>
          </p:cNvPr>
          <p:cNvSpPr/>
          <p:nvPr/>
        </p:nvSpPr>
        <p:spPr>
          <a:xfrm>
            <a:off x="413951" y="6230240"/>
            <a:ext cx="13771606" cy="1188851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Requests with </a:t>
            </a:r>
            <a:r>
              <a:rPr lang="en-US" sz="3000" dirty="0">
                <a:solidFill>
                  <a:srgbClr val="FFFF00"/>
                </a:solidFill>
              </a:rPr>
              <a:t>default101.stacksimplify.com </a:t>
            </a:r>
            <a:r>
              <a:rPr lang="en-US" sz="3000" dirty="0"/>
              <a:t>will go to App3 Node Port Service (Default Backend)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156BA129-F6EE-2843-878D-BCBFD1BF6351}"/>
              </a:ext>
            </a:extLst>
          </p:cNvPr>
          <p:cNvCxnSpPr>
            <a:stCxn id="7" idx="0"/>
            <a:endCxn id="6" idx="2"/>
          </p:cNvCxnSpPr>
          <p:nvPr/>
        </p:nvCxnSpPr>
        <p:spPr>
          <a:xfrm rot="5400000" flipH="1" flipV="1">
            <a:off x="7525592" y="2208444"/>
            <a:ext cx="3795959" cy="4247635"/>
          </a:xfrm>
          <a:prstGeom prst="bentConnector3">
            <a:avLst>
              <a:gd name="adj1" fmla="val 9635"/>
            </a:avLst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123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6646" y="2377493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89252"/>
                </a:solidFill>
              </a:rPr>
              <a:t>Kubernetes Ingress 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7030A0"/>
                </a:solidFill>
              </a:rPr>
              <a:t>SSL Discovery – Host &amp; TLS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9684" y="154594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3456646" y="1532670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63346" y="110876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6831673" y="152274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EFF516-B612-064D-9A4F-0C8CDE8AF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17695" y="144668"/>
            <a:ext cx="1304041" cy="1304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A8B27-544E-A141-9F9D-860C3CC32F99}"/>
              </a:ext>
            </a:extLst>
          </p:cNvPr>
          <p:cNvSpPr txBox="1"/>
          <p:nvPr/>
        </p:nvSpPr>
        <p:spPr>
          <a:xfrm>
            <a:off x="5040798" y="152274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2" name="Google Shape;128;p17">
            <a:extLst>
              <a:ext uri="{FF2B5EF4-FFF2-40B4-BE49-F238E27FC236}">
                <a16:creationId xmlns:a16="http://schemas.microsoft.com/office/drawing/2014/main" id="{FD5EA6EB-805A-0641-8905-6821F5A5687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22548" y="154594"/>
            <a:ext cx="1353317" cy="122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8622548" y="1509380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Ingress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EE5862-9A4B-4447-ACC4-A0188A8B5E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14649" y="175943"/>
            <a:ext cx="1230302" cy="12014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15030F-D70C-F240-936A-14AFDF452EF8}"/>
              </a:ext>
            </a:extLst>
          </p:cNvPr>
          <p:cNvSpPr txBox="1"/>
          <p:nvPr/>
        </p:nvSpPr>
        <p:spPr>
          <a:xfrm>
            <a:off x="10123105" y="1536732"/>
            <a:ext cx="11218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External</a:t>
            </a:r>
          </a:p>
          <a:p>
            <a:pPr algn="ctr"/>
            <a:r>
              <a:rPr lang="en-US" dirty="0"/>
              <a:t>DNS</a:t>
            </a:r>
          </a:p>
        </p:txBody>
      </p:sp>
    </p:spTree>
    <p:extLst>
      <p:ext uri="{BB962C8B-B14F-4D97-AF65-F5344CB8AC3E}">
        <p14:creationId xmlns:p14="http://schemas.microsoft.com/office/powerpoint/2010/main" val="201975516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F0787F-D0E4-A446-BA58-89FFB87B93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8169A9-9B63-314E-B65E-3FDE7E030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559" y="-105703"/>
            <a:ext cx="12618720" cy="922948"/>
          </a:xfrm>
        </p:spPr>
        <p:txBody>
          <a:bodyPr/>
          <a:lstStyle/>
          <a:p>
            <a:r>
              <a:rPr lang="en-US" dirty="0"/>
              <a:t>Ingress SSL Certificate Discovery using Host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AE9178-6F36-AF4B-A418-B03A3F9D7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40" y="894003"/>
            <a:ext cx="6123403" cy="6441594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03DF49D-17D9-8D46-A426-B8785D4EE488}"/>
              </a:ext>
            </a:extLst>
          </p:cNvPr>
          <p:cNvSpPr/>
          <p:nvPr/>
        </p:nvSpPr>
        <p:spPr>
          <a:xfrm>
            <a:off x="7043352" y="2038864"/>
            <a:ext cx="7488194" cy="2269524"/>
          </a:xfrm>
          <a:prstGeom prst="roundRect">
            <a:avLst>
              <a:gd name="adj" fmla="val 13400"/>
            </a:avLst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TLS certificates for ALB Listeners can be automatically discovered with </a:t>
            </a:r>
            <a:r>
              <a:rPr lang="en-US" sz="2600" dirty="0">
                <a:solidFill>
                  <a:srgbClr val="FFFF00"/>
                </a:solidFill>
              </a:rPr>
              <a:t>hostnames</a:t>
            </a:r>
            <a:r>
              <a:rPr lang="en-US" sz="2600" dirty="0"/>
              <a:t> from Ingress resources if the </a:t>
            </a:r>
            <a:r>
              <a:rPr lang="en-US" sz="2600" dirty="0" err="1">
                <a:solidFill>
                  <a:srgbClr val="FFFF00"/>
                </a:solidFill>
              </a:rPr>
              <a:t>alb.ingress.kubernetes.io</a:t>
            </a:r>
            <a:r>
              <a:rPr lang="en-US" sz="2600" dirty="0">
                <a:solidFill>
                  <a:srgbClr val="FFFF00"/>
                </a:solidFill>
              </a:rPr>
              <a:t>/certificate-</a:t>
            </a:r>
            <a:r>
              <a:rPr lang="en-US" sz="2600" dirty="0" err="1">
                <a:solidFill>
                  <a:srgbClr val="FFFF00"/>
                </a:solidFill>
              </a:rPr>
              <a:t>arn</a:t>
            </a:r>
            <a:r>
              <a:rPr lang="en-US" sz="2600" dirty="0">
                <a:solidFill>
                  <a:srgbClr val="FFFF00"/>
                </a:solidFill>
              </a:rPr>
              <a:t> </a:t>
            </a:r>
            <a:r>
              <a:rPr lang="en-US" sz="2600" dirty="0"/>
              <a:t>annotation is not specified.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031D6D-63F0-4E42-9271-FF89887588E2}"/>
              </a:ext>
            </a:extLst>
          </p:cNvPr>
          <p:cNvSpPr/>
          <p:nvPr/>
        </p:nvSpPr>
        <p:spPr>
          <a:xfrm>
            <a:off x="7043352" y="4662617"/>
            <a:ext cx="7488194" cy="121507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The controller will attempt to discover </a:t>
            </a:r>
            <a:r>
              <a:rPr lang="en-US" sz="2600" dirty="0">
                <a:solidFill>
                  <a:srgbClr val="FFFF00"/>
                </a:solidFill>
              </a:rPr>
              <a:t>TLS certificates</a:t>
            </a:r>
            <a:r>
              <a:rPr lang="en-US" sz="2600" dirty="0"/>
              <a:t> from the </a:t>
            </a:r>
            <a:r>
              <a:rPr lang="en-US" sz="2600" dirty="0" err="1">
                <a:solidFill>
                  <a:srgbClr val="FFFF00"/>
                </a:solidFill>
              </a:rPr>
              <a:t>tls</a:t>
            </a:r>
            <a:r>
              <a:rPr lang="en-US" sz="2600" dirty="0">
                <a:solidFill>
                  <a:srgbClr val="FFFF00"/>
                </a:solidFill>
              </a:rPr>
              <a:t> field </a:t>
            </a:r>
            <a:r>
              <a:rPr lang="en-US" sz="2600" dirty="0"/>
              <a:t>in Ingress and </a:t>
            </a:r>
            <a:r>
              <a:rPr lang="en-US" sz="2600" dirty="0">
                <a:solidFill>
                  <a:srgbClr val="FFFF00"/>
                </a:solidFill>
              </a:rPr>
              <a:t>host field </a:t>
            </a:r>
            <a:r>
              <a:rPr lang="en-US" sz="2600" dirty="0"/>
              <a:t>in Ingress rules.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AD08606-EB85-AC4F-B59B-E303E2334A72}"/>
              </a:ext>
            </a:extLst>
          </p:cNvPr>
          <p:cNvSpPr/>
          <p:nvPr/>
        </p:nvSpPr>
        <p:spPr>
          <a:xfrm>
            <a:off x="7043352" y="6231925"/>
            <a:ext cx="7488194" cy="121507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b="1" dirty="0">
                <a:solidFill>
                  <a:srgbClr val="FFFF00"/>
                </a:solidFill>
              </a:rPr>
              <a:t>Important Note: </a:t>
            </a:r>
            <a:r>
              <a:rPr lang="en-US" sz="2600" dirty="0"/>
              <a:t>You need to explicitly specify to use HTTPS listener with listen-ports annotation.</a:t>
            </a:r>
          </a:p>
          <a:p>
            <a:r>
              <a:rPr lang="en-IN" dirty="0" err="1">
                <a:solidFill>
                  <a:srgbClr val="FFFF00"/>
                </a:solidFill>
              </a:rPr>
              <a:t>alb.ingress.kubernetes.io</a:t>
            </a:r>
            <a:r>
              <a:rPr lang="en-IN" dirty="0">
                <a:solidFill>
                  <a:srgbClr val="FFFF00"/>
                </a:solidFill>
              </a:rPr>
              <a:t>/listen-ports: '[{"HTTPS":443}]'</a:t>
            </a:r>
            <a:endParaRPr lang="en-US" sz="2600" dirty="0">
              <a:solidFill>
                <a:srgbClr val="FFFF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E1E6A01-B5E8-4948-A54C-8A0C4AE16145}"/>
              </a:ext>
            </a:extLst>
          </p:cNvPr>
          <p:cNvSpPr/>
          <p:nvPr/>
        </p:nvSpPr>
        <p:spPr>
          <a:xfrm>
            <a:off x="7426411" y="894003"/>
            <a:ext cx="6450227" cy="848300"/>
          </a:xfrm>
          <a:prstGeom prst="ellipse">
            <a:avLst/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Demo-1: SSL Discovery – Host</a:t>
            </a:r>
          </a:p>
        </p:txBody>
      </p:sp>
    </p:spTree>
    <p:extLst>
      <p:ext uri="{BB962C8B-B14F-4D97-AF65-F5344CB8AC3E}">
        <p14:creationId xmlns:p14="http://schemas.microsoft.com/office/powerpoint/2010/main" val="226833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A98D63-2F43-1342-AC0E-935DB83742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6861B6-0B17-E746-A5F5-A0AF42C79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062" y="50243"/>
            <a:ext cx="12618720" cy="1188851"/>
          </a:xfrm>
        </p:spPr>
        <p:txBody>
          <a:bodyPr/>
          <a:lstStyle/>
          <a:p>
            <a:r>
              <a:rPr lang="en-US" dirty="0"/>
              <a:t>Ingress SSL Certificate Discovery using </a:t>
            </a:r>
            <a:r>
              <a:rPr lang="en-US" dirty="0" err="1"/>
              <a:t>tls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373567-0344-AC4D-A46A-B8D58CC21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06" y="1239094"/>
            <a:ext cx="10662141" cy="624142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33DBC5-28C0-794C-BFE6-B72D42884154}"/>
              </a:ext>
            </a:extLst>
          </p:cNvPr>
          <p:cNvSpPr/>
          <p:nvPr/>
        </p:nvSpPr>
        <p:spPr>
          <a:xfrm>
            <a:off x="11034584" y="3812089"/>
            <a:ext cx="3311610" cy="1488959"/>
          </a:xfrm>
          <a:prstGeom prst="ellipse">
            <a:avLst/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Demo-2: SSL Discovery – </a:t>
            </a:r>
            <a:r>
              <a:rPr lang="en-US" sz="2800" b="1" dirty="0" err="1"/>
              <a:t>tls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05386006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AFE4E9-F5E8-2B44-AAF1-5C83846DCB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73F814-9989-C042-B103-D867AA96D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 certificate-</a:t>
            </a:r>
            <a:r>
              <a:rPr lang="en-US" dirty="0" err="1"/>
              <a:t>arn</a:t>
            </a:r>
            <a:r>
              <a:rPr lang="en-US" dirty="0"/>
              <a:t> Annotation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C43B2E-B20A-6A46-B285-9C5077855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4381826"/>
            <a:ext cx="13624560" cy="160954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CB4DF85-06C9-8A4A-AED7-DF2F0D46190C}"/>
              </a:ext>
            </a:extLst>
          </p:cNvPr>
          <p:cNvSpPr/>
          <p:nvPr/>
        </p:nvSpPr>
        <p:spPr>
          <a:xfrm>
            <a:off x="502920" y="2439827"/>
            <a:ext cx="13624560" cy="1248033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Comment </a:t>
            </a:r>
            <a:r>
              <a:rPr lang="en-IN" sz="3500" dirty="0" err="1">
                <a:solidFill>
                  <a:srgbClr val="FFFF00"/>
                </a:solidFill>
              </a:rPr>
              <a:t>alb.ingress.kubernetes.io</a:t>
            </a:r>
            <a:r>
              <a:rPr lang="en-IN" sz="3500" dirty="0">
                <a:solidFill>
                  <a:srgbClr val="FFFF00"/>
                </a:solidFill>
              </a:rPr>
              <a:t>/certificate-</a:t>
            </a:r>
            <a:r>
              <a:rPr lang="en-IN" sz="3500" dirty="0" err="1">
                <a:solidFill>
                  <a:srgbClr val="FFFF00"/>
                </a:solidFill>
              </a:rPr>
              <a:t>arn</a:t>
            </a:r>
            <a:endParaRPr lang="en-IN" sz="3500" dirty="0">
              <a:solidFill>
                <a:srgbClr val="FFFF00"/>
              </a:solidFill>
            </a:endParaRPr>
          </a:p>
          <a:p>
            <a:pPr algn="ctr"/>
            <a:r>
              <a:rPr lang="en-US" sz="3500" dirty="0"/>
              <a:t>Annotation when using host / </a:t>
            </a:r>
            <a:r>
              <a:rPr lang="en-US" sz="3500" dirty="0" err="1"/>
              <a:t>tls</a:t>
            </a:r>
            <a:r>
              <a:rPr lang="en-US" sz="3500" dirty="0"/>
              <a:t> options</a:t>
            </a:r>
          </a:p>
        </p:txBody>
      </p:sp>
    </p:spTree>
    <p:extLst>
      <p:ext uri="{BB962C8B-B14F-4D97-AF65-F5344CB8AC3E}">
        <p14:creationId xmlns:p14="http://schemas.microsoft.com/office/powerpoint/2010/main" val="18338079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6646" y="2377493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89252"/>
                </a:solidFill>
              </a:rPr>
              <a:t>Kubernetes Ingress 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7030A0"/>
                </a:solidFill>
              </a:rPr>
              <a:t>Ingress Groups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9684" y="154594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3456646" y="1532670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63346" y="110876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6831673" y="152274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EFF516-B612-064D-9A4F-0C8CDE8AF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17695" y="144668"/>
            <a:ext cx="1304041" cy="1304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A8B27-544E-A141-9F9D-860C3CC32F99}"/>
              </a:ext>
            </a:extLst>
          </p:cNvPr>
          <p:cNvSpPr txBox="1"/>
          <p:nvPr/>
        </p:nvSpPr>
        <p:spPr>
          <a:xfrm>
            <a:off x="5040798" y="152274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2" name="Google Shape;128;p17">
            <a:extLst>
              <a:ext uri="{FF2B5EF4-FFF2-40B4-BE49-F238E27FC236}">
                <a16:creationId xmlns:a16="http://schemas.microsoft.com/office/drawing/2014/main" id="{FD5EA6EB-805A-0641-8905-6821F5A5687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22548" y="154594"/>
            <a:ext cx="1353317" cy="122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8622548" y="1509380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Ingress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EE5862-9A4B-4447-ACC4-A0188A8B5E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14649" y="175943"/>
            <a:ext cx="1230302" cy="12014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15030F-D70C-F240-936A-14AFDF452EF8}"/>
              </a:ext>
            </a:extLst>
          </p:cNvPr>
          <p:cNvSpPr txBox="1"/>
          <p:nvPr/>
        </p:nvSpPr>
        <p:spPr>
          <a:xfrm>
            <a:off x="10123105" y="1536732"/>
            <a:ext cx="11218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External</a:t>
            </a:r>
          </a:p>
          <a:p>
            <a:pPr algn="ctr"/>
            <a:r>
              <a:rPr lang="en-US" dirty="0"/>
              <a:t>DNS</a:t>
            </a:r>
          </a:p>
        </p:txBody>
      </p:sp>
    </p:spTree>
    <p:extLst>
      <p:ext uri="{BB962C8B-B14F-4D97-AF65-F5344CB8AC3E}">
        <p14:creationId xmlns:p14="http://schemas.microsoft.com/office/powerpoint/2010/main" val="11231759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0EDAF9-B99D-A04B-A774-FA0CB6CD32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2244FD-6F12-AE42-AE19-0FF27D024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35109"/>
            <a:ext cx="12618720" cy="1188851"/>
          </a:xfrm>
        </p:spPr>
        <p:txBody>
          <a:bodyPr/>
          <a:lstStyle/>
          <a:p>
            <a:r>
              <a:rPr lang="en-US" dirty="0"/>
              <a:t>Without Ingress Groups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4E7391-0AE0-A544-B84E-6D04F0A94ECA}"/>
              </a:ext>
            </a:extLst>
          </p:cNvPr>
          <p:cNvSpPr/>
          <p:nvPr/>
        </p:nvSpPr>
        <p:spPr>
          <a:xfrm>
            <a:off x="420130" y="5708822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oogle Shape;660;p35">
            <a:extLst>
              <a:ext uri="{FF2B5EF4-FFF2-40B4-BE49-F238E27FC236}">
                <a16:creationId xmlns:a16="http://schemas.microsoft.com/office/drawing/2014/main" id="{F539FF5F-40AF-314D-9D02-894C41F9342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3988" y="599585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37;p35">
            <a:extLst>
              <a:ext uri="{FF2B5EF4-FFF2-40B4-BE49-F238E27FC236}">
                <a16:creationId xmlns:a16="http://schemas.microsoft.com/office/drawing/2014/main" id="{B2B21AF8-DF1D-A943-9BA9-F877B9CA9E5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468" y="59840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38;p35">
            <a:extLst>
              <a:ext uri="{FF2B5EF4-FFF2-40B4-BE49-F238E27FC236}">
                <a16:creationId xmlns:a16="http://schemas.microsoft.com/office/drawing/2014/main" id="{90455D01-E84B-234F-B9C6-48688ED9E3D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2401" y="594587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F75BA9-DE65-D840-9320-2DBD7ECC147C}"/>
              </a:ext>
            </a:extLst>
          </p:cNvPr>
          <p:cNvCxnSpPr>
            <a:cxnSpLocks/>
          </p:cNvCxnSpPr>
          <p:nvPr/>
        </p:nvCxnSpPr>
        <p:spPr>
          <a:xfrm>
            <a:off x="1509053" y="6592593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FA6E72-03B0-4E49-972C-0FAC04CA4057}"/>
              </a:ext>
            </a:extLst>
          </p:cNvPr>
          <p:cNvCxnSpPr>
            <a:cxnSpLocks/>
          </p:cNvCxnSpPr>
          <p:nvPr/>
        </p:nvCxnSpPr>
        <p:spPr>
          <a:xfrm flipH="1">
            <a:off x="2774153" y="6592593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A39D382-D998-BA40-A275-761042C09EE3}"/>
              </a:ext>
            </a:extLst>
          </p:cNvPr>
          <p:cNvSpPr txBox="1"/>
          <p:nvPr/>
        </p:nvSpPr>
        <p:spPr>
          <a:xfrm>
            <a:off x="1814468" y="6863347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D708D8-4CB6-5842-BB6D-925C1C7FC0FD}"/>
              </a:ext>
            </a:extLst>
          </p:cNvPr>
          <p:cNvSpPr/>
          <p:nvPr/>
        </p:nvSpPr>
        <p:spPr>
          <a:xfrm>
            <a:off x="5530126" y="2123243"/>
            <a:ext cx="3357050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662;p35">
            <a:extLst>
              <a:ext uri="{FF2B5EF4-FFF2-40B4-BE49-F238E27FC236}">
                <a16:creationId xmlns:a16="http://schemas.microsoft.com/office/drawing/2014/main" id="{E61B2B02-C15A-9442-AF7A-9357ABA374F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8062" y="230572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AF6354-3823-EF46-8C8E-6529EA30CBDE}"/>
              </a:ext>
            </a:extLst>
          </p:cNvPr>
          <p:cNvSpPr txBox="1"/>
          <p:nvPr/>
        </p:nvSpPr>
        <p:spPr>
          <a:xfrm>
            <a:off x="5561860" y="3366180"/>
            <a:ext cx="32144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Resource: my-apps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52AD27-FEA7-AB44-AAB6-C1A85374781B}"/>
              </a:ext>
            </a:extLst>
          </p:cNvPr>
          <p:cNvSpPr/>
          <p:nvPr/>
        </p:nvSpPr>
        <p:spPr>
          <a:xfrm>
            <a:off x="5222532" y="5708822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oogle Shape;660;p35">
            <a:extLst>
              <a:ext uri="{FF2B5EF4-FFF2-40B4-BE49-F238E27FC236}">
                <a16:creationId xmlns:a16="http://schemas.microsoft.com/office/drawing/2014/main" id="{3661EE0F-80D6-C846-B656-DAEC89A7CB1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76390" y="599585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37;p35">
            <a:extLst>
              <a:ext uri="{FF2B5EF4-FFF2-40B4-BE49-F238E27FC236}">
                <a16:creationId xmlns:a16="http://schemas.microsoft.com/office/drawing/2014/main" id="{E0916B79-4261-5A40-9B53-8E1961ACFF7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6870" y="59840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8;p35">
            <a:extLst>
              <a:ext uri="{FF2B5EF4-FFF2-40B4-BE49-F238E27FC236}">
                <a16:creationId xmlns:a16="http://schemas.microsoft.com/office/drawing/2014/main" id="{99D4DB98-F494-2E41-83AA-EEA47F20572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4803" y="594587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A8978F-A5E9-564A-A224-E4B33D59E076}"/>
              </a:ext>
            </a:extLst>
          </p:cNvPr>
          <p:cNvCxnSpPr>
            <a:cxnSpLocks/>
          </p:cNvCxnSpPr>
          <p:nvPr/>
        </p:nvCxnSpPr>
        <p:spPr>
          <a:xfrm>
            <a:off x="6311455" y="6592593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C3D5EC-8238-824D-80F8-DC19B0741ED4}"/>
              </a:ext>
            </a:extLst>
          </p:cNvPr>
          <p:cNvCxnSpPr>
            <a:cxnSpLocks/>
          </p:cNvCxnSpPr>
          <p:nvPr/>
        </p:nvCxnSpPr>
        <p:spPr>
          <a:xfrm flipH="1">
            <a:off x="7576555" y="6592593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0CF5532-8602-B946-BB70-143E99B363A9}"/>
              </a:ext>
            </a:extLst>
          </p:cNvPr>
          <p:cNvSpPr txBox="1"/>
          <p:nvPr/>
        </p:nvSpPr>
        <p:spPr>
          <a:xfrm>
            <a:off x="6616870" y="6863347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6AF344-7ED6-D840-81B0-4E0D1D7D36C8}"/>
              </a:ext>
            </a:extLst>
          </p:cNvPr>
          <p:cNvSpPr/>
          <p:nvPr/>
        </p:nvSpPr>
        <p:spPr>
          <a:xfrm>
            <a:off x="10152627" y="5708821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Google Shape;660;p35">
            <a:extLst>
              <a:ext uri="{FF2B5EF4-FFF2-40B4-BE49-F238E27FC236}">
                <a16:creationId xmlns:a16="http://schemas.microsoft.com/office/drawing/2014/main" id="{4CFF9362-15F3-114E-8D08-4D68820A9BA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06485" y="599585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637;p35">
            <a:extLst>
              <a:ext uri="{FF2B5EF4-FFF2-40B4-BE49-F238E27FC236}">
                <a16:creationId xmlns:a16="http://schemas.microsoft.com/office/drawing/2014/main" id="{1FE62C4C-A7BA-E94B-93BE-27621CCFCA4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6965" y="598403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8;p35">
            <a:extLst>
              <a:ext uri="{FF2B5EF4-FFF2-40B4-BE49-F238E27FC236}">
                <a16:creationId xmlns:a16="http://schemas.microsoft.com/office/drawing/2014/main" id="{A40FBB57-F57C-DF46-A614-2964E0CA6F8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74898" y="594587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1D57ED-A3AF-6142-8A58-867267D9E8D1}"/>
              </a:ext>
            </a:extLst>
          </p:cNvPr>
          <p:cNvCxnSpPr>
            <a:cxnSpLocks/>
          </p:cNvCxnSpPr>
          <p:nvPr/>
        </p:nvCxnSpPr>
        <p:spPr>
          <a:xfrm>
            <a:off x="11241550" y="6592592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B16FDAC-A8BA-DB4F-9BD3-D274CDFDC9A1}"/>
              </a:ext>
            </a:extLst>
          </p:cNvPr>
          <p:cNvCxnSpPr>
            <a:cxnSpLocks/>
          </p:cNvCxnSpPr>
          <p:nvPr/>
        </p:nvCxnSpPr>
        <p:spPr>
          <a:xfrm flipH="1">
            <a:off x="12506650" y="6592592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44C723-645E-1642-8F9D-AD91FEC479A8}"/>
              </a:ext>
            </a:extLst>
          </p:cNvPr>
          <p:cNvSpPr txBox="1"/>
          <p:nvPr/>
        </p:nvSpPr>
        <p:spPr>
          <a:xfrm>
            <a:off x="11546965" y="6863346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App3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A3F1A59-9C3B-1549-998C-E00042E32767}"/>
              </a:ext>
            </a:extLst>
          </p:cNvPr>
          <p:cNvSpPr/>
          <p:nvPr/>
        </p:nvSpPr>
        <p:spPr>
          <a:xfrm>
            <a:off x="135358" y="815027"/>
            <a:ext cx="4802402" cy="137414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Ingress Resource for all three Apps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77226B9-C2FE-EC49-9E67-EEA0D756E0B5}"/>
              </a:ext>
            </a:extLst>
          </p:cNvPr>
          <p:cNvSpPr/>
          <p:nvPr/>
        </p:nvSpPr>
        <p:spPr>
          <a:xfrm>
            <a:off x="9335924" y="815026"/>
            <a:ext cx="4802402" cy="137414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Any changes to App3 we need to update the “</a:t>
            </a:r>
            <a:r>
              <a:rPr lang="en-US" dirty="0">
                <a:solidFill>
                  <a:srgbClr val="FFFF00"/>
                </a:solidFill>
              </a:rPr>
              <a:t>my-apps</a:t>
            </a:r>
            <a:r>
              <a:rPr lang="en-US" dirty="0"/>
              <a:t>” ingress resource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24E0D53-A2A4-2247-95C0-1FC1681E6BAF}"/>
              </a:ext>
            </a:extLst>
          </p:cNvPr>
          <p:cNvSpPr/>
          <p:nvPr/>
        </p:nvSpPr>
        <p:spPr>
          <a:xfrm>
            <a:off x="-19554" y="2368353"/>
            <a:ext cx="5239629" cy="3069716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Example: </a:t>
            </a:r>
            <a:r>
              <a:rPr lang="en-US" dirty="0"/>
              <a:t>If we have </a:t>
            </a:r>
            <a:r>
              <a:rPr lang="en-US" dirty="0">
                <a:solidFill>
                  <a:srgbClr val="FFFF00"/>
                </a:solidFill>
              </a:rPr>
              <a:t>50 apps </a:t>
            </a:r>
            <a:r>
              <a:rPr lang="en-US" dirty="0"/>
              <a:t>which needs different rules in them and all should be part of </a:t>
            </a:r>
            <a:r>
              <a:rPr lang="en-US" dirty="0">
                <a:solidFill>
                  <a:srgbClr val="FFFF00"/>
                </a:solidFill>
              </a:rPr>
              <a:t>single ALB</a:t>
            </a:r>
            <a:r>
              <a:rPr lang="en-US" dirty="0"/>
              <a:t>, maintaining such </a:t>
            </a:r>
            <a:r>
              <a:rPr lang="en-US" dirty="0">
                <a:solidFill>
                  <a:srgbClr val="FFFF00"/>
                </a:solidFill>
              </a:rPr>
              <a:t>huge</a:t>
            </a:r>
            <a:r>
              <a:rPr lang="en-US" dirty="0"/>
              <a:t> k8s manifest file with configs becomes </a:t>
            </a:r>
            <a:r>
              <a:rPr lang="en-US" dirty="0">
                <a:solidFill>
                  <a:srgbClr val="FFFF00"/>
                </a:solidFill>
              </a:rPr>
              <a:t>tedious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confusing</a:t>
            </a:r>
            <a:r>
              <a:rPr lang="en-US" dirty="0"/>
              <a:t>.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099103C-30D7-8A41-8CF7-8813D9FB96F3}"/>
              </a:ext>
            </a:extLst>
          </p:cNvPr>
          <p:cNvSpPr/>
          <p:nvPr/>
        </p:nvSpPr>
        <p:spPr>
          <a:xfrm>
            <a:off x="9406992" y="3205863"/>
            <a:ext cx="5239629" cy="2038368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With </a:t>
            </a:r>
            <a:r>
              <a:rPr lang="en-US" dirty="0">
                <a:solidFill>
                  <a:srgbClr val="FFFF00"/>
                </a:solidFill>
              </a:rPr>
              <a:t>Ingress Groups</a:t>
            </a:r>
            <a:r>
              <a:rPr lang="en-US" dirty="0"/>
              <a:t> we can simplify our Kubernetes Ingress Manifest when dealing with </a:t>
            </a:r>
            <a:r>
              <a:rPr lang="en-US" dirty="0">
                <a:solidFill>
                  <a:srgbClr val="FFFF00"/>
                </a:solidFill>
              </a:rPr>
              <a:t>multiple apps </a:t>
            </a:r>
            <a:r>
              <a:rPr lang="en-US" dirty="0"/>
              <a:t>requiring single ALB</a:t>
            </a:r>
          </a:p>
        </p:txBody>
      </p:sp>
      <p:pic>
        <p:nvPicPr>
          <p:cNvPr id="40" name="Graphic 39" descr="Document with solid fill">
            <a:extLst>
              <a:ext uri="{FF2B5EF4-FFF2-40B4-BE49-F238E27FC236}">
                <a16:creationId xmlns:a16="http://schemas.microsoft.com/office/drawing/2014/main" id="{37B53957-4594-5942-9389-D430C5D2F9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16399" y="236835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4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 animBg="1"/>
      <p:bldP spid="14" grpId="0"/>
      <p:bldP spid="15" grpId="0" animBg="1"/>
      <p:bldP spid="21" grpId="0"/>
      <p:bldP spid="22" grpId="0" animBg="1"/>
      <p:bldP spid="28" grpId="0"/>
      <p:bldP spid="36" grpId="0" animBg="1"/>
      <p:bldP spid="37" grpId="0" animBg="1"/>
      <p:bldP spid="38" grpId="0" animBg="1"/>
      <p:bldP spid="39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0EDAF9-B99D-A04B-A774-FA0CB6CD32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2244FD-6F12-AE42-AE19-0FF27D024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559" y="0"/>
            <a:ext cx="12618720" cy="820421"/>
          </a:xfrm>
        </p:spPr>
        <p:txBody>
          <a:bodyPr>
            <a:normAutofit fontScale="90000"/>
          </a:bodyPr>
          <a:lstStyle/>
          <a:p>
            <a:r>
              <a:rPr lang="en-US" dirty="0"/>
              <a:t>With Ingress Groups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4E7391-0AE0-A544-B84E-6D04F0A94ECA}"/>
              </a:ext>
            </a:extLst>
          </p:cNvPr>
          <p:cNvSpPr/>
          <p:nvPr/>
        </p:nvSpPr>
        <p:spPr>
          <a:xfrm>
            <a:off x="420130" y="5708822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oogle Shape;660;p35">
            <a:extLst>
              <a:ext uri="{FF2B5EF4-FFF2-40B4-BE49-F238E27FC236}">
                <a16:creationId xmlns:a16="http://schemas.microsoft.com/office/drawing/2014/main" id="{F539FF5F-40AF-314D-9D02-894C41F9342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3988" y="599585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37;p35">
            <a:extLst>
              <a:ext uri="{FF2B5EF4-FFF2-40B4-BE49-F238E27FC236}">
                <a16:creationId xmlns:a16="http://schemas.microsoft.com/office/drawing/2014/main" id="{B2B21AF8-DF1D-A943-9BA9-F877B9CA9E5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468" y="59840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38;p35">
            <a:extLst>
              <a:ext uri="{FF2B5EF4-FFF2-40B4-BE49-F238E27FC236}">
                <a16:creationId xmlns:a16="http://schemas.microsoft.com/office/drawing/2014/main" id="{90455D01-E84B-234F-B9C6-48688ED9E3D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2401" y="594587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F75BA9-DE65-D840-9320-2DBD7ECC147C}"/>
              </a:ext>
            </a:extLst>
          </p:cNvPr>
          <p:cNvCxnSpPr>
            <a:cxnSpLocks/>
          </p:cNvCxnSpPr>
          <p:nvPr/>
        </p:nvCxnSpPr>
        <p:spPr>
          <a:xfrm>
            <a:off x="1509053" y="6592593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FA6E72-03B0-4E49-972C-0FAC04CA4057}"/>
              </a:ext>
            </a:extLst>
          </p:cNvPr>
          <p:cNvCxnSpPr>
            <a:cxnSpLocks/>
          </p:cNvCxnSpPr>
          <p:nvPr/>
        </p:nvCxnSpPr>
        <p:spPr>
          <a:xfrm flipH="1">
            <a:off x="2774153" y="6592593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A39D382-D998-BA40-A275-761042C09EE3}"/>
              </a:ext>
            </a:extLst>
          </p:cNvPr>
          <p:cNvSpPr txBox="1"/>
          <p:nvPr/>
        </p:nvSpPr>
        <p:spPr>
          <a:xfrm>
            <a:off x="1814468" y="6863347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D708D8-4CB6-5842-BB6D-925C1C7FC0FD}"/>
              </a:ext>
            </a:extLst>
          </p:cNvPr>
          <p:cNvSpPr/>
          <p:nvPr/>
        </p:nvSpPr>
        <p:spPr>
          <a:xfrm>
            <a:off x="420129" y="3064087"/>
            <a:ext cx="3707027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662;p35">
            <a:extLst>
              <a:ext uri="{FF2B5EF4-FFF2-40B4-BE49-F238E27FC236}">
                <a16:creationId xmlns:a16="http://schemas.microsoft.com/office/drawing/2014/main" id="{E61B2B02-C15A-9442-AF7A-9357ABA374F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8461" y="322906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AF6354-3823-EF46-8C8E-6529EA30CBDE}"/>
              </a:ext>
            </a:extLst>
          </p:cNvPr>
          <p:cNvSpPr txBox="1"/>
          <p:nvPr/>
        </p:nvSpPr>
        <p:spPr>
          <a:xfrm>
            <a:off x="562774" y="4292572"/>
            <a:ext cx="35455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Ingress Service: app1-ingress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52AD27-FEA7-AB44-AAB6-C1A85374781B}"/>
              </a:ext>
            </a:extLst>
          </p:cNvPr>
          <p:cNvSpPr/>
          <p:nvPr/>
        </p:nvSpPr>
        <p:spPr>
          <a:xfrm>
            <a:off x="5222532" y="5708822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oogle Shape;660;p35">
            <a:extLst>
              <a:ext uri="{FF2B5EF4-FFF2-40B4-BE49-F238E27FC236}">
                <a16:creationId xmlns:a16="http://schemas.microsoft.com/office/drawing/2014/main" id="{3661EE0F-80D6-C846-B656-DAEC89A7CB1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76390" y="599585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37;p35">
            <a:extLst>
              <a:ext uri="{FF2B5EF4-FFF2-40B4-BE49-F238E27FC236}">
                <a16:creationId xmlns:a16="http://schemas.microsoft.com/office/drawing/2014/main" id="{E0916B79-4261-5A40-9B53-8E1961ACFF7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6870" y="59840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8;p35">
            <a:extLst>
              <a:ext uri="{FF2B5EF4-FFF2-40B4-BE49-F238E27FC236}">
                <a16:creationId xmlns:a16="http://schemas.microsoft.com/office/drawing/2014/main" id="{99D4DB98-F494-2E41-83AA-EEA47F20572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4803" y="594587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A8978F-A5E9-564A-A224-E4B33D59E076}"/>
              </a:ext>
            </a:extLst>
          </p:cNvPr>
          <p:cNvCxnSpPr>
            <a:cxnSpLocks/>
          </p:cNvCxnSpPr>
          <p:nvPr/>
        </p:nvCxnSpPr>
        <p:spPr>
          <a:xfrm>
            <a:off x="6311455" y="6592593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C3D5EC-8238-824D-80F8-DC19B0741ED4}"/>
              </a:ext>
            </a:extLst>
          </p:cNvPr>
          <p:cNvCxnSpPr>
            <a:cxnSpLocks/>
          </p:cNvCxnSpPr>
          <p:nvPr/>
        </p:nvCxnSpPr>
        <p:spPr>
          <a:xfrm flipH="1">
            <a:off x="7576555" y="6592593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0CF5532-8602-B946-BB70-143E99B363A9}"/>
              </a:ext>
            </a:extLst>
          </p:cNvPr>
          <p:cNvSpPr txBox="1"/>
          <p:nvPr/>
        </p:nvSpPr>
        <p:spPr>
          <a:xfrm>
            <a:off x="6616870" y="6863347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6AF344-7ED6-D840-81B0-4E0D1D7D36C8}"/>
              </a:ext>
            </a:extLst>
          </p:cNvPr>
          <p:cNvSpPr/>
          <p:nvPr/>
        </p:nvSpPr>
        <p:spPr>
          <a:xfrm>
            <a:off x="10152627" y="5708821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Google Shape;660;p35">
            <a:extLst>
              <a:ext uri="{FF2B5EF4-FFF2-40B4-BE49-F238E27FC236}">
                <a16:creationId xmlns:a16="http://schemas.microsoft.com/office/drawing/2014/main" id="{4CFF9362-15F3-114E-8D08-4D68820A9BA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06485" y="599585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637;p35">
            <a:extLst>
              <a:ext uri="{FF2B5EF4-FFF2-40B4-BE49-F238E27FC236}">
                <a16:creationId xmlns:a16="http://schemas.microsoft.com/office/drawing/2014/main" id="{1FE62C4C-A7BA-E94B-93BE-27621CCFCA4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6965" y="598403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8;p35">
            <a:extLst>
              <a:ext uri="{FF2B5EF4-FFF2-40B4-BE49-F238E27FC236}">
                <a16:creationId xmlns:a16="http://schemas.microsoft.com/office/drawing/2014/main" id="{A40FBB57-F57C-DF46-A614-2964E0CA6F8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74898" y="594587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1D57ED-A3AF-6142-8A58-867267D9E8D1}"/>
              </a:ext>
            </a:extLst>
          </p:cNvPr>
          <p:cNvCxnSpPr>
            <a:cxnSpLocks/>
          </p:cNvCxnSpPr>
          <p:nvPr/>
        </p:nvCxnSpPr>
        <p:spPr>
          <a:xfrm>
            <a:off x="11241550" y="6592592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B16FDAC-A8BA-DB4F-9BD3-D274CDFDC9A1}"/>
              </a:ext>
            </a:extLst>
          </p:cNvPr>
          <p:cNvCxnSpPr>
            <a:cxnSpLocks/>
          </p:cNvCxnSpPr>
          <p:nvPr/>
        </p:nvCxnSpPr>
        <p:spPr>
          <a:xfrm flipH="1">
            <a:off x="12506650" y="6592592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44C723-645E-1642-8F9D-AD91FEC479A8}"/>
              </a:ext>
            </a:extLst>
          </p:cNvPr>
          <p:cNvSpPr txBox="1"/>
          <p:nvPr/>
        </p:nvSpPr>
        <p:spPr>
          <a:xfrm>
            <a:off x="11546965" y="6863346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3B4A16-6AFF-3E41-B120-09512BA08412}"/>
              </a:ext>
            </a:extLst>
          </p:cNvPr>
          <p:cNvSpPr/>
          <p:nvPr/>
        </p:nvSpPr>
        <p:spPr>
          <a:xfrm>
            <a:off x="5263610" y="3064087"/>
            <a:ext cx="3707027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oogle Shape;662;p35">
            <a:extLst>
              <a:ext uri="{FF2B5EF4-FFF2-40B4-BE49-F238E27FC236}">
                <a16:creationId xmlns:a16="http://schemas.microsoft.com/office/drawing/2014/main" id="{E774F006-066F-F442-8E96-6CF17578FA9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4655" y="3245902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A4D9C83-A6F5-544F-906C-7DEA8D3E1C3B}"/>
              </a:ext>
            </a:extLst>
          </p:cNvPr>
          <p:cNvSpPr txBox="1"/>
          <p:nvPr/>
        </p:nvSpPr>
        <p:spPr>
          <a:xfrm>
            <a:off x="5406255" y="4292572"/>
            <a:ext cx="35455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60033"/>
                </a:solidFill>
              </a:rPr>
              <a:t>Ingress Service: app2-ingress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1B4C0A-1FC9-704D-A81A-1CAC63DD9783}"/>
              </a:ext>
            </a:extLst>
          </p:cNvPr>
          <p:cNvSpPr/>
          <p:nvPr/>
        </p:nvSpPr>
        <p:spPr>
          <a:xfrm>
            <a:off x="10194239" y="3064087"/>
            <a:ext cx="3707027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Google Shape;662;p35">
            <a:extLst>
              <a:ext uri="{FF2B5EF4-FFF2-40B4-BE49-F238E27FC236}">
                <a16:creationId xmlns:a16="http://schemas.microsoft.com/office/drawing/2014/main" id="{FEFFB491-3B4E-1049-AEFA-794955E22FE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84808" y="319253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CB7BE03-6A03-9343-A4CE-0FA4D302A791}"/>
              </a:ext>
            </a:extLst>
          </p:cNvPr>
          <p:cNvSpPr txBox="1"/>
          <p:nvPr/>
        </p:nvSpPr>
        <p:spPr>
          <a:xfrm>
            <a:off x="10336884" y="4292572"/>
            <a:ext cx="35455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Ingress Service: app3-ingress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E83253E-7F1E-AC41-90C6-98FD9B6C705B}"/>
              </a:ext>
            </a:extLst>
          </p:cNvPr>
          <p:cNvSpPr/>
          <p:nvPr/>
        </p:nvSpPr>
        <p:spPr>
          <a:xfrm>
            <a:off x="296562" y="820422"/>
            <a:ext cx="13987849" cy="4319990"/>
          </a:xfrm>
          <a:prstGeom prst="roundRect">
            <a:avLst>
              <a:gd name="adj" fmla="val 3712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3D95141-9BDC-5A4F-98ED-9182A4E7A7EF}"/>
              </a:ext>
            </a:extLst>
          </p:cNvPr>
          <p:cNvSpPr/>
          <p:nvPr/>
        </p:nvSpPr>
        <p:spPr>
          <a:xfrm>
            <a:off x="420129" y="2406758"/>
            <a:ext cx="3707027" cy="4879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Priority: 10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166058B-34C6-264F-8AC4-5C89FD640705}"/>
              </a:ext>
            </a:extLst>
          </p:cNvPr>
          <p:cNvSpPr/>
          <p:nvPr/>
        </p:nvSpPr>
        <p:spPr>
          <a:xfrm>
            <a:off x="5263610" y="2374444"/>
            <a:ext cx="3707027" cy="487929"/>
          </a:xfrm>
          <a:prstGeom prst="ellipse">
            <a:avLst/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Priority: 20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276E00D-B04D-484F-8C45-04279E2E34E6}"/>
              </a:ext>
            </a:extLst>
          </p:cNvPr>
          <p:cNvSpPr/>
          <p:nvPr/>
        </p:nvSpPr>
        <p:spPr>
          <a:xfrm>
            <a:off x="10152626" y="2374444"/>
            <a:ext cx="3707027" cy="4879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Priority: 30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BE4C2D25-6C81-3640-8DD9-6CFA8A11B1A2}"/>
              </a:ext>
            </a:extLst>
          </p:cNvPr>
          <p:cNvSpPr/>
          <p:nvPr/>
        </p:nvSpPr>
        <p:spPr>
          <a:xfrm>
            <a:off x="476647" y="1657318"/>
            <a:ext cx="13240130" cy="482035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 Group: </a:t>
            </a:r>
            <a:r>
              <a:rPr lang="en-US" dirty="0" err="1"/>
              <a:t>myapps.web</a:t>
            </a:r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8E664B9-E58A-A04A-AEC8-55AEC7EC899B}"/>
              </a:ext>
            </a:extLst>
          </p:cNvPr>
          <p:cNvCxnSpPr/>
          <p:nvPr/>
        </p:nvCxnSpPr>
        <p:spPr>
          <a:xfrm>
            <a:off x="4633784" y="2275649"/>
            <a:ext cx="0" cy="5175534"/>
          </a:xfrm>
          <a:prstGeom prst="line">
            <a:avLst/>
          </a:prstGeom>
          <a:ln w="508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63902C7-3E24-5440-AAB7-D323C489716F}"/>
              </a:ext>
            </a:extLst>
          </p:cNvPr>
          <p:cNvCxnSpPr/>
          <p:nvPr/>
        </p:nvCxnSpPr>
        <p:spPr>
          <a:xfrm>
            <a:off x="9654746" y="2307963"/>
            <a:ext cx="0" cy="5175534"/>
          </a:xfrm>
          <a:prstGeom prst="line">
            <a:avLst/>
          </a:prstGeom>
          <a:ln w="508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B9F310B-85EB-DD43-8F5F-43161A0EDCFE}"/>
              </a:ext>
            </a:extLst>
          </p:cNvPr>
          <p:cNvSpPr/>
          <p:nvPr/>
        </p:nvSpPr>
        <p:spPr>
          <a:xfrm>
            <a:off x="494453" y="1006090"/>
            <a:ext cx="13240130" cy="482035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alb.ingress.kubernetes.io</a:t>
            </a:r>
            <a:r>
              <a:rPr lang="en-US" dirty="0"/>
              <a:t>/load-balancer-name: ingress-groups-demo</a:t>
            </a:r>
          </a:p>
        </p:txBody>
      </p:sp>
      <p:pic>
        <p:nvPicPr>
          <p:cNvPr id="49" name="Graphic 48" descr="Document with solid fill">
            <a:extLst>
              <a:ext uri="{FF2B5EF4-FFF2-40B4-BE49-F238E27FC236}">
                <a16:creationId xmlns:a16="http://schemas.microsoft.com/office/drawing/2014/main" id="{0602D974-042D-634E-B88F-53455541AD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07843" y="3229061"/>
            <a:ext cx="914400" cy="914400"/>
          </a:xfrm>
          <a:prstGeom prst="rect">
            <a:avLst/>
          </a:prstGeom>
        </p:spPr>
      </p:pic>
      <p:pic>
        <p:nvPicPr>
          <p:cNvPr id="50" name="Graphic 49" descr="Document with solid fill">
            <a:extLst>
              <a:ext uri="{FF2B5EF4-FFF2-40B4-BE49-F238E27FC236}">
                <a16:creationId xmlns:a16="http://schemas.microsoft.com/office/drawing/2014/main" id="{57359D31-87C6-B440-AAA7-37CB9ACD70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38176" y="3299212"/>
            <a:ext cx="914400" cy="914400"/>
          </a:xfrm>
          <a:prstGeom prst="rect">
            <a:avLst/>
          </a:prstGeom>
        </p:spPr>
      </p:pic>
      <p:pic>
        <p:nvPicPr>
          <p:cNvPr id="51" name="Graphic 50" descr="Document with solid fill">
            <a:extLst>
              <a:ext uri="{FF2B5EF4-FFF2-40B4-BE49-F238E27FC236}">
                <a16:creationId xmlns:a16="http://schemas.microsoft.com/office/drawing/2014/main" id="{604F670B-7414-584E-BF03-F005C78B7A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506650" y="32312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 animBg="1"/>
      <p:bldP spid="14" grpId="0"/>
      <p:bldP spid="15" grpId="0" animBg="1"/>
      <p:bldP spid="21" grpId="0"/>
      <p:bldP spid="22" grpId="0" animBg="1"/>
      <p:bldP spid="28" grpId="0"/>
      <p:bldP spid="31" grpId="0" animBg="1"/>
      <p:bldP spid="33" grpId="0"/>
      <p:bldP spid="34" grpId="0" animBg="1"/>
      <p:bldP spid="36" grpId="0"/>
      <p:bldP spid="3" grpId="0" animBg="1"/>
      <p:bldP spid="38" grpId="0" animBg="1"/>
      <p:bldP spid="39" grpId="0" animBg="1"/>
      <p:bldP spid="40" grpId="0" animBg="1"/>
      <p:bldP spid="41" grpId="0" animBg="1"/>
      <p:bldP spid="45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4A8A87-2BA9-7749-9724-17959FC083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48BF50-25D5-5741-9D09-A50B75CB7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 Groups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75F46FD-2F2A-D041-87F7-1BD3853609F0}"/>
              </a:ext>
            </a:extLst>
          </p:cNvPr>
          <p:cNvSpPr/>
          <p:nvPr/>
        </p:nvSpPr>
        <p:spPr>
          <a:xfrm>
            <a:off x="1964722" y="1631090"/>
            <a:ext cx="12505040" cy="118885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 err="1"/>
              <a:t>IngressGroup</a:t>
            </a:r>
            <a:r>
              <a:rPr lang="en-IN" sz="3000" dirty="0"/>
              <a:t> feature enables you to group multiple Ingress resources </a:t>
            </a:r>
            <a:r>
              <a:rPr lang="en-IN" sz="3000" dirty="0">
                <a:solidFill>
                  <a:srgbClr val="FFFF00"/>
                </a:solidFill>
              </a:rPr>
              <a:t>together</a:t>
            </a:r>
            <a:r>
              <a:rPr lang="en-IN" sz="3000" dirty="0"/>
              <a:t>. </a:t>
            </a:r>
            <a:endParaRPr lang="en-US" sz="3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68A301-8FF5-554D-88B7-969F2A78837A}"/>
              </a:ext>
            </a:extLst>
          </p:cNvPr>
          <p:cNvSpPr/>
          <p:nvPr/>
        </p:nvSpPr>
        <p:spPr>
          <a:xfrm>
            <a:off x="1964722" y="3058615"/>
            <a:ext cx="12505040" cy="1188851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/>
              <a:t>The controller will automatically </a:t>
            </a:r>
            <a:r>
              <a:rPr lang="en-IN" sz="3000" dirty="0">
                <a:solidFill>
                  <a:srgbClr val="FFFF00"/>
                </a:solidFill>
              </a:rPr>
              <a:t>merge Ingress rules </a:t>
            </a:r>
            <a:r>
              <a:rPr lang="en-IN" sz="3000" dirty="0"/>
              <a:t>for all Ingresses within </a:t>
            </a:r>
            <a:r>
              <a:rPr lang="en-IN" sz="3000" dirty="0" err="1"/>
              <a:t>IngressGroup</a:t>
            </a:r>
            <a:r>
              <a:rPr lang="en-IN" sz="3000" dirty="0"/>
              <a:t> and support them with a </a:t>
            </a:r>
            <a:r>
              <a:rPr lang="en-IN" sz="3000" dirty="0">
                <a:solidFill>
                  <a:srgbClr val="FFFF00"/>
                </a:solidFill>
              </a:rPr>
              <a:t>single ALB</a:t>
            </a:r>
            <a:r>
              <a:rPr lang="en-IN" sz="3000" dirty="0"/>
              <a:t>.</a:t>
            </a:r>
            <a:endParaRPr lang="en-US" sz="3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CBAC972-9307-3C45-B2FF-FFCF0EB5A0CF}"/>
              </a:ext>
            </a:extLst>
          </p:cNvPr>
          <p:cNvSpPr/>
          <p:nvPr/>
        </p:nvSpPr>
        <p:spPr>
          <a:xfrm>
            <a:off x="1964722" y="4430216"/>
            <a:ext cx="12505040" cy="118885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b="1" dirty="0"/>
              <a:t>VERY VERY IMPORTANT NOTE: </a:t>
            </a:r>
            <a:r>
              <a:rPr lang="en-IN" sz="3000" dirty="0"/>
              <a:t>In addition, most annotations defined on an Ingress only </a:t>
            </a:r>
            <a:r>
              <a:rPr lang="en-IN" sz="3000" dirty="0">
                <a:solidFill>
                  <a:srgbClr val="FFFF00"/>
                </a:solidFill>
              </a:rPr>
              <a:t>applies to the paths defined by that Ingress.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ED0A531-B724-764E-B104-F56AD3C681AB}"/>
              </a:ext>
            </a:extLst>
          </p:cNvPr>
          <p:cNvSpPr/>
          <p:nvPr/>
        </p:nvSpPr>
        <p:spPr>
          <a:xfrm>
            <a:off x="160639" y="1627378"/>
            <a:ext cx="1482812" cy="11888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320D0E1-70AC-754D-B3F1-25119B211E5D}"/>
              </a:ext>
            </a:extLst>
          </p:cNvPr>
          <p:cNvSpPr/>
          <p:nvPr/>
        </p:nvSpPr>
        <p:spPr>
          <a:xfrm>
            <a:off x="160638" y="3054904"/>
            <a:ext cx="1482812" cy="1188850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3CCE5E-667D-B04B-B9AF-7052764E4F42}"/>
              </a:ext>
            </a:extLst>
          </p:cNvPr>
          <p:cNvSpPr/>
          <p:nvPr/>
        </p:nvSpPr>
        <p:spPr>
          <a:xfrm>
            <a:off x="160638" y="4426505"/>
            <a:ext cx="1482812" cy="118885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FC9F7D-C80B-FB47-805C-5609174F5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722" y="5784787"/>
            <a:ext cx="11150600" cy="17907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3466412F-3CFA-254A-89CE-714140ABFF0D}"/>
              </a:ext>
            </a:extLst>
          </p:cNvPr>
          <p:cNvSpPr/>
          <p:nvPr/>
        </p:nvSpPr>
        <p:spPr>
          <a:xfrm>
            <a:off x="160638" y="6000373"/>
            <a:ext cx="1482812" cy="11888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10501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BB9349-8EDD-664D-A48F-86094585B8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AE9118-3C67-DC4B-8D8F-211A81475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 Groups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159C9D-FDA3-0845-A79D-1A847FCF8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74" y="2026509"/>
            <a:ext cx="7785100" cy="4572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099FFF8-3644-5C43-A058-86C00220FFFD}"/>
              </a:ext>
            </a:extLst>
          </p:cNvPr>
          <p:cNvSpPr/>
          <p:nvPr/>
        </p:nvSpPr>
        <p:spPr>
          <a:xfrm>
            <a:off x="8538519" y="2842054"/>
            <a:ext cx="5585254" cy="3076833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3 Ingress Kubernetes Manifests creates </a:t>
            </a:r>
            <a:r>
              <a:rPr lang="en-US" sz="3000" dirty="0">
                <a:solidFill>
                  <a:srgbClr val="FFFF00"/>
                </a:solidFill>
              </a:rPr>
              <a:t>3 Ingress Resources</a:t>
            </a:r>
            <a:r>
              <a:rPr lang="en-US" sz="3000" dirty="0"/>
              <a:t> and merge to create a </a:t>
            </a:r>
            <a:r>
              <a:rPr lang="en-US" sz="3000" dirty="0">
                <a:solidFill>
                  <a:srgbClr val="FFFF00"/>
                </a:solidFill>
              </a:rPr>
              <a:t>Single AWS ALB</a:t>
            </a:r>
            <a:r>
              <a:rPr lang="en-US" sz="3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1425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726247"/>
            <a:ext cx="14168061" cy="68209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726247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15205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15205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4123511"/>
            <a:ext cx="6390526" cy="2250254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3981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3920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0049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1973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1973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3981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3920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0049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1973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1973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59560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18507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724734" y="59393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52244" y="6779675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5691203" y="719012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7865682" y="20017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8021563" y="2392028"/>
            <a:ext cx="1943050" cy="344312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19530" y="2397484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11543830" y="20017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11699711" y="2392028"/>
            <a:ext cx="1943050" cy="344312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26730" y="2398180"/>
            <a:ext cx="274320" cy="27432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DCA742C4-DF88-A340-9652-D620331A4F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49473" y="2206857"/>
            <a:ext cx="574368" cy="57436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EE61C23-B683-CF41-A9B8-6F9974AEF682}"/>
              </a:ext>
            </a:extLst>
          </p:cNvPr>
          <p:cNvSpPr txBox="1"/>
          <p:nvPr/>
        </p:nvSpPr>
        <p:spPr>
          <a:xfrm>
            <a:off x="10241900" y="1908537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AE22FBA-FC19-724C-A899-354CEA51735E}"/>
              </a:ext>
            </a:extLst>
          </p:cNvPr>
          <p:cNvSpPr/>
          <p:nvPr/>
        </p:nvSpPr>
        <p:spPr>
          <a:xfrm>
            <a:off x="8341186" y="4912312"/>
            <a:ext cx="5141288" cy="851030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0070C0"/>
                </a:solidFill>
              </a:rPr>
              <a:t>Fargate Profile: App2</a:t>
            </a: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57DA7F76-30A6-BF42-8D97-2E87BB57A1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45137" y="5019989"/>
            <a:ext cx="291890" cy="29189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0C8AB0A-8E96-324C-9122-C4953308BDE1}"/>
              </a:ext>
            </a:extLst>
          </p:cNvPr>
          <p:cNvSpPr/>
          <p:nvPr/>
        </p:nvSpPr>
        <p:spPr>
          <a:xfrm>
            <a:off x="8619955" y="503829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6DEC528-32FA-5941-B391-C75F73B1B9DD}"/>
              </a:ext>
            </a:extLst>
          </p:cNvPr>
          <p:cNvGrpSpPr/>
          <p:nvPr/>
        </p:nvGrpSpPr>
        <p:grpSpPr>
          <a:xfrm>
            <a:off x="8746275" y="5154074"/>
            <a:ext cx="555550" cy="352840"/>
            <a:chOff x="853440" y="4579716"/>
            <a:chExt cx="1006998" cy="82759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FE70658-A094-9E47-AFEA-B5D9F680932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0C80161-4233-AC44-900D-196F4417FBB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38A3AA6-503A-1040-A5E7-7952FBAACDC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A9D6960-AB33-A748-9ECD-E312D9196749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0E89C8C-0587-554A-892D-12214917389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8438DED-9296-8F41-BC63-F412EC12CE8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BA702B5-DEA0-2246-AE87-729C70150713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8B745119-9E9A-F148-ADCF-578D1CD74EF4}"/>
              </a:ext>
            </a:extLst>
          </p:cNvPr>
          <p:cNvSpPr txBox="1"/>
          <p:nvPr/>
        </p:nvSpPr>
        <p:spPr>
          <a:xfrm>
            <a:off x="8654365" y="5472639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App2 Pod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A655303-BE83-2448-80B4-BEFCD40A7483}"/>
              </a:ext>
            </a:extLst>
          </p:cNvPr>
          <p:cNvSpPr/>
          <p:nvPr/>
        </p:nvSpPr>
        <p:spPr>
          <a:xfrm>
            <a:off x="12304384" y="501998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AA13941-AC8D-2141-8E6F-1A21A1F9B0AB}"/>
              </a:ext>
            </a:extLst>
          </p:cNvPr>
          <p:cNvGrpSpPr/>
          <p:nvPr/>
        </p:nvGrpSpPr>
        <p:grpSpPr>
          <a:xfrm>
            <a:off x="12430704" y="5135764"/>
            <a:ext cx="555550" cy="352840"/>
            <a:chOff x="853440" y="4579716"/>
            <a:chExt cx="1006998" cy="827590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D3B2687-8928-C84B-B064-EF5DAAEAE7A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1A7A259-0A25-E04C-8044-740A7DFFA4C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853F477-6A0F-624D-917D-B7128206485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D2E1B11-3ACE-1B49-9767-526FD6FD9901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F8CFCF9-DB6F-3749-B64E-4136C964716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8E17F86-A580-5549-9309-4371A629DA9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32F55B7-F125-9E48-8BE2-D1CA7F1532D3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560490DB-7703-B54C-82E9-CB981F6E8E87}"/>
              </a:ext>
            </a:extLst>
          </p:cNvPr>
          <p:cNvSpPr txBox="1"/>
          <p:nvPr/>
        </p:nvSpPr>
        <p:spPr>
          <a:xfrm>
            <a:off x="12338794" y="5454329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App2 Pod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97FD64A-AEBE-B44B-9705-8E5823F26204}"/>
              </a:ext>
            </a:extLst>
          </p:cNvPr>
          <p:cNvSpPr/>
          <p:nvPr/>
        </p:nvSpPr>
        <p:spPr>
          <a:xfrm>
            <a:off x="8341186" y="3193174"/>
            <a:ext cx="5141288" cy="851030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0070C0"/>
                </a:solidFill>
              </a:rPr>
              <a:t>Fargate Profile: UMS</a:t>
            </a:r>
          </a:p>
        </p:txBody>
      </p:sp>
      <p:pic>
        <p:nvPicPr>
          <p:cNvPr id="97" name="Graphic 96">
            <a:extLst>
              <a:ext uri="{FF2B5EF4-FFF2-40B4-BE49-F238E27FC236}">
                <a16:creationId xmlns:a16="http://schemas.microsoft.com/office/drawing/2014/main" id="{C745770B-D6FD-8C4F-9E76-084D3E0E50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45137" y="3300851"/>
            <a:ext cx="291890" cy="29189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1D5C6FAE-6131-C448-B213-84C2F4CC69FD}"/>
              </a:ext>
            </a:extLst>
          </p:cNvPr>
          <p:cNvSpPr/>
          <p:nvPr/>
        </p:nvSpPr>
        <p:spPr>
          <a:xfrm>
            <a:off x="8619955" y="331916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380826D-6C87-E044-9DEA-2A2CDE8B5A03}"/>
              </a:ext>
            </a:extLst>
          </p:cNvPr>
          <p:cNvGrpSpPr/>
          <p:nvPr/>
        </p:nvGrpSpPr>
        <p:grpSpPr>
          <a:xfrm>
            <a:off x="8746275" y="3434936"/>
            <a:ext cx="555550" cy="352840"/>
            <a:chOff x="853440" y="4579716"/>
            <a:chExt cx="1006998" cy="82759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2D7CC56-B210-354B-939C-E36394213CE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5AE2465-4D4A-A349-BDFC-E0ACF647639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7F84593-8E41-1E40-AFA5-0F631CC5298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AA75896-24F2-A34F-B503-71B18B87D35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061716E-70EA-664D-ADF0-F81B3DD3D3C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FDB7570-6941-764C-BB46-FE524C528A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7648E86-6A34-5F47-A766-1947D879271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6CDE8F9E-B3F3-0A41-A5E3-722F3CE0B1A0}"/>
              </a:ext>
            </a:extLst>
          </p:cNvPr>
          <p:cNvSpPr txBox="1"/>
          <p:nvPr/>
        </p:nvSpPr>
        <p:spPr>
          <a:xfrm>
            <a:off x="8654365" y="3753501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UMS Pod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FC9B3F3-EBBC-CD4C-A911-F0FDD47E221F}"/>
              </a:ext>
            </a:extLst>
          </p:cNvPr>
          <p:cNvSpPr/>
          <p:nvPr/>
        </p:nvSpPr>
        <p:spPr>
          <a:xfrm>
            <a:off x="12304384" y="330085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3A41DD7-3C40-8741-A4DB-218FB75351E3}"/>
              </a:ext>
            </a:extLst>
          </p:cNvPr>
          <p:cNvGrpSpPr/>
          <p:nvPr/>
        </p:nvGrpSpPr>
        <p:grpSpPr>
          <a:xfrm>
            <a:off x="12430704" y="3416626"/>
            <a:ext cx="555550" cy="352840"/>
            <a:chOff x="853440" y="4579716"/>
            <a:chExt cx="1006998" cy="82759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FF96282-F13B-C349-AA49-CE3A50F7464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DC1072E-9118-494A-A59E-3FF3A1F4349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0104F9D-342C-034C-96B1-9609B0D7714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1A39AF0-C6C3-894A-AB6B-3E2E2EA5449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6E079FD-CC75-DA4F-B9DA-035F2E43F8B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534380-674E-E140-B6B4-49747E4F996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4BC2CFD-C208-1642-AA99-580051767E3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407BBD57-D302-7F4E-B6CD-1B88D27805C3}"/>
              </a:ext>
            </a:extLst>
          </p:cNvPr>
          <p:cNvSpPr txBox="1"/>
          <p:nvPr/>
        </p:nvSpPr>
        <p:spPr>
          <a:xfrm>
            <a:off x="12338794" y="3735191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UMS Pod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39A8CB3-9928-FB44-BC1A-8B64D7B13989}"/>
              </a:ext>
            </a:extLst>
          </p:cNvPr>
          <p:cNvSpPr/>
          <p:nvPr/>
        </p:nvSpPr>
        <p:spPr>
          <a:xfrm>
            <a:off x="1391196" y="2770921"/>
            <a:ext cx="5194539" cy="1016855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E75BC20-2EC6-FE4D-AFCB-DEEDB0FE3956}"/>
              </a:ext>
            </a:extLst>
          </p:cNvPr>
          <p:cNvSpPr/>
          <p:nvPr/>
        </p:nvSpPr>
        <p:spPr>
          <a:xfrm>
            <a:off x="1399976" y="4936225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142" name="Graphic 141">
            <a:extLst>
              <a:ext uri="{FF2B5EF4-FFF2-40B4-BE49-F238E27FC236}">
                <a16:creationId xmlns:a16="http://schemas.microsoft.com/office/drawing/2014/main" id="{1DF8D6D6-7615-0F4F-877C-C6CFDDE1AB8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30310" y="5070445"/>
            <a:ext cx="277535" cy="277535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043093C7-5090-9641-93BC-27FC96C7A943}"/>
              </a:ext>
            </a:extLst>
          </p:cNvPr>
          <p:cNvSpPr txBox="1"/>
          <p:nvPr/>
        </p:nvSpPr>
        <p:spPr>
          <a:xfrm>
            <a:off x="2963709" y="5540845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C1C770E-2208-2B46-AC77-D90C5FFF2CD3}"/>
              </a:ext>
            </a:extLst>
          </p:cNvPr>
          <p:cNvSpPr/>
          <p:nvPr/>
        </p:nvSpPr>
        <p:spPr>
          <a:xfrm>
            <a:off x="1690276" y="501147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C914168F-653B-B34B-AA9B-22B4DF179146}"/>
              </a:ext>
            </a:extLst>
          </p:cNvPr>
          <p:cNvGrpSpPr/>
          <p:nvPr/>
        </p:nvGrpSpPr>
        <p:grpSpPr>
          <a:xfrm>
            <a:off x="1816596" y="5127246"/>
            <a:ext cx="555550" cy="352840"/>
            <a:chOff x="853440" y="4579716"/>
            <a:chExt cx="1006998" cy="827590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085467EB-4228-A248-96D4-E1CF6C1BE1E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02814F1-2D65-CB4D-A4C4-C888086BB8E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E8CE75C-D091-E54D-A703-3F393AD2B65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2C761D9B-7475-E344-87FA-B0D0FB6F7F4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08B9FF2-81AF-3841-96B1-1A762666C08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2039D3D-5C10-7E41-843C-B3BEB1CE7E3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7DDD2314-3B09-A54C-A8A8-012083BF5C0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0A2A0BCB-6D93-014C-80A7-FE295ACC5D1B}"/>
              </a:ext>
            </a:extLst>
          </p:cNvPr>
          <p:cNvSpPr txBox="1"/>
          <p:nvPr/>
        </p:nvSpPr>
        <p:spPr>
          <a:xfrm>
            <a:off x="1724686" y="5445811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App1 Pod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F0EBB98-C867-5343-A6F7-48A888275430}"/>
              </a:ext>
            </a:extLst>
          </p:cNvPr>
          <p:cNvSpPr/>
          <p:nvPr/>
        </p:nvSpPr>
        <p:spPr>
          <a:xfrm>
            <a:off x="5374705" y="499316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D7B06E05-D86A-CD4D-9556-26015BBA787A}"/>
              </a:ext>
            </a:extLst>
          </p:cNvPr>
          <p:cNvGrpSpPr/>
          <p:nvPr/>
        </p:nvGrpSpPr>
        <p:grpSpPr>
          <a:xfrm>
            <a:off x="5501025" y="5108936"/>
            <a:ext cx="555550" cy="352840"/>
            <a:chOff x="853440" y="4579716"/>
            <a:chExt cx="1006998" cy="827590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FB5DC34-8517-5B48-B5DC-E3C5075058C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BBA8E040-E26D-F949-8B23-E22D36EA077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ED549D0-F52E-D948-ADA9-C1987C7AFA0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F04D1C2-DD0F-4049-A45E-D7BBB87CCBF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5E1EC83C-F95B-1849-B64E-E5E8D7434B0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7C3D2521-2443-F644-ADA9-1790A57A128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578D0F8-BBDC-CA44-B8FB-D34419E93184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9B863076-C6B1-864C-AFE2-B8BBC2382FD7}"/>
              </a:ext>
            </a:extLst>
          </p:cNvPr>
          <p:cNvSpPr txBox="1"/>
          <p:nvPr/>
        </p:nvSpPr>
        <p:spPr>
          <a:xfrm>
            <a:off x="5409115" y="5427501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App1 Pod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70E3C2-2F89-9D4F-93DB-39C189B98BA6}"/>
              </a:ext>
            </a:extLst>
          </p:cNvPr>
          <p:cNvSpPr/>
          <p:nvPr/>
        </p:nvSpPr>
        <p:spPr>
          <a:xfrm>
            <a:off x="2302926" y="4606583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App1 -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85ADB6-C07F-4148-A337-0DB5902FA691}"/>
              </a:ext>
            </a:extLst>
          </p:cNvPr>
          <p:cNvSpPr txBox="1"/>
          <p:nvPr/>
        </p:nvSpPr>
        <p:spPr>
          <a:xfrm>
            <a:off x="1363946" y="346350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pic>
        <p:nvPicPr>
          <p:cNvPr id="191" name="Graphic 190" descr="User">
            <a:extLst>
              <a:ext uri="{FF2B5EF4-FFF2-40B4-BE49-F238E27FC236}">
                <a16:creationId xmlns:a16="http://schemas.microsoft.com/office/drawing/2014/main" id="{B2FCA8EB-86B1-CC46-9C7A-92D8451F27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9723" y="-107397"/>
            <a:ext cx="914400" cy="914400"/>
          </a:xfrm>
          <a:prstGeom prst="rect">
            <a:avLst/>
          </a:prstGeom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9974F8BC-53A2-434B-AE85-EB695B507BB8}"/>
              </a:ext>
            </a:extLst>
          </p:cNvPr>
          <p:cNvSpPr txBox="1"/>
          <p:nvPr/>
        </p:nvSpPr>
        <p:spPr>
          <a:xfrm>
            <a:off x="920763" y="7172426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93" name="Graphic 192">
            <a:extLst>
              <a:ext uri="{FF2B5EF4-FFF2-40B4-BE49-F238E27FC236}">
                <a16:creationId xmlns:a16="http://schemas.microsoft.com/office/drawing/2014/main" id="{3277E3C6-5A7D-2448-974E-E1A8254E7A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48477" y="6769920"/>
            <a:ext cx="711200" cy="711200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11121777" y="1232858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454690" y="765416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706655" y="175068"/>
            <a:ext cx="8210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68C45D5A-6305-9B4F-9643-D16AD274E2EC}"/>
              </a:ext>
            </a:extLst>
          </p:cNvPr>
          <p:cNvSpPr/>
          <p:nvPr/>
        </p:nvSpPr>
        <p:spPr>
          <a:xfrm>
            <a:off x="1449065" y="2898567"/>
            <a:ext cx="1438562" cy="30025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App1 - Ingress</a:t>
            </a: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8EBB8A69-48F9-DA4B-BA16-CA9388CE5A23}"/>
              </a:ext>
            </a:extLst>
          </p:cNvPr>
          <p:cNvSpPr/>
          <p:nvPr/>
        </p:nvSpPr>
        <p:spPr>
          <a:xfrm>
            <a:off x="5050326" y="3363956"/>
            <a:ext cx="1438562" cy="30025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App2 - Ingress</a:t>
            </a: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4D4CF1BB-77C9-6C45-B016-73A5E3599752}"/>
              </a:ext>
            </a:extLst>
          </p:cNvPr>
          <p:cNvSpPr/>
          <p:nvPr/>
        </p:nvSpPr>
        <p:spPr>
          <a:xfrm>
            <a:off x="5067328" y="2898566"/>
            <a:ext cx="1438562" cy="3002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UMS - Ingress</a:t>
            </a:r>
          </a:p>
        </p:txBody>
      </p:sp>
      <p:cxnSp>
        <p:nvCxnSpPr>
          <p:cNvPr id="225" name="Elbow Connector 224">
            <a:extLst>
              <a:ext uri="{FF2B5EF4-FFF2-40B4-BE49-F238E27FC236}">
                <a16:creationId xmlns:a16="http://schemas.microsoft.com/office/drawing/2014/main" id="{DDB11FF5-74CD-4944-BEDE-809CB78578EA}"/>
              </a:ext>
            </a:extLst>
          </p:cNvPr>
          <p:cNvCxnSpPr>
            <a:endCxn id="3" idx="2"/>
          </p:cNvCxnSpPr>
          <p:nvPr/>
        </p:nvCxnSpPr>
        <p:spPr>
          <a:xfrm rot="10800000">
            <a:off x="3956982" y="6373766"/>
            <a:ext cx="3195263" cy="738919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Elbow Connector 228">
            <a:extLst>
              <a:ext uri="{FF2B5EF4-FFF2-40B4-BE49-F238E27FC236}">
                <a16:creationId xmlns:a16="http://schemas.microsoft.com/office/drawing/2014/main" id="{89CE47FB-2207-0C49-8746-AB315E977D9B}"/>
              </a:ext>
            </a:extLst>
          </p:cNvPr>
          <p:cNvCxnSpPr>
            <a:stCxn id="51" idx="3"/>
            <a:endCxn id="36" idx="2"/>
          </p:cNvCxnSpPr>
          <p:nvPr/>
        </p:nvCxnSpPr>
        <p:spPr>
          <a:xfrm flipV="1">
            <a:off x="7843935" y="6370197"/>
            <a:ext cx="3091772" cy="755324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0" name="Graphic 229" descr="User">
            <a:extLst>
              <a:ext uri="{FF2B5EF4-FFF2-40B4-BE49-F238E27FC236}">
                <a16:creationId xmlns:a16="http://schemas.microsoft.com/office/drawing/2014/main" id="{B26B73C8-879B-5449-9192-29B26908164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496385" y="-83085"/>
            <a:ext cx="914400" cy="914400"/>
          </a:xfrm>
          <a:prstGeom prst="rect">
            <a:avLst/>
          </a:prstGeom>
        </p:spPr>
      </p:pic>
      <p:pic>
        <p:nvPicPr>
          <p:cNvPr id="231" name="Graphic 230" descr="User">
            <a:extLst>
              <a:ext uri="{FF2B5EF4-FFF2-40B4-BE49-F238E27FC236}">
                <a16:creationId xmlns:a16="http://schemas.microsoft.com/office/drawing/2014/main" id="{7309BC6C-2066-C544-83A4-1316A15D96B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328471" y="-83085"/>
            <a:ext cx="914400" cy="914400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23A1C0C8-AE7C-204A-AE77-D9DF83860D28}"/>
              </a:ext>
            </a:extLst>
          </p:cNvPr>
          <p:cNvSpPr txBox="1"/>
          <p:nvPr/>
        </p:nvSpPr>
        <p:spPr>
          <a:xfrm>
            <a:off x="12038152" y="770342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245" name="Graphic 244">
            <a:extLst>
              <a:ext uri="{FF2B5EF4-FFF2-40B4-BE49-F238E27FC236}">
                <a16:creationId xmlns:a16="http://schemas.microsoft.com/office/drawing/2014/main" id="{2433CE8A-4382-BE40-8ADF-7ED591BDC2E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3435656" y="760111"/>
            <a:ext cx="711200" cy="711200"/>
          </a:xfrm>
          <a:prstGeom prst="rect">
            <a:avLst/>
          </a:prstGeom>
        </p:spPr>
      </p:pic>
      <p:sp>
        <p:nvSpPr>
          <p:cNvPr id="250" name="Rectangle 249">
            <a:extLst>
              <a:ext uri="{FF2B5EF4-FFF2-40B4-BE49-F238E27FC236}">
                <a16:creationId xmlns:a16="http://schemas.microsoft.com/office/drawing/2014/main" id="{D1E98DD8-E21E-A847-95A3-AB79DEB18D7C}"/>
              </a:ext>
            </a:extLst>
          </p:cNvPr>
          <p:cNvSpPr/>
          <p:nvPr/>
        </p:nvSpPr>
        <p:spPr>
          <a:xfrm>
            <a:off x="9326642" y="4656070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App2 -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502853C7-3AD4-0547-98C6-1404EC3E024D}"/>
              </a:ext>
            </a:extLst>
          </p:cNvPr>
          <p:cNvSpPr/>
          <p:nvPr/>
        </p:nvSpPr>
        <p:spPr>
          <a:xfrm>
            <a:off x="9299495" y="4202069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UMS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259CFCF2-74E7-C44A-AF0A-50BD18252737}"/>
              </a:ext>
            </a:extLst>
          </p:cNvPr>
          <p:cNvSpPr/>
          <p:nvPr/>
        </p:nvSpPr>
        <p:spPr>
          <a:xfrm>
            <a:off x="9147943" y="2843282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MySQL – </a:t>
            </a:r>
            <a:r>
              <a:rPr lang="en-US" sz="1600" dirty="0" err="1"/>
              <a:t>ExternalName</a:t>
            </a:r>
            <a:r>
              <a:rPr lang="en-US" sz="1600" dirty="0"/>
              <a:t> Service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5D3C6E2F-4A10-A247-8B1A-B414934154A1}"/>
              </a:ext>
            </a:extLst>
          </p:cNvPr>
          <p:cNvSpPr/>
          <p:nvPr/>
        </p:nvSpPr>
        <p:spPr>
          <a:xfrm>
            <a:off x="1232899" y="4501157"/>
            <a:ext cx="5449419" cy="1346474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E8998816-E0EC-E845-93AF-F1A0FD1D3726}"/>
              </a:ext>
            </a:extLst>
          </p:cNvPr>
          <p:cNvSpPr txBox="1"/>
          <p:nvPr/>
        </p:nvSpPr>
        <p:spPr>
          <a:xfrm>
            <a:off x="1222639" y="4455177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NS: ns-app1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0AC949B-A125-C649-B4AA-D3BA6F3D10D2}"/>
              </a:ext>
            </a:extLst>
          </p:cNvPr>
          <p:cNvSpPr/>
          <p:nvPr/>
        </p:nvSpPr>
        <p:spPr>
          <a:xfrm>
            <a:off x="8082315" y="4609509"/>
            <a:ext cx="5449419" cy="1247166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769B68E-FBDA-084F-8B0A-E2EAF4E14485}"/>
              </a:ext>
            </a:extLst>
          </p:cNvPr>
          <p:cNvSpPr txBox="1"/>
          <p:nvPr/>
        </p:nvSpPr>
        <p:spPr>
          <a:xfrm>
            <a:off x="8010734" y="4608118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NS: ns-app2</a:t>
            </a: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7E17736D-FEFB-0C4D-9165-FFB714915B94}"/>
              </a:ext>
            </a:extLst>
          </p:cNvPr>
          <p:cNvSpPr/>
          <p:nvPr/>
        </p:nvSpPr>
        <p:spPr>
          <a:xfrm>
            <a:off x="8069350" y="2786681"/>
            <a:ext cx="5449419" cy="1714452"/>
          </a:xfrm>
          <a:prstGeom prst="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E43B94B7-849B-224E-9180-C1A1392061D0}"/>
              </a:ext>
            </a:extLst>
          </p:cNvPr>
          <p:cNvSpPr txBox="1"/>
          <p:nvPr/>
        </p:nvSpPr>
        <p:spPr>
          <a:xfrm>
            <a:off x="8091682" y="2767381"/>
            <a:ext cx="1114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NS: ns-ums</a:t>
            </a:r>
          </a:p>
        </p:txBody>
      </p:sp>
      <p:cxnSp>
        <p:nvCxnSpPr>
          <p:cNvPr id="276" name="Elbow Connector 275">
            <a:extLst>
              <a:ext uri="{FF2B5EF4-FFF2-40B4-BE49-F238E27FC236}">
                <a16:creationId xmlns:a16="http://schemas.microsoft.com/office/drawing/2014/main" id="{AB8B644C-59D9-DB46-A178-A496C924845D}"/>
              </a:ext>
            </a:extLst>
          </p:cNvPr>
          <p:cNvCxnSpPr>
            <a:stCxn id="221" idx="3"/>
            <a:endCxn id="95" idx="2"/>
          </p:cNvCxnSpPr>
          <p:nvPr/>
        </p:nvCxnSpPr>
        <p:spPr>
          <a:xfrm>
            <a:off x="6488888" y="3514083"/>
            <a:ext cx="6243668" cy="2217245"/>
          </a:xfrm>
          <a:prstGeom prst="bentConnector4">
            <a:avLst>
              <a:gd name="adj1" fmla="val 12620"/>
              <a:gd name="adj2" fmla="val 113090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Elbow Connector 278">
            <a:extLst>
              <a:ext uri="{FF2B5EF4-FFF2-40B4-BE49-F238E27FC236}">
                <a16:creationId xmlns:a16="http://schemas.microsoft.com/office/drawing/2014/main" id="{5919E243-B7C4-2849-81A2-39CDFCA9CF7A}"/>
              </a:ext>
            </a:extLst>
          </p:cNvPr>
          <p:cNvCxnSpPr>
            <a:stCxn id="221" idx="3"/>
            <a:endCxn id="76" idx="1"/>
          </p:cNvCxnSpPr>
          <p:nvPr/>
        </p:nvCxnSpPr>
        <p:spPr>
          <a:xfrm>
            <a:off x="6488888" y="3514083"/>
            <a:ext cx="2131067" cy="1852054"/>
          </a:xfrm>
          <a:prstGeom prst="bentConnector3">
            <a:avLst>
              <a:gd name="adj1" fmla="val 36983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Elbow Connector 284">
            <a:extLst>
              <a:ext uri="{FF2B5EF4-FFF2-40B4-BE49-F238E27FC236}">
                <a16:creationId xmlns:a16="http://schemas.microsoft.com/office/drawing/2014/main" id="{9A44FBC2-BBB3-974B-A488-A79278825A59}"/>
              </a:ext>
            </a:extLst>
          </p:cNvPr>
          <p:cNvCxnSpPr>
            <a:cxnSpLocks/>
            <a:stCxn id="223" idx="3"/>
            <a:endCxn id="117" idx="2"/>
          </p:cNvCxnSpPr>
          <p:nvPr/>
        </p:nvCxnSpPr>
        <p:spPr>
          <a:xfrm>
            <a:off x="6505890" y="3048693"/>
            <a:ext cx="6213041" cy="963497"/>
          </a:xfrm>
          <a:prstGeom prst="bentConnector4">
            <a:avLst>
              <a:gd name="adj1" fmla="val 15191"/>
              <a:gd name="adj2" fmla="val 114129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Elbow Connector 292">
            <a:extLst>
              <a:ext uri="{FF2B5EF4-FFF2-40B4-BE49-F238E27FC236}">
                <a16:creationId xmlns:a16="http://schemas.microsoft.com/office/drawing/2014/main" id="{32BCC98B-B71C-7D45-81A1-E66A829F9662}"/>
              </a:ext>
            </a:extLst>
          </p:cNvPr>
          <p:cNvCxnSpPr>
            <a:stCxn id="223" idx="3"/>
            <a:endCxn id="98" idx="1"/>
          </p:cNvCxnSpPr>
          <p:nvPr/>
        </p:nvCxnSpPr>
        <p:spPr>
          <a:xfrm>
            <a:off x="6505890" y="3048693"/>
            <a:ext cx="2114065" cy="598306"/>
          </a:xfrm>
          <a:prstGeom prst="bentConnector3">
            <a:avLst>
              <a:gd name="adj1" fmla="val 44654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Elbow Connector 295">
            <a:extLst>
              <a:ext uri="{FF2B5EF4-FFF2-40B4-BE49-F238E27FC236}">
                <a16:creationId xmlns:a16="http://schemas.microsoft.com/office/drawing/2014/main" id="{F6603F8F-6265-1C4A-93BE-ABC5D904B505}"/>
              </a:ext>
            </a:extLst>
          </p:cNvPr>
          <p:cNvCxnSpPr>
            <a:endCxn id="245" idx="2"/>
          </p:cNvCxnSpPr>
          <p:nvPr/>
        </p:nvCxnSpPr>
        <p:spPr>
          <a:xfrm flipV="1">
            <a:off x="12276822" y="1471311"/>
            <a:ext cx="1514434" cy="1489294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297">
            <a:extLst>
              <a:ext uri="{FF2B5EF4-FFF2-40B4-BE49-F238E27FC236}">
                <a16:creationId xmlns:a16="http://schemas.microsoft.com/office/drawing/2014/main" id="{FE0DF2B5-D548-4040-8BC1-EC5B9B53191C}"/>
              </a:ext>
            </a:extLst>
          </p:cNvPr>
          <p:cNvCxnSpPr>
            <a:stCxn id="98" idx="3"/>
            <a:endCxn id="252" idx="2"/>
          </p:cNvCxnSpPr>
          <p:nvPr/>
        </p:nvCxnSpPr>
        <p:spPr>
          <a:xfrm flipV="1">
            <a:off x="9441888" y="3077928"/>
            <a:ext cx="1270495" cy="569071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299">
            <a:extLst>
              <a:ext uri="{FF2B5EF4-FFF2-40B4-BE49-F238E27FC236}">
                <a16:creationId xmlns:a16="http://schemas.microsoft.com/office/drawing/2014/main" id="{6EA60DEE-57C2-CC4C-A23C-9E24FA705920}"/>
              </a:ext>
            </a:extLst>
          </p:cNvPr>
          <p:cNvCxnSpPr>
            <a:stCxn id="108" idx="1"/>
            <a:endCxn id="252" idx="2"/>
          </p:cNvCxnSpPr>
          <p:nvPr/>
        </p:nvCxnSpPr>
        <p:spPr>
          <a:xfrm rot="10800000">
            <a:off x="10712384" y="3077929"/>
            <a:ext cx="1592001" cy="550761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301">
            <a:extLst>
              <a:ext uri="{FF2B5EF4-FFF2-40B4-BE49-F238E27FC236}">
                <a16:creationId xmlns:a16="http://schemas.microsoft.com/office/drawing/2014/main" id="{FEA7C3C4-366C-B749-8321-E1E232357F28}"/>
              </a:ext>
            </a:extLst>
          </p:cNvPr>
          <p:cNvCxnSpPr>
            <a:stCxn id="220" idx="3"/>
            <a:endCxn id="9" idx="0"/>
          </p:cNvCxnSpPr>
          <p:nvPr/>
        </p:nvCxnSpPr>
        <p:spPr>
          <a:xfrm>
            <a:off x="2887627" y="3048694"/>
            <a:ext cx="979739" cy="1557889"/>
          </a:xfrm>
          <a:prstGeom prst="bentConnector2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Elbow Connector 303">
            <a:extLst>
              <a:ext uri="{FF2B5EF4-FFF2-40B4-BE49-F238E27FC236}">
                <a16:creationId xmlns:a16="http://schemas.microsoft.com/office/drawing/2014/main" id="{C8FF5D95-FBF4-8D4B-A817-0034D0040F1F}"/>
              </a:ext>
            </a:extLst>
          </p:cNvPr>
          <p:cNvCxnSpPr>
            <a:stCxn id="9" idx="2"/>
            <a:endCxn id="144" idx="3"/>
          </p:cNvCxnSpPr>
          <p:nvPr/>
        </p:nvCxnSpPr>
        <p:spPr>
          <a:xfrm rot="5400000">
            <a:off x="2940748" y="4412691"/>
            <a:ext cx="498080" cy="1355157"/>
          </a:xfrm>
          <a:prstGeom prst="bentConnector2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Elbow Connector 305">
            <a:extLst>
              <a:ext uri="{FF2B5EF4-FFF2-40B4-BE49-F238E27FC236}">
                <a16:creationId xmlns:a16="http://schemas.microsoft.com/office/drawing/2014/main" id="{B2E91329-85E1-4B4A-9081-24BD0A6DA453}"/>
              </a:ext>
            </a:extLst>
          </p:cNvPr>
          <p:cNvCxnSpPr>
            <a:stCxn id="9" idx="2"/>
            <a:endCxn id="154" idx="1"/>
          </p:cNvCxnSpPr>
          <p:nvPr/>
        </p:nvCxnSpPr>
        <p:spPr>
          <a:xfrm rot="16200000" flipH="1">
            <a:off x="4381150" y="4327444"/>
            <a:ext cx="479770" cy="1507339"/>
          </a:xfrm>
          <a:prstGeom prst="bentConnector2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8608492" y="759936"/>
            <a:ext cx="19409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app1. 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kubeoncloud.com</a:t>
            </a:r>
            <a:endParaRPr lang="en-US" sz="1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app2.kubeoncloud.com</a:t>
            </a:r>
          </a:p>
          <a:p>
            <a:r>
              <a:rPr lang="en-US" sz="1400" dirty="0" err="1">
                <a:solidFill>
                  <a:srgbClr val="00B0F0"/>
                </a:solidFill>
              </a:rPr>
              <a:t>ums.kubeoncloud,com</a:t>
            </a:r>
            <a:endParaRPr lang="en-US" sz="1400" dirty="0">
              <a:solidFill>
                <a:srgbClr val="00B0F0"/>
              </a:solidFill>
            </a:endParaRPr>
          </a:p>
        </p:txBody>
      </p:sp>
      <p:cxnSp>
        <p:nvCxnSpPr>
          <p:cNvPr id="319" name="Straight Arrow Connector 318">
            <a:extLst>
              <a:ext uri="{FF2B5EF4-FFF2-40B4-BE49-F238E27FC236}">
                <a16:creationId xmlns:a16="http://schemas.microsoft.com/office/drawing/2014/main" id="{DDE55F68-5EBB-6D44-A7D0-5DE8506DBE1F}"/>
              </a:ext>
            </a:extLst>
          </p:cNvPr>
          <p:cNvCxnSpPr>
            <a:stCxn id="191" idx="2"/>
            <a:endCxn id="220" idx="0"/>
          </p:cNvCxnSpPr>
          <p:nvPr/>
        </p:nvCxnSpPr>
        <p:spPr>
          <a:xfrm>
            <a:off x="2166923" y="807003"/>
            <a:ext cx="1423" cy="2091564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Elbow Connector 321">
            <a:extLst>
              <a:ext uri="{FF2B5EF4-FFF2-40B4-BE49-F238E27FC236}">
                <a16:creationId xmlns:a16="http://schemas.microsoft.com/office/drawing/2014/main" id="{6CBBD462-9F08-F34C-B87D-7BF40B05D6B9}"/>
              </a:ext>
            </a:extLst>
          </p:cNvPr>
          <p:cNvCxnSpPr>
            <a:stCxn id="230" idx="2"/>
            <a:endCxn id="221" idx="1"/>
          </p:cNvCxnSpPr>
          <p:nvPr/>
        </p:nvCxnSpPr>
        <p:spPr>
          <a:xfrm rot="16200000" flipH="1">
            <a:off x="3160571" y="1624328"/>
            <a:ext cx="2682768" cy="1096741"/>
          </a:xfrm>
          <a:prstGeom prst="bentConnector2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Arrow Connector 323">
            <a:extLst>
              <a:ext uri="{FF2B5EF4-FFF2-40B4-BE49-F238E27FC236}">
                <a16:creationId xmlns:a16="http://schemas.microsoft.com/office/drawing/2014/main" id="{5D98AC7B-FE65-AF4E-9338-AF2D4EB5EEE0}"/>
              </a:ext>
            </a:extLst>
          </p:cNvPr>
          <p:cNvCxnSpPr>
            <a:stCxn id="231" idx="2"/>
            <a:endCxn id="223" idx="0"/>
          </p:cNvCxnSpPr>
          <p:nvPr/>
        </p:nvCxnSpPr>
        <p:spPr>
          <a:xfrm>
            <a:off x="5785671" y="831315"/>
            <a:ext cx="938" cy="2067251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TextBox 324">
            <a:extLst>
              <a:ext uri="{FF2B5EF4-FFF2-40B4-BE49-F238E27FC236}">
                <a16:creationId xmlns:a16="http://schemas.microsoft.com/office/drawing/2014/main" id="{C863BA07-39B2-0C4E-B45A-486788D3CF5D}"/>
              </a:ext>
            </a:extLst>
          </p:cNvPr>
          <p:cNvSpPr txBox="1"/>
          <p:nvPr/>
        </p:nvSpPr>
        <p:spPr>
          <a:xfrm>
            <a:off x="645829" y="1232858"/>
            <a:ext cx="2142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app1.kubeoncloud.com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FD228050-74F2-924F-8CF9-61322D1BA569}"/>
              </a:ext>
            </a:extLst>
          </p:cNvPr>
          <p:cNvSpPr txBox="1"/>
          <p:nvPr/>
        </p:nvSpPr>
        <p:spPr>
          <a:xfrm>
            <a:off x="2771028" y="1241950"/>
            <a:ext cx="2142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app2.kubeoncloud.com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4C44C5CE-BC20-5645-A2EE-292D6393FFA2}"/>
              </a:ext>
            </a:extLst>
          </p:cNvPr>
          <p:cNvSpPr txBox="1"/>
          <p:nvPr/>
        </p:nvSpPr>
        <p:spPr>
          <a:xfrm>
            <a:off x="5008837" y="1247697"/>
            <a:ext cx="2076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00B0F0"/>
                </a:solidFill>
              </a:rPr>
              <a:t>ums.kubeoncloud.com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164" name="Title 3">
            <a:extLst>
              <a:ext uri="{FF2B5EF4-FFF2-40B4-BE49-F238E27FC236}">
                <a16:creationId xmlns:a16="http://schemas.microsoft.com/office/drawing/2014/main" id="{6E485FC9-FA4E-9146-AE25-A5748594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6626" y="52992"/>
            <a:ext cx="8323774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– </a:t>
            </a:r>
            <a:r>
              <a:rPr lang="en-US" sz="3600" dirty="0">
                <a:solidFill>
                  <a:srgbClr val="00B050"/>
                </a:solidFill>
              </a:rPr>
              <a:t>Mixed Mode - 3 Apps</a:t>
            </a:r>
          </a:p>
        </p:txBody>
      </p:sp>
    </p:spTree>
    <p:extLst>
      <p:ext uri="{BB962C8B-B14F-4D97-AF65-F5344CB8AC3E}">
        <p14:creationId xmlns:p14="http://schemas.microsoft.com/office/powerpoint/2010/main" val="197488405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6646" y="2377493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89252"/>
                </a:solidFill>
              </a:rPr>
              <a:t>Kubernetes Ingress 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7030A0"/>
                </a:solidFill>
              </a:rPr>
              <a:t>Target Type: IP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9684" y="154594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3456646" y="1532670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63346" y="110876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6831673" y="152274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EFF516-B612-064D-9A4F-0C8CDE8AF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17695" y="144668"/>
            <a:ext cx="1304041" cy="1304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A8B27-544E-A141-9F9D-860C3CC32F99}"/>
              </a:ext>
            </a:extLst>
          </p:cNvPr>
          <p:cNvSpPr txBox="1"/>
          <p:nvPr/>
        </p:nvSpPr>
        <p:spPr>
          <a:xfrm>
            <a:off x="5040798" y="152274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2" name="Google Shape;128;p17">
            <a:extLst>
              <a:ext uri="{FF2B5EF4-FFF2-40B4-BE49-F238E27FC236}">
                <a16:creationId xmlns:a16="http://schemas.microsoft.com/office/drawing/2014/main" id="{FD5EA6EB-805A-0641-8905-6821F5A5687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22548" y="154594"/>
            <a:ext cx="1353317" cy="122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8622548" y="1509380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Ingress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EE5862-9A4B-4447-ACC4-A0188A8B5E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14649" y="175943"/>
            <a:ext cx="1230302" cy="12014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15030F-D70C-F240-936A-14AFDF452EF8}"/>
              </a:ext>
            </a:extLst>
          </p:cNvPr>
          <p:cNvSpPr txBox="1"/>
          <p:nvPr/>
        </p:nvSpPr>
        <p:spPr>
          <a:xfrm>
            <a:off x="10123105" y="1536732"/>
            <a:ext cx="11218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External</a:t>
            </a:r>
          </a:p>
          <a:p>
            <a:pPr algn="ctr"/>
            <a:r>
              <a:rPr lang="en-US" dirty="0"/>
              <a:t>DNS</a:t>
            </a:r>
          </a:p>
        </p:txBody>
      </p:sp>
    </p:spTree>
    <p:extLst>
      <p:ext uri="{BB962C8B-B14F-4D97-AF65-F5344CB8AC3E}">
        <p14:creationId xmlns:p14="http://schemas.microsoft.com/office/powerpoint/2010/main" val="387604897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F6A437-1590-4344-A0BF-184DD91201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DCA66C-77A5-A148-BDE0-40CDCA537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33481"/>
            <a:ext cx="12618720" cy="1188851"/>
          </a:xfrm>
        </p:spPr>
        <p:txBody>
          <a:bodyPr/>
          <a:lstStyle/>
          <a:p>
            <a:r>
              <a:rPr lang="en-US" dirty="0"/>
              <a:t>ALB Ingress Target Types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4C9BD65-BCFF-7146-81A5-80883BCAD514}"/>
              </a:ext>
            </a:extLst>
          </p:cNvPr>
          <p:cNvSpPr/>
          <p:nvPr/>
        </p:nvSpPr>
        <p:spPr>
          <a:xfrm>
            <a:off x="3459893" y="3657600"/>
            <a:ext cx="8056604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ALB Ingress Target Types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04A5ABF-CDCD-CE49-A059-8D908CFA4C0F}"/>
              </a:ext>
            </a:extLst>
          </p:cNvPr>
          <p:cNvSpPr/>
          <p:nvPr/>
        </p:nvSpPr>
        <p:spPr>
          <a:xfrm>
            <a:off x="658205" y="5702600"/>
            <a:ext cx="4757351" cy="118885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Instance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2519B3-AF20-4C4C-B0B8-F22997BC01C6}"/>
              </a:ext>
            </a:extLst>
          </p:cNvPr>
          <p:cNvSpPr/>
          <p:nvPr/>
        </p:nvSpPr>
        <p:spPr>
          <a:xfrm>
            <a:off x="8867209" y="5702600"/>
            <a:ext cx="4757351" cy="1188851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IP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EF95ED-0A6D-A24E-B949-C9D1277BA82A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3036881" y="4572000"/>
            <a:ext cx="4451314" cy="113060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2D8ED70-116F-5041-BAA4-BDA0B3AE8DAF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7488195" y="4572000"/>
            <a:ext cx="3757690" cy="1130600"/>
          </a:xfrm>
          <a:prstGeom prst="straightConnector1">
            <a:avLst/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895B913-2AB4-E64E-9AFB-A072C3297DEE}"/>
              </a:ext>
            </a:extLst>
          </p:cNvPr>
          <p:cNvSpPr/>
          <p:nvPr/>
        </p:nvSpPr>
        <p:spPr>
          <a:xfrm>
            <a:off x="191530" y="1251363"/>
            <a:ext cx="6536725" cy="150752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What is </a:t>
            </a:r>
            <a:r>
              <a:rPr lang="en-IN" sz="3000" dirty="0" err="1">
                <a:solidFill>
                  <a:srgbClr val="FFFF00"/>
                </a:solidFill>
              </a:rPr>
              <a:t>alb.ingress.kubernetes.io</a:t>
            </a:r>
            <a:r>
              <a:rPr lang="en-IN" sz="3000" dirty="0">
                <a:solidFill>
                  <a:srgbClr val="FFFF00"/>
                </a:solidFill>
              </a:rPr>
              <a:t>/target-type </a:t>
            </a:r>
            <a:r>
              <a:rPr lang="en-IN" sz="3000" dirty="0"/>
              <a:t>Annotation ?</a:t>
            </a:r>
            <a:endParaRPr lang="en-US" sz="3000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560DB08-6A27-8649-A7E5-D8C40362B4DA}"/>
              </a:ext>
            </a:extLst>
          </p:cNvPr>
          <p:cNvSpPr/>
          <p:nvPr/>
        </p:nvSpPr>
        <p:spPr>
          <a:xfrm>
            <a:off x="7708557" y="1225248"/>
            <a:ext cx="6536725" cy="150752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target-type</a:t>
            </a:r>
            <a:r>
              <a:rPr lang="en-US" sz="3000" dirty="0"/>
              <a:t> specifies how to route traffic to pods. </a:t>
            </a:r>
          </a:p>
        </p:txBody>
      </p:sp>
    </p:spTree>
    <p:extLst>
      <p:ext uri="{BB962C8B-B14F-4D97-AF65-F5344CB8AC3E}">
        <p14:creationId xmlns:p14="http://schemas.microsoft.com/office/powerpoint/2010/main" val="130780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29" grpId="0" animBg="1"/>
      <p:bldP spid="30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F6A437-1590-4344-A0BF-184DD91201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4C9BD65-BCFF-7146-81A5-80883BCAD514}"/>
              </a:ext>
            </a:extLst>
          </p:cNvPr>
          <p:cNvSpPr/>
          <p:nvPr/>
        </p:nvSpPr>
        <p:spPr>
          <a:xfrm>
            <a:off x="3496965" y="145607"/>
            <a:ext cx="8056604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ALB Ingress Target Types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04A5ABF-CDCD-CE49-A059-8D908CFA4C0F}"/>
              </a:ext>
            </a:extLst>
          </p:cNvPr>
          <p:cNvSpPr/>
          <p:nvPr/>
        </p:nvSpPr>
        <p:spPr>
          <a:xfrm>
            <a:off x="695277" y="1528138"/>
            <a:ext cx="4757351" cy="118885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Instance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2519B3-AF20-4C4C-B0B8-F22997BC01C6}"/>
              </a:ext>
            </a:extLst>
          </p:cNvPr>
          <p:cNvSpPr/>
          <p:nvPr/>
        </p:nvSpPr>
        <p:spPr>
          <a:xfrm>
            <a:off x="8904281" y="1528138"/>
            <a:ext cx="4757351" cy="1188851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IP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EF95ED-0A6D-A24E-B949-C9D1277BA82A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3073953" y="1060007"/>
            <a:ext cx="4451314" cy="468131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2D8ED70-116F-5041-BAA4-BDA0B3AE8DAF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7525267" y="1060007"/>
            <a:ext cx="3757690" cy="468131"/>
          </a:xfrm>
          <a:prstGeom prst="straightConnector1">
            <a:avLst/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69F8980-EC2F-9B44-AF05-77D4412A9153}"/>
              </a:ext>
            </a:extLst>
          </p:cNvPr>
          <p:cNvSpPr/>
          <p:nvPr/>
        </p:nvSpPr>
        <p:spPr>
          <a:xfrm>
            <a:off x="333632" y="2908364"/>
            <a:ext cx="6820930" cy="101325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instance mode </a:t>
            </a:r>
            <a:r>
              <a:rPr lang="en-US" dirty="0"/>
              <a:t>will route traffic to all ec2 instances within cluster on </a:t>
            </a:r>
            <a:r>
              <a:rPr lang="en-US" dirty="0" err="1">
                <a:solidFill>
                  <a:srgbClr val="FFFF00"/>
                </a:solidFill>
              </a:rPr>
              <a:t>NodePort</a:t>
            </a:r>
            <a:r>
              <a:rPr lang="en-US" dirty="0"/>
              <a:t> opened for your service.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372B514-A151-ED49-AF45-2A486CD98C6F}"/>
              </a:ext>
            </a:extLst>
          </p:cNvPr>
          <p:cNvSpPr/>
          <p:nvPr/>
        </p:nvSpPr>
        <p:spPr>
          <a:xfrm>
            <a:off x="7574694" y="2908364"/>
            <a:ext cx="6820930" cy="1013254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>
                <a:solidFill>
                  <a:srgbClr val="FFFF00"/>
                </a:solidFill>
              </a:rPr>
              <a:t>ip</a:t>
            </a:r>
            <a:r>
              <a:rPr lang="en-IN" dirty="0">
                <a:solidFill>
                  <a:srgbClr val="FFFF00"/>
                </a:solidFill>
              </a:rPr>
              <a:t> mode </a:t>
            </a:r>
            <a:r>
              <a:rPr lang="en-IN" dirty="0"/>
              <a:t>will route traffic </a:t>
            </a:r>
            <a:r>
              <a:rPr lang="en-IN" dirty="0">
                <a:solidFill>
                  <a:srgbClr val="FFFF00"/>
                </a:solidFill>
              </a:rPr>
              <a:t>directly</a:t>
            </a:r>
            <a:r>
              <a:rPr lang="en-IN" dirty="0"/>
              <a:t> to the </a:t>
            </a:r>
            <a:r>
              <a:rPr lang="en-IN" dirty="0">
                <a:solidFill>
                  <a:srgbClr val="FFFF00"/>
                </a:solidFill>
              </a:rPr>
              <a:t>pod IP.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6F84AF3-68F5-324E-9DA5-627074020A25}"/>
              </a:ext>
            </a:extLst>
          </p:cNvPr>
          <p:cNvSpPr/>
          <p:nvPr/>
        </p:nvSpPr>
        <p:spPr>
          <a:xfrm>
            <a:off x="333632" y="4097215"/>
            <a:ext cx="6820930" cy="101325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service must be of type </a:t>
            </a:r>
            <a:r>
              <a:rPr lang="en-IN" dirty="0">
                <a:solidFill>
                  <a:srgbClr val="FFFF00"/>
                </a:solidFill>
              </a:rPr>
              <a:t>"</a:t>
            </a:r>
            <a:r>
              <a:rPr lang="en-IN" dirty="0" err="1">
                <a:solidFill>
                  <a:srgbClr val="FFFF00"/>
                </a:solidFill>
              </a:rPr>
              <a:t>NodePort</a:t>
            </a:r>
            <a:r>
              <a:rPr lang="en-IN" dirty="0">
                <a:solidFill>
                  <a:srgbClr val="FFFF00"/>
                </a:solidFill>
              </a:rPr>
              <a:t>" </a:t>
            </a:r>
            <a:r>
              <a:rPr lang="en-IN" dirty="0"/>
              <a:t>or </a:t>
            </a:r>
            <a:r>
              <a:rPr lang="en-IN" dirty="0">
                <a:solidFill>
                  <a:srgbClr val="FFFF00"/>
                </a:solidFill>
              </a:rPr>
              <a:t>"</a:t>
            </a:r>
            <a:r>
              <a:rPr lang="en-IN" dirty="0" err="1">
                <a:solidFill>
                  <a:srgbClr val="FFFF00"/>
                </a:solidFill>
              </a:rPr>
              <a:t>LoadBalancer</a:t>
            </a:r>
            <a:r>
              <a:rPr lang="en-IN" dirty="0">
                <a:solidFill>
                  <a:srgbClr val="FFFF00"/>
                </a:solidFill>
              </a:rPr>
              <a:t>" </a:t>
            </a:r>
            <a:r>
              <a:rPr lang="en-IN" dirty="0"/>
              <a:t>to use instance mode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7A99417-E2BA-6848-8AC0-87A869F8E681}"/>
              </a:ext>
            </a:extLst>
          </p:cNvPr>
          <p:cNvSpPr/>
          <p:nvPr/>
        </p:nvSpPr>
        <p:spPr>
          <a:xfrm>
            <a:off x="7574694" y="4115652"/>
            <a:ext cx="6820930" cy="1013254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ip</a:t>
            </a:r>
            <a:r>
              <a:rPr lang="en-IN" dirty="0"/>
              <a:t> mode is required for </a:t>
            </a:r>
            <a:r>
              <a:rPr lang="en-IN" dirty="0">
                <a:solidFill>
                  <a:srgbClr val="FFFF00"/>
                </a:solidFill>
              </a:rPr>
              <a:t>sticky sessions</a:t>
            </a:r>
            <a:r>
              <a:rPr lang="en-IN" dirty="0"/>
              <a:t> to work with Application Load Balancers.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0D60197-AD0B-3E41-B50F-921562B676B1}"/>
              </a:ext>
            </a:extLst>
          </p:cNvPr>
          <p:cNvSpPr/>
          <p:nvPr/>
        </p:nvSpPr>
        <p:spPr>
          <a:xfrm>
            <a:off x="333632" y="5322941"/>
            <a:ext cx="6820930" cy="101325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Default Target Type is </a:t>
            </a:r>
            <a:r>
              <a:rPr lang="en-IN" dirty="0">
                <a:solidFill>
                  <a:srgbClr val="FFFF00"/>
                </a:solidFill>
              </a:rPr>
              <a:t>Instance Mode </a:t>
            </a:r>
            <a:r>
              <a:rPr lang="en-IN" dirty="0">
                <a:solidFill>
                  <a:schemeClr val="bg1"/>
                </a:solidFill>
              </a:rPr>
              <a:t>which means </a:t>
            </a:r>
            <a:r>
              <a:rPr lang="en-IN" dirty="0">
                <a:solidFill>
                  <a:srgbClr val="FFFF00"/>
                </a:solidFill>
              </a:rPr>
              <a:t>no need </a:t>
            </a:r>
            <a:r>
              <a:rPr lang="en-IN" dirty="0">
                <a:solidFill>
                  <a:schemeClr val="bg1"/>
                </a:solidFill>
              </a:rPr>
              <a:t>to define this annotation in Ingress, by default it takes </a:t>
            </a:r>
            <a:r>
              <a:rPr lang="en-IN" dirty="0">
                <a:solidFill>
                  <a:srgbClr val="FFFF00"/>
                </a:solidFill>
              </a:rPr>
              <a:t>Instance Mode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D24BFF-1207-B245-AFD1-599BE97A4343}"/>
              </a:ext>
            </a:extLst>
          </p:cNvPr>
          <p:cNvSpPr/>
          <p:nvPr/>
        </p:nvSpPr>
        <p:spPr>
          <a:xfrm>
            <a:off x="7574694" y="5322940"/>
            <a:ext cx="6820930" cy="1013254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Need to define the annotation </a:t>
            </a:r>
            <a:r>
              <a:rPr lang="en-IN" dirty="0">
                <a:solidFill>
                  <a:srgbClr val="FFFF00"/>
                </a:solidFill>
              </a:rPr>
              <a:t>explicitly</a:t>
            </a:r>
            <a:r>
              <a:rPr lang="en-IN" dirty="0"/>
              <a:t> as </a:t>
            </a:r>
            <a:r>
              <a:rPr lang="en-IN" dirty="0">
                <a:solidFill>
                  <a:srgbClr val="FFFF00"/>
                </a:solidFill>
              </a:rPr>
              <a:t>target-type: </a:t>
            </a:r>
            <a:r>
              <a:rPr lang="en-IN" dirty="0" err="1">
                <a:solidFill>
                  <a:srgbClr val="FFFF00"/>
                </a:solidFill>
              </a:rPr>
              <a:t>ip</a:t>
            </a:r>
            <a:endParaRPr lang="en-IN" dirty="0">
              <a:solidFill>
                <a:srgbClr val="FFFF00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FE91A46-FE6D-5244-88B7-789B63603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4694" y="6609901"/>
            <a:ext cx="6820930" cy="89845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74BFE2F-057E-DF41-872F-34CA89643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32" y="6644118"/>
            <a:ext cx="6945869" cy="72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64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6646" y="2377493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89252"/>
                </a:solidFill>
              </a:rPr>
              <a:t>Kubernetes Ingress 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7030A0"/>
                </a:solidFill>
              </a:rPr>
              <a:t>Internal Application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7030A0"/>
                </a:solidFill>
              </a:rPr>
              <a:t> Load Balancer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9684" y="154594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3456646" y="1532670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63346" y="110876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6831673" y="152274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EFF516-B612-064D-9A4F-0C8CDE8AF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17695" y="144668"/>
            <a:ext cx="1304041" cy="1304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A8B27-544E-A141-9F9D-860C3CC32F99}"/>
              </a:ext>
            </a:extLst>
          </p:cNvPr>
          <p:cNvSpPr txBox="1"/>
          <p:nvPr/>
        </p:nvSpPr>
        <p:spPr>
          <a:xfrm>
            <a:off x="5040798" y="152274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2" name="Google Shape;128;p17">
            <a:extLst>
              <a:ext uri="{FF2B5EF4-FFF2-40B4-BE49-F238E27FC236}">
                <a16:creationId xmlns:a16="http://schemas.microsoft.com/office/drawing/2014/main" id="{FD5EA6EB-805A-0641-8905-6821F5A5687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22548" y="154594"/>
            <a:ext cx="1353317" cy="122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8622548" y="1509380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Ingress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EE5862-9A4B-4447-ACC4-A0188A8B5E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14649" y="175943"/>
            <a:ext cx="1230302" cy="12014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15030F-D70C-F240-936A-14AFDF452EF8}"/>
              </a:ext>
            </a:extLst>
          </p:cNvPr>
          <p:cNvSpPr txBox="1"/>
          <p:nvPr/>
        </p:nvSpPr>
        <p:spPr>
          <a:xfrm>
            <a:off x="10123105" y="1536732"/>
            <a:ext cx="11218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External</a:t>
            </a:r>
          </a:p>
          <a:p>
            <a:pPr algn="ctr"/>
            <a:r>
              <a:rPr lang="en-US" dirty="0"/>
              <a:t>DNS</a:t>
            </a:r>
          </a:p>
        </p:txBody>
      </p:sp>
    </p:spTree>
    <p:extLst>
      <p:ext uri="{BB962C8B-B14F-4D97-AF65-F5344CB8AC3E}">
        <p14:creationId xmlns:p14="http://schemas.microsoft.com/office/powerpoint/2010/main" val="217513196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6BDAA5-49A3-744A-947B-19B0323C05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EB4564-982C-F447-90A5-F378B1D00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 ALB Internal Load Balancer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41895F-EDAB-EA47-8EEA-EC6AE6983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16" y="1747292"/>
            <a:ext cx="8887785" cy="502258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49BE3A2-E3AC-0B45-9197-90BA718FB361}"/>
              </a:ext>
            </a:extLst>
          </p:cNvPr>
          <p:cNvSpPr/>
          <p:nvPr/>
        </p:nvSpPr>
        <p:spPr>
          <a:xfrm>
            <a:off x="10849635" y="3035263"/>
            <a:ext cx="3472249" cy="1902940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Creates AWS ALB Internal Load Balancer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89E08DB7-7BF6-D049-9CAE-0A5AF1329895}"/>
              </a:ext>
            </a:extLst>
          </p:cNvPr>
          <p:cNvCxnSpPr>
            <a:stCxn id="8" idx="2"/>
          </p:cNvCxnSpPr>
          <p:nvPr/>
        </p:nvCxnSpPr>
        <p:spPr>
          <a:xfrm rot="10800000" flipV="1">
            <a:off x="6586151" y="3986732"/>
            <a:ext cx="4263484" cy="1524381"/>
          </a:xfrm>
          <a:prstGeom prst="bentConnector3">
            <a:avLst>
              <a:gd name="adj1" fmla="val 32031"/>
            </a:avLst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36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69A68C-ED34-CA45-A121-A1B4CBA72A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E70D91-06A0-D34E-865D-C9F11D1D6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Curl Pod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A7A7D-DD73-1246-BA73-C53C9BA33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79" y="2094451"/>
            <a:ext cx="6053692" cy="436909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C453FA7-0BC4-5E45-858E-923F9B18C46A}"/>
              </a:ext>
            </a:extLst>
          </p:cNvPr>
          <p:cNvSpPr/>
          <p:nvPr/>
        </p:nvSpPr>
        <p:spPr>
          <a:xfrm>
            <a:off x="6791864" y="1917077"/>
            <a:ext cx="7624119" cy="16434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We </a:t>
            </a:r>
            <a:r>
              <a:rPr lang="en-US" sz="3000" dirty="0">
                <a:solidFill>
                  <a:srgbClr val="FFFF00"/>
                </a:solidFill>
              </a:rPr>
              <a:t>cannot</a:t>
            </a:r>
            <a:r>
              <a:rPr lang="en-US" sz="3000" dirty="0"/>
              <a:t> connect to Internal LB directly from internet to test it.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8FFCFE-CD57-024F-8694-872563E77646}"/>
              </a:ext>
            </a:extLst>
          </p:cNvPr>
          <p:cNvSpPr/>
          <p:nvPr/>
        </p:nvSpPr>
        <p:spPr>
          <a:xfrm>
            <a:off x="6882015" y="3694671"/>
            <a:ext cx="7533968" cy="3447534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We will deploy a </a:t>
            </a:r>
            <a:r>
              <a:rPr lang="en-US" sz="3000" dirty="0">
                <a:solidFill>
                  <a:srgbClr val="FFFF00"/>
                </a:solidFill>
              </a:rPr>
              <a:t>curl pod </a:t>
            </a:r>
            <a:r>
              <a:rPr lang="en-US" sz="3000" dirty="0"/>
              <a:t>in EKS Cluster so we can connect to curl pod in EKS Cluster and test the </a:t>
            </a:r>
            <a:r>
              <a:rPr lang="en-US" sz="3000" dirty="0">
                <a:solidFill>
                  <a:srgbClr val="FFFF00"/>
                </a:solidFill>
              </a:rPr>
              <a:t>Internal LB Endpoint </a:t>
            </a:r>
            <a:r>
              <a:rPr lang="en-US" sz="3000" dirty="0"/>
              <a:t>using </a:t>
            </a:r>
            <a:r>
              <a:rPr lang="en-US" sz="3000" dirty="0">
                <a:solidFill>
                  <a:srgbClr val="FFFF00"/>
                </a:solidFill>
              </a:rPr>
              <a:t>curl command</a:t>
            </a:r>
            <a:r>
              <a:rPr lang="en-US" sz="3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3287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0B138C4-AFE0-EF43-AD80-6571995BC5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01C375-2EF3-0746-B3D5-3E1665E84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639" y="50243"/>
            <a:ext cx="12618720" cy="1276307"/>
          </a:xfrm>
        </p:spPr>
        <p:txBody>
          <a:bodyPr>
            <a:normAutofit fontScale="90000"/>
          </a:bodyPr>
          <a:lstStyle/>
          <a:p>
            <a:r>
              <a:rPr lang="en-US" dirty="0"/>
              <a:t>Command to Test  Ingress AWS Internal ALB using curl pod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8F3B08-429E-2840-B79D-FF0C6B4FC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" y="1535799"/>
            <a:ext cx="11540319" cy="569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8885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E97DD2-4A18-7E42-B8C0-D682EA5E97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CE5DB2-0273-7246-9473-474298682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257167"/>
            <a:ext cx="12618720" cy="1188851"/>
          </a:xfrm>
        </p:spPr>
        <p:txBody>
          <a:bodyPr/>
          <a:lstStyle/>
          <a:p>
            <a:r>
              <a:rPr lang="en-US" b="1" dirty="0"/>
              <a:t>AWS Load Balancer Controller Updates - End</a:t>
            </a:r>
          </a:p>
        </p:txBody>
      </p:sp>
    </p:spTree>
    <p:extLst>
      <p:ext uri="{BB962C8B-B14F-4D97-AF65-F5344CB8AC3E}">
        <p14:creationId xmlns:p14="http://schemas.microsoft.com/office/powerpoint/2010/main" val="222100941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855" y="2693028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Fargate Profiles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Serverless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02979" y="147517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665013" y="151700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699150" y="147517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42046" y="1509867"/>
            <a:ext cx="14285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Certificate </a:t>
            </a:r>
          </a:p>
          <a:p>
            <a:pPr algn="ctr"/>
            <a:r>
              <a:rPr lang="en-US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589980" y="1606232"/>
            <a:ext cx="11473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13025" y="1509867"/>
            <a:ext cx="1648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Block </a:t>
            </a:r>
          </a:p>
          <a:p>
            <a:pPr algn="ctr"/>
            <a:r>
              <a:rPr lang="en-US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18039" y="7003388"/>
            <a:ext cx="10393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Fargate</a:t>
            </a:r>
          </a:p>
          <a:p>
            <a:pPr algn="ctr"/>
            <a:r>
              <a:rPr lang="en-US" dirty="0"/>
              <a:t>Profiles</a:t>
            </a:r>
          </a:p>
        </p:txBody>
      </p:sp>
    </p:spTree>
    <p:extLst>
      <p:ext uri="{BB962C8B-B14F-4D97-AF65-F5344CB8AC3E}">
        <p14:creationId xmlns:p14="http://schemas.microsoft.com/office/powerpoint/2010/main" val="190501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AD5C12-9294-7E46-9074-57EF0DA7CF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CD1FF-37F2-4F46-B722-A2EABCB6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Fargate is a </a:t>
            </a:r>
            <a:r>
              <a:rPr lang="en-US" dirty="0">
                <a:solidFill>
                  <a:srgbClr val="0070C0"/>
                </a:solidFill>
              </a:rPr>
              <a:t>Serverless compute platform </a:t>
            </a:r>
            <a:r>
              <a:rPr lang="en-US" dirty="0"/>
              <a:t>for containers on AWS</a:t>
            </a:r>
          </a:p>
          <a:p>
            <a:r>
              <a:rPr lang="en-US" dirty="0"/>
              <a:t>Fargate </a:t>
            </a:r>
            <a:r>
              <a:rPr lang="en-IN" dirty="0"/>
              <a:t>provides </a:t>
            </a:r>
            <a:r>
              <a:rPr lang="en-IN" dirty="0">
                <a:solidFill>
                  <a:srgbClr val="0070C0"/>
                </a:solidFill>
              </a:rPr>
              <a:t>on-demand, right-sized compute capacity </a:t>
            </a:r>
            <a:r>
              <a:rPr lang="en-IN" dirty="0"/>
              <a:t>for containers</a:t>
            </a:r>
          </a:p>
          <a:p>
            <a:r>
              <a:rPr lang="en-IN" dirty="0"/>
              <a:t>EKS integrates Kubernetes with Fargate by using </a:t>
            </a:r>
            <a:r>
              <a:rPr lang="en-IN" dirty="0">
                <a:solidFill>
                  <a:srgbClr val="0070C0"/>
                </a:solidFill>
              </a:rPr>
              <a:t>controllers </a:t>
            </a:r>
            <a:r>
              <a:rPr lang="en-IN" dirty="0"/>
              <a:t>that are built by AWS using the </a:t>
            </a:r>
            <a:r>
              <a:rPr lang="en-IN" dirty="0">
                <a:solidFill>
                  <a:srgbClr val="0070C0"/>
                </a:solidFill>
              </a:rPr>
              <a:t>upstream, extensible model </a:t>
            </a:r>
            <a:r>
              <a:rPr lang="en-IN" dirty="0"/>
              <a:t>provided by Kubernetes. </a:t>
            </a:r>
          </a:p>
          <a:p>
            <a:r>
              <a:rPr lang="en-IN" dirty="0"/>
              <a:t>These controllers run as part of the </a:t>
            </a:r>
            <a:r>
              <a:rPr lang="en-IN" dirty="0">
                <a:solidFill>
                  <a:srgbClr val="0070C0"/>
                </a:solidFill>
              </a:rPr>
              <a:t>EKS managed Kubernetes control plane </a:t>
            </a:r>
            <a:r>
              <a:rPr lang="en-IN" dirty="0"/>
              <a:t>and are responsible for </a:t>
            </a:r>
            <a:r>
              <a:rPr lang="en-IN" dirty="0">
                <a:solidFill>
                  <a:srgbClr val="0070C0"/>
                </a:solidFill>
              </a:rPr>
              <a:t>scheduling </a:t>
            </a:r>
            <a:r>
              <a:rPr lang="en-IN" dirty="0"/>
              <a:t>native Kubernetes pods onto Fargate. </a:t>
            </a:r>
          </a:p>
          <a:p>
            <a:r>
              <a:rPr lang="en-IN" dirty="0"/>
              <a:t>The </a:t>
            </a:r>
            <a:r>
              <a:rPr lang="en-IN" dirty="0">
                <a:solidFill>
                  <a:srgbClr val="0070C0"/>
                </a:solidFill>
              </a:rPr>
              <a:t>Fargate controllers </a:t>
            </a:r>
            <a:r>
              <a:rPr lang="en-IN" dirty="0"/>
              <a:t>include a </a:t>
            </a:r>
            <a:r>
              <a:rPr lang="en-IN" dirty="0">
                <a:solidFill>
                  <a:srgbClr val="0070C0"/>
                </a:solidFill>
              </a:rPr>
              <a:t>new scheduler </a:t>
            </a:r>
            <a:r>
              <a:rPr lang="en-IN" dirty="0"/>
              <a:t>that runs alongside the </a:t>
            </a:r>
            <a:r>
              <a:rPr lang="en-IN" dirty="0">
                <a:solidFill>
                  <a:srgbClr val="0070C0"/>
                </a:solidFill>
              </a:rPr>
              <a:t>default Kubernetes scheduler </a:t>
            </a:r>
            <a:r>
              <a:rPr lang="en-IN" dirty="0"/>
              <a:t>in addition to several mutating and validating admission controllers. </a:t>
            </a:r>
          </a:p>
          <a:p>
            <a:r>
              <a:rPr lang="en-IN" dirty="0"/>
              <a:t>When we start a pod that </a:t>
            </a:r>
            <a:r>
              <a:rPr lang="en-IN" dirty="0">
                <a:solidFill>
                  <a:srgbClr val="0070C0"/>
                </a:solidFill>
              </a:rPr>
              <a:t>meets the criteria for running on Fargate</a:t>
            </a:r>
            <a:r>
              <a:rPr lang="en-IN" dirty="0"/>
              <a:t>, the Fargate controllers running in the cluster recognize, update, and </a:t>
            </a:r>
            <a:r>
              <a:rPr lang="en-IN" dirty="0">
                <a:solidFill>
                  <a:srgbClr val="0070C0"/>
                </a:solidFill>
              </a:rPr>
              <a:t>schedule the pod onto Fargate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4C4179-DAAE-C44A-8ED9-F054136C4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Fargate?</a:t>
            </a:r>
          </a:p>
        </p:txBody>
      </p:sp>
    </p:spTree>
    <p:extLst>
      <p:ext uri="{BB962C8B-B14F-4D97-AF65-F5344CB8AC3E}">
        <p14:creationId xmlns:p14="http://schemas.microsoft.com/office/powerpoint/2010/main" val="224519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1176641"/>
            <a:ext cx="14168061" cy="63705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1176641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2321966"/>
            <a:ext cx="7253553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2321966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4924894"/>
            <a:ext cx="6390526" cy="2250254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3199563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3193410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806285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998689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998689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3199563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3193410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806285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998689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998689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005763" y="6770509"/>
            <a:ext cx="41684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50155" y="1561299"/>
            <a:ext cx="691691" cy="6288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4661827" y="1562216"/>
            <a:ext cx="1114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EKS Cluster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39A8CB3-9928-FB44-BC1A-8B64D7B13989}"/>
              </a:ext>
            </a:extLst>
          </p:cNvPr>
          <p:cNvSpPr/>
          <p:nvPr/>
        </p:nvSpPr>
        <p:spPr>
          <a:xfrm>
            <a:off x="2227647" y="3499582"/>
            <a:ext cx="3274439" cy="949261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85ADB6-C07F-4148-A337-0DB5902FA691}"/>
              </a:ext>
            </a:extLst>
          </p:cNvPr>
          <p:cNvSpPr txBox="1"/>
          <p:nvPr/>
        </p:nvSpPr>
        <p:spPr>
          <a:xfrm>
            <a:off x="2207359" y="3473538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9974F8BC-53A2-434B-AE85-EB695B507BB8}"/>
              </a:ext>
            </a:extLst>
          </p:cNvPr>
          <p:cNvSpPr txBox="1"/>
          <p:nvPr/>
        </p:nvSpPr>
        <p:spPr>
          <a:xfrm>
            <a:off x="831895" y="1943846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93" name="Graphic 192">
            <a:extLst>
              <a:ext uri="{FF2B5EF4-FFF2-40B4-BE49-F238E27FC236}">
                <a16:creationId xmlns:a16="http://schemas.microsoft.com/office/drawing/2014/main" id="{3277E3C6-5A7D-2448-974E-E1A8254E7A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9609" y="1541340"/>
            <a:ext cx="711200" cy="711200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7148619" y="1778183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48704" y="1350997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1896889" y="54497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68C45D5A-6305-9B4F-9643-D16AD274E2EC}"/>
              </a:ext>
            </a:extLst>
          </p:cNvPr>
          <p:cNvSpPr/>
          <p:nvPr/>
        </p:nvSpPr>
        <p:spPr>
          <a:xfrm>
            <a:off x="2295415" y="3983759"/>
            <a:ext cx="3128879" cy="300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ECR Demo  - ALB Ingress Service</a:t>
            </a:r>
          </a:p>
        </p:txBody>
      </p:sp>
      <p:pic>
        <p:nvPicPr>
          <p:cNvPr id="230" name="Graphic 229" descr="User">
            <a:extLst>
              <a:ext uri="{FF2B5EF4-FFF2-40B4-BE49-F238E27FC236}">
                <a16:creationId xmlns:a16="http://schemas.microsoft.com/office/drawing/2014/main" id="{B26B73C8-879B-5449-9192-29B26908164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67529" y="86668"/>
            <a:ext cx="914400" cy="914400"/>
          </a:xfrm>
          <a:prstGeom prst="rect">
            <a:avLst/>
          </a:prstGeom>
        </p:spPr>
      </p:pic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7148619" y="1276417"/>
            <a:ext cx="2180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</a:rPr>
              <a:t>ecrdemo.kubeoncloud.com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FD228050-74F2-924F-8CF9-61322D1BA569}"/>
              </a:ext>
            </a:extLst>
          </p:cNvPr>
          <p:cNvSpPr txBox="1"/>
          <p:nvPr/>
        </p:nvSpPr>
        <p:spPr>
          <a:xfrm>
            <a:off x="2604574" y="873315"/>
            <a:ext cx="30223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</a:t>
            </a:r>
            <a:r>
              <a:rPr lang="en-US" sz="1600" dirty="0" err="1">
                <a:solidFill>
                  <a:srgbClr val="0070C0"/>
                </a:solidFill>
              </a:rPr>
              <a:t>ecrdemo.kubeoncloud.com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64" name="Title 3">
            <a:extLst>
              <a:ext uri="{FF2B5EF4-FFF2-40B4-BE49-F238E27FC236}">
                <a16:creationId xmlns:a16="http://schemas.microsoft.com/office/drawing/2014/main" id="{6E485FC9-FA4E-9146-AE25-A5748594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787" y="277073"/>
            <a:ext cx="3597662" cy="537428"/>
          </a:xfrm>
        </p:spPr>
        <p:txBody>
          <a:bodyPr>
            <a:noAutofit/>
          </a:bodyPr>
          <a:lstStyle/>
          <a:p>
            <a:r>
              <a:rPr lang="en-US" sz="5200" dirty="0"/>
              <a:t>EKS &amp; ECR</a:t>
            </a:r>
            <a:endParaRPr lang="en-US" sz="5200" dirty="0">
              <a:solidFill>
                <a:srgbClr val="00B050"/>
              </a:solidFill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4718E5F-7157-E946-9DDD-A158AA93D534}"/>
              </a:ext>
            </a:extLst>
          </p:cNvPr>
          <p:cNvSpPr/>
          <p:nvPr/>
        </p:nvSpPr>
        <p:spPr>
          <a:xfrm>
            <a:off x="1222896" y="5331719"/>
            <a:ext cx="1682120" cy="120828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9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764B0840-BDDD-B44C-8874-105A4DA585F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34058" y="5328401"/>
            <a:ext cx="289636" cy="289636"/>
          </a:xfrm>
          <a:prstGeom prst="rect">
            <a:avLst/>
          </a:prstGeom>
        </p:spPr>
      </p:pic>
      <p:sp>
        <p:nvSpPr>
          <p:cNvPr id="167" name="Rectangle 166">
            <a:extLst>
              <a:ext uri="{FF2B5EF4-FFF2-40B4-BE49-F238E27FC236}">
                <a16:creationId xmlns:a16="http://schemas.microsoft.com/office/drawing/2014/main" id="{133CB86B-79CC-B542-A324-96291D5BD555}"/>
              </a:ext>
            </a:extLst>
          </p:cNvPr>
          <p:cNvSpPr/>
          <p:nvPr/>
        </p:nvSpPr>
        <p:spPr>
          <a:xfrm>
            <a:off x="4946639" y="5330429"/>
            <a:ext cx="1682120" cy="120828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9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pic>
        <p:nvPicPr>
          <p:cNvPr id="168" name="Graphic 167">
            <a:extLst>
              <a:ext uri="{FF2B5EF4-FFF2-40B4-BE49-F238E27FC236}">
                <a16:creationId xmlns:a16="http://schemas.microsoft.com/office/drawing/2014/main" id="{4CC6FB1B-1F0A-D543-9F8D-BE0621D6251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44617" y="5346804"/>
            <a:ext cx="289636" cy="289636"/>
          </a:xfrm>
          <a:prstGeom prst="rect">
            <a:avLst/>
          </a:prstGeom>
        </p:spPr>
      </p:pic>
      <p:sp>
        <p:nvSpPr>
          <p:cNvPr id="171" name="Rectangle 170">
            <a:extLst>
              <a:ext uri="{FF2B5EF4-FFF2-40B4-BE49-F238E27FC236}">
                <a16:creationId xmlns:a16="http://schemas.microsoft.com/office/drawing/2014/main" id="{EE9BAC7F-CDC5-7E44-9944-AD1D9FF8E50C}"/>
              </a:ext>
            </a:extLst>
          </p:cNvPr>
          <p:cNvSpPr/>
          <p:nvPr/>
        </p:nvSpPr>
        <p:spPr>
          <a:xfrm>
            <a:off x="1756948" y="5891661"/>
            <a:ext cx="821933" cy="6181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FE2703DC-3000-4F4F-A67F-EA8B77F242DB}"/>
              </a:ext>
            </a:extLst>
          </p:cNvPr>
          <p:cNvGrpSpPr/>
          <p:nvPr/>
        </p:nvGrpSpPr>
        <p:grpSpPr>
          <a:xfrm>
            <a:off x="1865795" y="5963148"/>
            <a:ext cx="555550" cy="352840"/>
            <a:chOff x="853440" y="4579716"/>
            <a:chExt cx="1006998" cy="827590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9F75EF40-6334-144E-A736-015148F30EB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3A62F54-92F7-E842-A7EB-3F2B5501B40A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A31F175-E4BA-2943-BE9D-051A07336A49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8BFA812-18E4-5C42-B70F-E7CECC8A5B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895D82F3-BCE3-A54D-9132-D95E4F6F594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AE27D8E0-1F31-AF40-BD53-61CD96E79D6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4C26EE8A-C985-924F-9A81-FB41F2BA2CB4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80" name="TextBox 179">
            <a:extLst>
              <a:ext uri="{FF2B5EF4-FFF2-40B4-BE49-F238E27FC236}">
                <a16:creationId xmlns:a16="http://schemas.microsoft.com/office/drawing/2014/main" id="{CAC1ED55-7EE2-A04F-A56E-B7A3CFD4BB62}"/>
              </a:ext>
            </a:extLst>
          </p:cNvPr>
          <p:cNvSpPr txBox="1"/>
          <p:nvPr/>
        </p:nvSpPr>
        <p:spPr>
          <a:xfrm>
            <a:off x="1962825" y="6263625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Pod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89D98441-E048-F240-A323-1922BDAB862A}"/>
              </a:ext>
            </a:extLst>
          </p:cNvPr>
          <p:cNvSpPr/>
          <p:nvPr/>
        </p:nvSpPr>
        <p:spPr>
          <a:xfrm>
            <a:off x="5115464" y="5880540"/>
            <a:ext cx="821933" cy="6181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93D3713-73C5-B840-8F88-796181424E89}"/>
              </a:ext>
            </a:extLst>
          </p:cNvPr>
          <p:cNvGrpSpPr/>
          <p:nvPr/>
        </p:nvGrpSpPr>
        <p:grpSpPr>
          <a:xfrm>
            <a:off x="5224311" y="5952027"/>
            <a:ext cx="555550" cy="352840"/>
            <a:chOff x="853440" y="4579716"/>
            <a:chExt cx="1006998" cy="827590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E50846C8-B51B-C148-A76B-311428A26D1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8A6E4C99-AE13-8C4C-989E-E55F40260967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D912BD4D-5573-C74B-AF64-1C7EB8558089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028B4BF2-99BC-9046-8A96-74073F705CD9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AB28CC30-C3B7-3B4A-93B8-35A5B468CCF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671E4871-C88D-2B4A-B266-AF81ECB0B4D8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CB1FFDD-F9C7-B941-94A7-5532438AF6C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90" name="TextBox 189">
            <a:extLst>
              <a:ext uri="{FF2B5EF4-FFF2-40B4-BE49-F238E27FC236}">
                <a16:creationId xmlns:a16="http://schemas.microsoft.com/office/drawing/2014/main" id="{D2FB2ED3-5441-D649-8480-E4993516300A}"/>
              </a:ext>
            </a:extLst>
          </p:cNvPr>
          <p:cNvSpPr txBox="1"/>
          <p:nvPr/>
        </p:nvSpPr>
        <p:spPr>
          <a:xfrm>
            <a:off x="5321341" y="6252504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Pod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D5563D7E-9934-FA45-86C4-EB0EE052934C}"/>
              </a:ext>
            </a:extLst>
          </p:cNvPr>
          <p:cNvSpPr/>
          <p:nvPr/>
        </p:nvSpPr>
        <p:spPr>
          <a:xfrm>
            <a:off x="2271011" y="5614042"/>
            <a:ext cx="3128879" cy="234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ECR Demo App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1D9344-6D29-1844-AAAE-2D61ED64680F}"/>
              </a:ext>
            </a:extLst>
          </p:cNvPr>
          <p:cNvCxnSpPr>
            <a:cxnSpLocks/>
            <a:stCxn id="230" idx="2"/>
            <a:endCxn id="200" idx="0"/>
          </p:cNvCxnSpPr>
          <p:nvPr/>
        </p:nvCxnSpPr>
        <p:spPr>
          <a:xfrm>
            <a:off x="3924729" y="1001068"/>
            <a:ext cx="0" cy="253337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0" name="Graphic 199">
            <a:extLst>
              <a:ext uri="{FF2B5EF4-FFF2-40B4-BE49-F238E27FC236}">
                <a16:creationId xmlns:a16="http://schemas.microsoft.com/office/drawing/2014/main" id="{37C6BFBF-B690-0147-8639-E42AD90803D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689779" y="3534443"/>
            <a:ext cx="469900" cy="46990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91F9064-33DD-E84F-B1FC-12D0C62C3B5C}"/>
              </a:ext>
            </a:extLst>
          </p:cNvPr>
          <p:cNvCxnSpPr>
            <a:stCxn id="220" idx="2"/>
            <a:endCxn id="199" idx="0"/>
          </p:cNvCxnSpPr>
          <p:nvPr/>
        </p:nvCxnSpPr>
        <p:spPr>
          <a:xfrm flipH="1">
            <a:off x="3835451" y="4284012"/>
            <a:ext cx="24404" cy="133003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74CE5F55-197A-2142-88B8-4DA06A890F0D}"/>
              </a:ext>
            </a:extLst>
          </p:cNvPr>
          <p:cNvCxnSpPr>
            <a:stCxn id="199" idx="2"/>
            <a:endCxn id="171" idx="3"/>
          </p:cNvCxnSpPr>
          <p:nvPr/>
        </p:nvCxnSpPr>
        <p:spPr>
          <a:xfrm rot="5400000">
            <a:off x="3031133" y="5396436"/>
            <a:ext cx="352066" cy="1256570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81A7E942-1ED6-7349-B915-7ACE71C7B65F}"/>
              </a:ext>
            </a:extLst>
          </p:cNvPr>
          <p:cNvCxnSpPr>
            <a:stCxn id="199" idx="2"/>
            <a:endCxn id="181" idx="1"/>
          </p:cNvCxnSpPr>
          <p:nvPr/>
        </p:nvCxnSpPr>
        <p:spPr>
          <a:xfrm rot="16200000" flipH="1">
            <a:off x="4304985" y="5379153"/>
            <a:ext cx="340945" cy="1280013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1" name="Graphic 200" descr="User">
            <a:extLst>
              <a:ext uri="{FF2B5EF4-FFF2-40B4-BE49-F238E27FC236}">
                <a16:creationId xmlns:a16="http://schemas.microsoft.com/office/drawing/2014/main" id="{911163E9-311E-AA45-B300-7A8F0865931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56978" y="43695"/>
            <a:ext cx="914400" cy="914400"/>
          </a:xfrm>
          <a:prstGeom prst="rect">
            <a:avLst/>
          </a:prstGeom>
        </p:spPr>
      </p:pic>
      <p:pic>
        <p:nvPicPr>
          <p:cNvPr id="202" name="Graphic 201" descr="User">
            <a:extLst>
              <a:ext uri="{FF2B5EF4-FFF2-40B4-BE49-F238E27FC236}">
                <a16:creationId xmlns:a16="http://schemas.microsoft.com/office/drawing/2014/main" id="{04DF9F6E-F657-AE42-9F4B-8B6B1B7C74C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63387" y="86286"/>
            <a:ext cx="914400" cy="914400"/>
          </a:xfrm>
          <a:prstGeom prst="rect">
            <a:avLst/>
          </a:prstGeom>
        </p:spPr>
      </p:pic>
      <p:pic>
        <p:nvPicPr>
          <p:cNvPr id="205" name="Picture 16" descr="Image result for developer smiley">
            <a:extLst>
              <a:ext uri="{FF2B5EF4-FFF2-40B4-BE49-F238E27FC236}">
                <a16:creationId xmlns:a16="http://schemas.microsoft.com/office/drawing/2014/main" id="{1239B241-7EDE-B54B-A168-19D242ECA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5859" y="57102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4B2CB167-82B6-5542-9CF0-9F52F097D7A7}"/>
              </a:ext>
            </a:extLst>
          </p:cNvPr>
          <p:cNvSpPr txBox="1"/>
          <p:nvPr/>
        </p:nvSpPr>
        <p:spPr>
          <a:xfrm>
            <a:off x="10763763" y="3396617"/>
            <a:ext cx="294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Elastic Container Registry - ECR</a:t>
            </a:r>
          </a:p>
        </p:txBody>
      </p:sp>
      <p:pic>
        <p:nvPicPr>
          <p:cNvPr id="207" name="Graphic 206">
            <a:extLst>
              <a:ext uri="{FF2B5EF4-FFF2-40B4-BE49-F238E27FC236}">
                <a16:creationId xmlns:a16="http://schemas.microsoft.com/office/drawing/2014/main" id="{9C9D843C-2C8A-414C-8268-7B659D36564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763763" y="1850783"/>
            <a:ext cx="711200" cy="711200"/>
          </a:xfrm>
          <a:prstGeom prst="rect">
            <a:avLst/>
          </a:prstGeom>
        </p:spPr>
      </p:pic>
      <p:sp>
        <p:nvSpPr>
          <p:cNvPr id="208" name="TextBox 207">
            <a:extLst>
              <a:ext uri="{FF2B5EF4-FFF2-40B4-BE49-F238E27FC236}">
                <a16:creationId xmlns:a16="http://schemas.microsoft.com/office/drawing/2014/main" id="{DB97FC40-2C44-5D4E-A54B-076CCA4380DA}"/>
              </a:ext>
            </a:extLst>
          </p:cNvPr>
          <p:cNvSpPr txBox="1"/>
          <p:nvPr/>
        </p:nvSpPr>
        <p:spPr>
          <a:xfrm>
            <a:off x="11610228" y="2203108"/>
            <a:ext cx="1449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Docker Image</a:t>
            </a:r>
          </a:p>
        </p:txBody>
      </p:sp>
      <p:pic>
        <p:nvPicPr>
          <p:cNvPr id="209" name="Graphic 208">
            <a:extLst>
              <a:ext uri="{FF2B5EF4-FFF2-40B4-BE49-F238E27FC236}">
                <a16:creationId xmlns:a16="http://schemas.microsoft.com/office/drawing/2014/main" id="{E71A7ADB-5696-7040-855C-6401BEE6958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853645" y="2403162"/>
            <a:ext cx="962678" cy="962678"/>
          </a:xfrm>
          <a:prstGeom prst="rect">
            <a:avLst/>
          </a:prstGeom>
        </p:spPr>
      </p:pic>
      <p:sp>
        <p:nvSpPr>
          <p:cNvPr id="210" name="Rectangle 209">
            <a:extLst>
              <a:ext uri="{FF2B5EF4-FFF2-40B4-BE49-F238E27FC236}">
                <a16:creationId xmlns:a16="http://schemas.microsoft.com/office/drawing/2014/main" id="{AE7725DD-2D99-1546-915C-C1509210E565}"/>
              </a:ext>
            </a:extLst>
          </p:cNvPr>
          <p:cNvSpPr/>
          <p:nvPr/>
        </p:nvSpPr>
        <p:spPr>
          <a:xfrm>
            <a:off x="10763762" y="1850783"/>
            <a:ext cx="3142445" cy="185361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14060A9-7DD0-4340-A96F-AF900F9B8A78}"/>
              </a:ext>
            </a:extLst>
          </p:cNvPr>
          <p:cNvSpPr txBox="1"/>
          <p:nvPr/>
        </p:nvSpPr>
        <p:spPr>
          <a:xfrm>
            <a:off x="12885345" y="290282"/>
            <a:ext cx="1352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Developer</a:t>
            </a:r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0B85C130-13EE-4F4C-BD1C-9C5970E8DA55}"/>
              </a:ext>
            </a:extLst>
          </p:cNvPr>
          <p:cNvCxnSpPr>
            <a:stCxn id="205" idx="2"/>
            <a:endCxn id="210" idx="0"/>
          </p:cNvCxnSpPr>
          <p:nvPr/>
        </p:nvCxnSpPr>
        <p:spPr>
          <a:xfrm flipH="1">
            <a:off x="12334985" y="928291"/>
            <a:ext cx="16469" cy="922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1C373172-A3B7-2C4C-8323-B9156A3F20D2}"/>
              </a:ext>
            </a:extLst>
          </p:cNvPr>
          <p:cNvSpPr txBox="1"/>
          <p:nvPr/>
        </p:nvSpPr>
        <p:spPr>
          <a:xfrm>
            <a:off x="12321427" y="1209653"/>
            <a:ext cx="1221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Push Images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603A7F3C-726B-F54F-AC41-4ABE8B55BF8F}"/>
              </a:ext>
            </a:extLst>
          </p:cNvPr>
          <p:cNvSpPr txBox="1"/>
          <p:nvPr/>
        </p:nvSpPr>
        <p:spPr>
          <a:xfrm>
            <a:off x="7804712" y="2511000"/>
            <a:ext cx="294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Pull Docker Image from ECR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8FD92152-85D9-F04E-A2EB-1C65271005DE}"/>
              </a:ext>
            </a:extLst>
          </p:cNvPr>
          <p:cNvSpPr txBox="1"/>
          <p:nvPr/>
        </p:nvSpPr>
        <p:spPr>
          <a:xfrm>
            <a:off x="5495546" y="4129468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18" name="Graphic 217">
            <a:extLst>
              <a:ext uri="{FF2B5EF4-FFF2-40B4-BE49-F238E27FC236}">
                <a16:creationId xmlns:a16="http://schemas.microsoft.com/office/drawing/2014/main" id="{52B4CD13-C1B9-CB4C-91BC-6A14C8FE38F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878817" y="3642650"/>
            <a:ext cx="469900" cy="469900"/>
          </a:xfrm>
          <a:prstGeom prst="rect">
            <a:avLst/>
          </a:prstGeom>
        </p:spPr>
      </p:pic>
      <p:sp>
        <p:nvSpPr>
          <p:cNvPr id="219" name="TextBox 218">
            <a:extLst>
              <a:ext uri="{FF2B5EF4-FFF2-40B4-BE49-F238E27FC236}">
                <a16:creationId xmlns:a16="http://schemas.microsoft.com/office/drawing/2014/main" id="{EBBA0341-C8B3-1F4A-885B-84AF71EE03A0}"/>
              </a:ext>
            </a:extLst>
          </p:cNvPr>
          <p:cNvSpPr txBox="1"/>
          <p:nvPr/>
        </p:nvSpPr>
        <p:spPr>
          <a:xfrm>
            <a:off x="1012624" y="40961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22" name="Graphic 221">
            <a:extLst>
              <a:ext uri="{FF2B5EF4-FFF2-40B4-BE49-F238E27FC236}">
                <a16:creationId xmlns:a16="http://schemas.microsoft.com/office/drawing/2014/main" id="{A844990B-05CA-DA43-8791-457928009D8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395895" y="3609342"/>
            <a:ext cx="469900" cy="4699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100A1E6-F71B-E74B-8BCF-D65CA5B2DCE8}"/>
              </a:ext>
            </a:extLst>
          </p:cNvPr>
          <p:cNvCxnSpPr>
            <a:stCxn id="222" idx="2"/>
            <a:endCxn id="165" idx="0"/>
          </p:cNvCxnSpPr>
          <p:nvPr/>
        </p:nvCxnSpPr>
        <p:spPr>
          <a:xfrm>
            <a:off x="1630845" y="4079242"/>
            <a:ext cx="433111" cy="1252477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F1647AD-9571-6F45-A4E9-A926AA13948A}"/>
              </a:ext>
            </a:extLst>
          </p:cNvPr>
          <p:cNvCxnSpPr>
            <a:endCxn id="167" idx="0"/>
          </p:cNvCxnSpPr>
          <p:nvPr/>
        </p:nvCxnSpPr>
        <p:spPr>
          <a:xfrm flipH="1">
            <a:off x="5787699" y="4111972"/>
            <a:ext cx="309451" cy="1218457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01B0D287-8347-1F4F-A2CE-28C6DD141344}"/>
              </a:ext>
            </a:extLst>
          </p:cNvPr>
          <p:cNvCxnSpPr>
            <a:endCxn id="51" idx="1"/>
          </p:cNvCxnSpPr>
          <p:nvPr/>
        </p:nvCxnSpPr>
        <p:spPr>
          <a:xfrm flipV="1">
            <a:off x="1606373" y="1875705"/>
            <a:ext cx="2443782" cy="1713186"/>
          </a:xfrm>
          <a:prstGeom prst="bentConnector3">
            <a:avLst>
              <a:gd name="adj1" fmla="val 252"/>
            </a:avLst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62552A00-5D93-4540-965B-19032C9A136E}"/>
              </a:ext>
            </a:extLst>
          </p:cNvPr>
          <p:cNvCxnSpPr>
            <a:cxnSpLocks/>
            <a:stCxn id="218" idx="0"/>
            <a:endCxn id="51" idx="3"/>
          </p:cNvCxnSpPr>
          <p:nvPr/>
        </p:nvCxnSpPr>
        <p:spPr>
          <a:xfrm rot="16200000" flipV="1">
            <a:off x="4544335" y="2073217"/>
            <a:ext cx="1766945" cy="1371921"/>
          </a:xfrm>
          <a:prstGeom prst="bentConnector2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76ACE4D6-8A29-5943-ABBF-98C451899901}"/>
              </a:ext>
            </a:extLst>
          </p:cNvPr>
          <p:cNvCxnSpPr>
            <a:cxnSpLocks/>
            <a:stCxn id="218" idx="3"/>
            <a:endCxn id="210" idx="1"/>
          </p:cNvCxnSpPr>
          <p:nvPr/>
        </p:nvCxnSpPr>
        <p:spPr>
          <a:xfrm flipV="1">
            <a:off x="6348717" y="2777589"/>
            <a:ext cx="4415045" cy="1100011"/>
          </a:xfrm>
          <a:prstGeom prst="bentConnector3">
            <a:avLst>
              <a:gd name="adj1" fmla="val 50000"/>
            </a:avLst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>
            <a:extLst>
              <a:ext uri="{FF2B5EF4-FFF2-40B4-BE49-F238E27FC236}">
                <a16:creationId xmlns:a16="http://schemas.microsoft.com/office/drawing/2014/main" id="{255736A7-DC1B-5747-9AE3-1F459DE05D48}"/>
              </a:ext>
            </a:extLst>
          </p:cNvPr>
          <p:cNvCxnSpPr>
            <a:cxnSpLocks/>
            <a:stCxn id="222" idx="3"/>
          </p:cNvCxnSpPr>
          <p:nvPr/>
        </p:nvCxnSpPr>
        <p:spPr>
          <a:xfrm flipV="1">
            <a:off x="1865795" y="2569372"/>
            <a:ext cx="8878389" cy="1274920"/>
          </a:xfrm>
          <a:prstGeom prst="bentConnector3">
            <a:avLst>
              <a:gd name="adj1" fmla="val 3069"/>
            </a:avLst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>
            <a:extLst>
              <a:ext uri="{FF2B5EF4-FFF2-40B4-BE49-F238E27FC236}">
                <a16:creationId xmlns:a16="http://schemas.microsoft.com/office/drawing/2014/main" id="{99157963-F1D6-4844-8704-73BAF5A66DED}"/>
              </a:ext>
            </a:extLst>
          </p:cNvPr>
          <p:cNvCxnSpPr>
            <a:endCxn id="165" idx="1"/>
          </p:cNvCxnSpPr>
          <p:nvPr/>
        </p:nvCxnSpPr>
        <p:spPr>
          <a:xfrm rot="5400000">
            <a:off x="255100" y="4812088"/>
            <a:ext cx="2091572" cy="155980"/>
          </a:xfrm>
          <a:prstGeom prst="bentConnector4">
            <a:avLst>
              <a:gd name="adj1" fmla="val 2272"/>
              <a:gd name="adj2" fmla="val 559657"/>
            </a:avLst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Elbow Connector 215">
            <a:extLst>
              <a:ext uri="{FF2B5EF4-FFF2-40B4-BE49-F238E27FC236}">
                <a16:creationId xmlns:a16="http://schemas.microsoft.com/office/drawing/2014/main" id="{DC1ADFA5-32FC-C940-AE10-8B4BCCE60332}"/>
              </a:ext>
            </a:extLst>
          </p:cNvPr>
          <p:cNvCxnSpPr>
            <a:cxnSpLocks/>
            <a:stCxn id="217" idx="0"/>
            <a:endCxn id="167" idx="3"/>
          </p:cNvCxnSpPr>
          <p:nvPr/>
        </p:nvCxnSpPr>
        <p:spPr>
          <a:xfrm rot="16200000" flipH="1">
            <a:off x="5468710" y="4774525"/>
            <a:ext cx="1805106" cy="514992"/>
          </a:xfrm>
          <a:prstGeom prst="bentConnector4">
            <a:avLst>
              <a:gd name="adj1" fmla="val 22450"/>
              <a:gd name="adj2" fmla="val 255230"/>
            </a:avLst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59698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194AE9-D102-A648-BDC4-D26218D2C4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95554-A769-884A-8C5A-89B2736B5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158" y="4249882"/>
            <a:ext cx="4373187" cy="315208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don’t need </a:t>
            </a:r>
            <a:r>
              <a:rPr lang="en-US" dirty="0"/>
              <a:t>to change our existing pods</a:t>
            </a:r>
          </a:p>
          <a:p>
            <a:r>
              <a:rPr lang="en-US" dirty="0"/>
              <a:t>Fargate works with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existing workflows and services </a:t>
            </a:r>
            <a:r>
              <a:rPr lang="en-US" dirty="0"/>
              <a:t>that run on </a:t>
            </a:r>
            <a:r>
              <a:rPr lang="en-US" dirty="0" err="1"/>
              <a:t>kubernetes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FC5205-19E0-B54E-BABA-BCC9ECB05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on Fargate</a:t>
            </a:r>
          </a:p>
        </p:txBody>
      </p:sp>
      <p:pic>
        <p:nvPicPr>
          <p:cNvPr id="5" name="Google Shape;611;p33">
            <a:extLst>
              <a:ext uri="{FF2B5EF4-FFF2-40B4-BE49-F238E27FC236}">
                <a16:creationId xmlns:a16="http://schemas.microsoft.com/office/drawing/2014/main" id="{C9C63C00-97B3-E44B-8812-1C3366F0913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721" y="1727397"/>
            <a:ext cx="888560" cy="849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11;p33">
            <a:extLst>
              <a:ext uri="{FF2B5EF4-FFF2-40B4-BE49-F238E27FC236}">
                <a16:creationId xmlns:a16="http://schemas.microsoft.com/office/drawing/2014/main" id="{07440B88-3DBB-134C-9461-E9D83C85647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130" y="1727396"/>
            <a:ext cx="888560" cy="849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11;p33">
            <a:extLst>
              <a:ext uri="{FF2B5EF4-FFF2-40B4-BE49-F238E27FC236}">
                <a16:creationId xmlns:a16="http://schemas.microsoft.com/office/drawing/2014/main" id="{E655068C-1E94-054B-9C9D-D6AC389E01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9539" y="1727395"/>
            <a:ext cx="888560" cy="84954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298AE8-8457-0F4E-81EC-C5EC19759380}"/>
              </a:ext>
            </a:extLst>
          </p:cNvPr>
          <p:cNvSpPr txBox="1">
            <a:spLocks/>
          </p:cNvSpPr>
          <p:nvPr/>
        </p:nvSpPr>
        <p:spPr>
          <a:xfrm>
            <a:off x="5318067" y="4249882"/>
            <a:ext cx="4373187" cy="3152082"/>
          </a:xfrm>
          <a:prstGeom prst="rect">
            <a:avLst/>
          </a:prstGeom>
        </p:spPr>
        <p:txBody>
          <a:bodyPr vert="horz" lIns="109728" tIns="54864" rIns="109728" bIns="54864" rtlCol="0">
            <a:normAutofit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Launch pods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easily</a:t>
            </a:r>
            <a:r>
              <a:rPr lang="en-US" dirty="0"/>
              <a:t>.</a:t>
            </a:r>
          </a:p>
          <a:p>
            <a:r>
              <a:rPr lang="en-US" dirty="0"/>
              <a:t>Easily run pods across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Azs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for HA</a:t>
            </a:r>
          </a:p>
          <a:p>
            <a:r>
              <a:rPr lang="en-US" dirty="0"/>
              <a:t>Each pod runs in an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isolated compute environment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F64361-8815-7D4F-94D3-9329643B05EF}"/>
              </a:ext>
            </a:extLst>
          </p:cNvPr>
          <p:cNvSpPr txBox="1">
            <a:spLocks/>
          </p:cNvSpPr>
          <p:nvPr/>
        </p:nvSpPr>
        <p:spPr>
          <a:xfrm>
            <a:off x="9996057" y="4249882"/>
            <a:ext cx="4373187" cy="3152082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Only pay </a:t>
            </a:r>
            <a:r>
              <a:rPr lang="en-US" dirty="0"/>
              <a:t>for resources you need to run your pods</a:t>
            </a:r>
          </a:p>
          <a:p>
            <a:r>
              <a:rPr lang="en-US" dirty="0"/>
              <a:t>Includes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native AWS integrations </a:t>
            </a:r>
            <a:r>
              <a:rPr lang="en-US" dirty="0"/>
              <a:t>for networking and security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B994DE-21D6-F64E-93CC-B4EE082B4804}"/>
              </a:ext>
            </a:extLst>
          </p:cNvPr>
          <p:cNvSpPr txBox="1"/>
          <p:nvPr/>
        </p:nvSpPr>
        <p:spPr>
          <a:xfrm>
            <a:off x="634655" y="3330857"/>
            <a:ext cx="3293402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b="1" dirty="0">
                <a:solidFill>
                  <a:srgbClr val="0070C0"/>
                </a:solidFill>
              </a:rPr>
              <a:t>Bring existing pods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EC17B2-AA45-8946-B2C9-510BE138166A}"/>
              </a:ext>
            </a:extLst>
          </p:cNvPr>
          <p:cNvSpPr txBox="1"/>
          <p:nvPr/>
        </p:nvSpPr>
        <p:spPr>
          <a:xfrm>
            <a:off x="5708478" y="3330856"/>
            <a:ext cx="3105850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b="1" dirty="0">
                <a:solidFill>
                  <a:srgbClr val="0070C0"/>
                </a:solidFill>
              </a:rPr>
              <a:t>Production Ready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6DCBE-7628-CA40-A488-FF2E1A15E5CA}"/>
              </a:ext>
            </a:extLst>
          </p:cNvPr>
          <p:cNvSpPr txBox="1"/>
          <p:nvPr/>
        </p:nvSpPr>
        <p:spPr>
          <a:xfrm>
            <a:off x="10208335" y="3312383"/>
            <a:ext cx="4374787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b="1" dirty="0">
                <a:solidFill>
                  <a:srgbClr val="0070C0"/>
                </a:solidFill>
              </a:rPr>
              <a:t>Rightsized and Integrated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C95EF94-EB53-5248-B2E4-921764E40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2303" y="1829770"/>
            <a:ext cx="888560" cy="88856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291A1FD-7A1C-D542-B317-20E5388359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46965" y="2094432"/>
            <a:ext cx="359235" cy="35923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B84B9B7E-41B0-DB47-9AC1-FD185A710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70820" y="1829770"/>
            <a:ext cx="888560" cy="88856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2923665-0518-DC41-86BE-6D70C71CF1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35482" y="2094432"/>
            <a:ext cx="359235" cy="3592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93F9671-B464-124F-A952-5C023D7A4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24042" y="1849277"/>
            <a:ext cx="888560" cy="88856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B82E65C-3BEF-5A4C-89C8-055FE4E56C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88704" y="2113939"/>
            <a:ext cx="359235" cy="35923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1FD1623D-C8A7-1742-A191-9BA3A594D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1958" y="1849277"/>
            <a:ext cx="888560" cy="88856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FE018EA-7E32-4742-8DCA-9414878F0D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6620" y="2113939"/>
            <a:ext cx="359235" cy="359235"/>
          </a:xfrm>
          <a:prstGeom prst="rect">
            <a:avLst/>
          </a:prstGeom>
        </p:spPr>
      </p:pic>
      <p:pic>
        <p:nvPicPr>
          <p:cNvPr id="24" name="Google Shape;611;p33">
            <a:extLst>
              <a:ext uri="{FF2B5EF4-FFF2-40B4-BE49-F238E27FC236}">
                <a16:creationId xmlns:a16="http://schemas.microsoft.com/office/drawing/2014/main" id="{2EBCD5A7-14AD-FD49-B7AD-63623A52C4A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1464" y="1829770"/>
            <a:ext cx="888560" cy="849547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CB51279-AA1B-B345-80A0-62EBCCE36883}"/>
              </a:ext>
            </a:extLst>
          </p:cNvPr>
          <p:cNvSpPr txBox="1"/>
          <p:nvPr/>
        </p:nvSpPr>
        <p:spPr>
          <a:xfrm>
            <a:off x="7082436" y="1920106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37913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0" grpId="0"/>
      <p:bldP spid="11" grpId="0"/>
      <p:bldP spid="12" grpId="0"/>
      <p:bldP spid="13" grpId="0"/>
      <p:bldP spid="25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E1FF96-D173-674A-825E-5892E4186B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491DF-93A8-C545-B5CC-5A4CA988B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66840"/>
            <a:ext cx="12618720" cy="1188851"/>
          </a:xfrm>
        </p:spPr>
        <p:txBody>
          <a:bodyPr/>
          <a:lstStyle/>
          <a:p>
            <a:r>
              <a:rPr lang="en-US" dirty="0"/>
              <a:t>EKS Deployment Options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CB6DD4-2B09-1C44-8948-CBBBE465A5A0}"/>
              </a:ext>
            </a:extLst>
          </p:cNvPr>
          <p:cNvSpPr/>
          <p:nvPr/>
        </p:nvSpPr>
        <p:spPr>
          <a:xfrm>
            <a:off x="143838" y="4396944"/>
            <a:ext cx="3459398" cy="54453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Deployment Options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CD8110-8DF4-8246-9545-F091D5D7DB14}"/>
              </a:ext>
            </a:extLst>
          </p:cNvPr>
          <p:cNvSpPr/>
          <p:nvPr/>
        </p:nvSpPr>
        <p:spPr>
          <a:xfrm>
            <a:off x="5699592" y="2093963"/>
            <a:ext cx="2970944" cy="54453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EC2 Node Groups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6FB49-538A-2D45-9B8B-A9358FC90FF9}"/>
              </a:ext>
            </a:extLst>
          </p:cNvPr>
          <p:cNvSpPr/>
          <p:nvPr/>
        </p:nvSpPr>
        <p:spPr>
          <a:xfrm>
            <a:off x="5699592" y="4396944"/>
            <a:ext cx="2970944" cy="54453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Mixed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6157A3-321F-464B-B402-8F1BEC2B3447}"/>
              </a:ext>
            </a:extLst>
          </p:cNvPr>
          <p:cNvSpPr/>
          <p:nvPr/>
        </p:nvSpPr>
        <p:spPr>
          <a:xfrm>
            <a:off x="5699592" y="6642235"/>
            <a:ext cx="2970944" cy="54453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Fargate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B3E442-2B0C-D04E-B24F-8B17A00434BC}"/>
              </a:ext>
            </a:extLst>
          </p:cNvPr>
          <p:cNvSpPr/>
          <p:nvPr/>
        </p:nvSpPr>
        <p:spPr>
          <a:xfrm>
            <a:off x="11063558" y="1491535"/>
            <a:ext cx="2970944" cy="5445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Managed EC2 Nodes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F4553E-2671-3A40-9AE3-C38CFDF5A071}"/>
              </a:ext>
            </a:extLst>
          </p:cNvPr>
          <p:cNvSpPr/>
          <p:nvPr/>
        </p:nvSpPr>
        <p:spPr>
          <a:xfrm>
            <a:off x="11063558" y="2506033"/>
            <a:ext cx="2970944" cy="5445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Unmanaged EC2 Nodes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4E9C7F-F36C-FB4F-8C79-22D915DE1E2E}"/>
              </a:ext>
            </a:extLst>
          </p:cNvPr>
          <p:cNvSpPr/>
          <p:nvPr/>
        </p:nvSpPr>
        <p:spPr>
          <a:xfrm>
            <a:off x="11063558" y="3522251"/>
            <a:ext cx="2970944" cy="5445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Managed Nodes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95B903-4947-F449-BE28-F0FC29851503}"/>
              </a:ext>
            </a:extLst>
          </p:cNvPr>
          <p:cNvSpPr/>
          <p:nvPr/>
        </p:nvSpPr>
        <p:spPr>
          <a:xfrm>
            <a:off x="11063558" y="4381280"/>
            <a:ext cx="2970944" cy="5445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Unmanaged EC2 Nodes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10B808-42AF-8A42-BD4B-8294709B94EB}"/>
              </a:ext>
            </a:extLst>
          </p:cNvPr>
          <p:cNvSpPr/>
          <p:nvPr/>
        </p:nvSpPr>
        <p:spPr>
          <a:xfrm>
            <a:off x="11063558" y="5240309"/>
            <a:ext cx="2970944" cy="5445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Fargate Nodes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04868A-B6CD-E141-BC92-265A6E229872}"/>
              </a:ext>
            </a:extLst>
          </p:cNvPr>
          <p:cNvSpPr/>
          <p:nvPr/>
        </p:nvSpPr>
        <p:spPr>
          <a:xfrm>
            <a:off x="11063558" y="6642235"/>
            <a:ext cx="2970944" cy="5445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Fargate Nodes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C5F9E2F-EDAF-7546-8F1B-5B4B5A107E3D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3603236" y="2366228"/>
            <a:ext cx="2096356" cy="23029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ADFB311-B7EA-C14D-8EFE-791237F47029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3603236" y="4669209"/>
            <a:ext cx="20963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17C53A3-8312-2B49-A441-8775CA4ED3A1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603236" y="4669209"/>
            <a:ext cx="2096356" cy="22452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1BCA981-8943-744D-8972-48DC201316A0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 flipV="1">
            <a:off x="8670536" y="1763800"/>
            <a:ext cx="2393022" cy="6024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2D7AE97-93A0-D148-AFF1-2BDAD5E01568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8670536" y="2366228"/>
            <a:ext cx="2393022" cy="412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B2031F6-5D43-7B4C-929E-C473790ABA30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 flipV="1">
            <a:off x="8670536" y="3794516"/>
            <a:ext cx="2393022" cy="8746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73AA014-0B12-0144-ADBD-535C223ACDC9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 flipV="1">
            <a:off x="8670536" y="4653545"/>
            <a:ext cx="2393022" cy="156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37341AD-881B-C94C-81D1-F522946D50D9}"/>
              </a:ext>
            </a:extLst>
          </p:cNvPr>
          <p:cNvCxnSpPr>
            <a:cxnSpLocks/>
            <a:stCxn id="11" idx="3"/>
            <a:endCxn id="21" idx="1"/>
          </p:cNvCxnSpPr>
          <p:nvPr/>
        </p:nvCxnSpPr>
        <p:spPr>
          <a:xfrm>
            <a:off x="8670536" y="4669209"/>
            <a:ext cx="2393022" cy="843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E240333-B9CF-D444-B317-8EFB312B1888}"/>
              </a:ext>
            </a:extLst>
          </p:cNvPr>
          <p:cNvCxnSpPr>
            <a:cxnSpLocks/>
            <a:stCxn id="12" idx="3"/>
            <a:endCxn id="22" idx="1"/>
          </p:cNvCxnSpPr>
          <p:nvPr/>
        </p:nvCxnSpPr>
        <p:spPr>
          <a:xfrm>
            <a:off x="8670536" y="6914500"/>
            <a:ext cx="23930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62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21" grpId="0" animBg="1"/>
      <p:bldP spid="22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3780890" y="806151"/>
            <a:ext cx="7530957" cy="67967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0890" y="806150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3914456" y="2223984"/>
            <a:ext cx="7140537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14455" y="2223984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4378221" y="2554184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4725043" y="3101581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25042" y="3095428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4587312" y="2708303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4743193" y="4900707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31617" y="4900707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8403191" y="3101581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03190" y="3095428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8265460" y="2708303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8421341" y="4900707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09765" y="4900707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5948488" y="6659474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44095AD-23D9-F04B-BF02-006F0A4E2276}"/>
              </a:ext>
            </a:extLst>
          </p:cNvPr>
          <p:cNvSpPr/>
          <p:nvPr/>
        </p:nvSpPr>
        <p:spPr>
          <a:xfrm>
            <a:off x="4999362" y="3592637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BCA00D26-06FF-EC41-B34A-3525CE3980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29696" y="3726857"/>
            <a:ext cx="277535" cy="27753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8FC38E0-AFE0-314F-8CA4-A407FCF3C6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09620" y="3714934"/>
            <a:ext cx="394953" cy="3949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D619A67-716F-4B42-810B-A1D64B08FBA8}"/>
              </a:ext>
            </a:extLst>
          </p:cNvPr>
          <p:cNvSpPr txBox="1"/>
          <p:nvPr/>
        </p:nvSpPr>
        <p:spPr>
          <a:xfrm>
            <a:off x="5269865" y="4091847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57D6B2EC-0882-9044-9A67-81A402B0A1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41223" y="3714934"/>
            <a:ext cx="394953" cy="39495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839DA25-D32B-9844-BFCB-9E1E91F30E64}"/>
              </a:ext>
            </a:extLst>
          </p:cNvPr>
          <p:cNvSpPr txBox="1"/>
          <p:nvPr/>
        </p:nvSpPr>
        <p:spPr>
          <a:xfrm>
            <a:off x="8868686" y="4101379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0D13F-2253-294F-A1A7-BC900B66CE97}"/>
              </a:ext>
            </a:extLst>
          </p:cNvPr>
          <p:cNvSpPr txBox="1"/>
          <p:nvPr/>
        </p:nvSpPr>
        <p:spPr>
          <a:xfrm>
            <a:off x="6563095" y="4197257"/>
            <a:ext cx="2242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Public Managed Node Group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70F14B-AE2A-414F-9871-9D568005AEF3}"/>
              </a:ext>
            </a:extLst>
          </p:cNvPr>
          <p:cNvSpPr/>
          <p:nvPr/>
        </p:nvSpPr>
        <p:spPr>
          <a:xfrm>
            <a:off x="4999362" y="5326085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6D1B775-54D9-7C4D-AE83-5207A5A1A2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29696" y="5460305"/>
            <a:ext cx="277535" cy="27753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13AA011-36E4-E945-B4D0-7BE52ADA70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09620" y="5448382"/>
            <a:ext cx="394953" cy="3949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D5D23AC-D49C-2E45-9C93-7C4A40D8A853}"/>
              </a:ext>
            </a:extLst>
          </p:cNvPr>
          <p:cNvSpPr txBox="1"/>
          <p:nvPr/>
        </p:nvSpPr>
        <p:spPr>
          <a:xfrm>
            <a:off x="5269865" y="5825295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1262C5E6-2395-E544-928F-E56AD0F9C7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41223" y="5448382"/>
            <a:ext cx="394953" cy="39495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A6C2320-AC69-2C45-AB03-F7E711A8D6C8}"/>
              </a:ext>
            </a:extLst>
          </p:cNvPr>
          <p:cNvSpPr txBox="1"/>
          <p:nvPr/>
        </p:nvSpPr>
        <p:spPr>
          <a:xfrm>
            <a:off x="8868686" y="5834827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663AB0-5CDC-484D-AD7F-EDF6E753C245}"/>
              </a:ext>
            </a:extLst>
          </p:cNvPr>
          <p:cNvSpPr txBox="1"/>
          <p:nvPr/>
        </p:nvSpPr>
        <p:spPr>
          <a:xfrm>
            <a:off x="6563095" y="5930705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09213" y="1195675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873163" y="816200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– </a:t>
            </a:r>
            <a:r>
              <a:rPr lang="en-US" sz="3600" dirty="0">
                <a:solidFill>
                  <a:srgbClr val="00B050"/>
                </a:solidFill>
              </a:rPr>
              <a:t>EC2 Node Groups 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A70806-E4AE-FD4F-8227-1A9F000FB621}"/>
              </a:ext>
            </a:extLst>
          </p:cNvPr>
          <p:cNvCxnSpPr>
            <a:stCxn id="51" idx="2"/>
            <a:endCxn id="3" idx="0"/>
          </p:cNvCxnSpPr>
          <p:nvPr/>
        </p:nvCxnSpPr>
        <p:spPr>
          <a:xfrm>
            <a:off x="7555059" y="1887366"/>
            <a:ext cx="18425" cy="66681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4B9AFD8-3339-7048-9461-66C22867DE4D}"/>
              </a:ext>
            </a:extLst>
          </p:cNvPr>
          <p:cNvSpPr/>
          <p:nvPr/>
        </p:nvSpPr>
        <p:spPr>
          <a:xfrm>
            <a:off x="242602" y="3832388"/>
            <a:ext cx="2805545" cy="203859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can deploy EC2 Managed Node Groups in both public and private subnets of a VPC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9FBA1A7-2390-7848-9D42-3AF12F833E6A}"/>
              </a:ext>
            </a:extLst>
          </p:cNvPr>
          <p:cNvSpPr/>
          <p:nvPr/>
        </p:nvSpPr>
        <p:spPr>
          <a:xfrm>
            <a:off x="3048821" y="4101379"/>
            <a:ext cx="1934798" cy="2452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0313634B-FD21-9944-96E9-45220EBB8675}"/>
              </a:ext>
            </a:extLst>
          </p:cNvPr>
          <p:cNvSpPr/>
          <p:nvPr/>
        </p:nvSpPr>
        <p:spPr>
          <a:xfrm>
            <a:off x="3044451" y="5363974"/>
            <a:ext cx="1934798" cy="2452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86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3" grpId="0" animBg="1"/>
      <p:bldP spid="18" grpId="0" animBg="1"/>
      <p:bldP spid="20" grpId="0" animBg="1"/>
      <p:bldP spid="26" grpId="0" animBg="1"/>
      <p:bldP spid="28" grpId="0" animBg="1"/>
      <p:bldP spid="30" grpId="0" animBg="1"/>
      <p:bldP spid="31" grpId="0" animBg="1"/>
      <p:bldP spid="4" grpId="0"/>
      <p:bldP spid="38" grpId="0" animBg="1"/>
      <p:bldP spid="41" grpId="0"/>
      <p:bldP spid="43" grpId="0"/>
      <p:bldP spid="13" grpId="0"/>
      <p:bldP spid="44" grpId="0" animBg="1"/>
      <p:bldP spid="47" grpId="0"/>
      <p:bldP spid="49" grpId="0"/>
      <p:bldP spid="50" grpId="0"/>
      <p:bldP spid="14" grpId="0"/>
      <p:bldP spid="11" grpId="0" animBg="1"/>
      <p:bldP spid="16" grpId="0" animBg="1"/>
      <p:bldP spid="54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2989780" y="616449"/>
            <a:ext cx="8178230" cy="69350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9780" y="625342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3308279" y="2034283"/>
            <a:ext cx="7530957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97290" y="2030011"/>
            <a:ext cx="330200" cy="3302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4119937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6228662" y="64530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030B8B4-420C-B74B-9749-4E8DA1B44E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43282" y="5234936"/>
            <a:ext cx="293413" cy="293413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69354" y="99985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700639" y="61217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– </a:t>
            </a:r>
            <a:r>
              <a:rPr lang="en-US" sz="3600" dirty="0">
                <a:solidFill>
                  <a:srgbClr val="00B050"/>
                </a:solidFill>
              </a:rPr>
              <a:t>Only Fargate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D3BD1C1-944B-0B48-9186-936536F45508}"/>
              </a:ext>
            </a:extLst>
          </p:cNvPr>
          <p:cNvSpPr/>
          <p:nvPr/>
        </p:nvSpPr>
        <p:spPr>
          <a:xfrm>
            <a:off x="4507341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D7DAD916-8A5E-CD46-B3EC-A7C147A59E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07340" y="2902567"/>
            <a:ext cx="274320" cy="27432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4369610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4525491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13915" y="4707846"/>
            <a:ext cx="274320" cy="27432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2E1F3637-D9B7-8C4D-85BA-EF5421409705}"/>
              </a:ext>
            </a:extLst>
          </p:cNvPr>
          <p:cNvSpPr/>
          <p:nvPr/>
        </p:nvSpPr>
        <p:spPr>
          <a:xfrm>
            <a:off x="8185489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0F192BEA-6969-DA49-81DB-C528815A03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85488" y="2902567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8047758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8203639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92063" y="4707846"/>
            <a:ext cx="274320" cy="27432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996508F0-F8FF-3747-B258-53BB87FF922D}"/>
              </a:ext>
            </a:extLst>
          </p:cNvPr>
          <p:cNvSpPr/>
          <p:nvPr/>
        </p:nvSpPr>
        <p:spPr>
          <a:xfrm>
            <a:off x="4852463" y="5152219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D86613"/>
                </a:solidFill>
              </a:rPr>
              <a:t>Fargate Profile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94E32E42-C5FE-9342-86A4-C12D663859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65546" y="5311670"/>
            <a:ext cx="394953" cy="394953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01E3A49-0FDC-0D41-8111-CA780673E695}"/>
              </a:ext>
            </a:extLst>
          </p:cNvPr>
          <p:cNvSpPr txBox="1"/>
          <p:nvPr/>
        </p:nvSpPr>
        <p:spPr>
          <a:xfrm>
            <a:off x="4915343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CCA1D92A-5720-3E4E-BCBE-A9D7C15CEF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10689" y="5311670"/>
            <a:ext cx="394953" cy="39495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1BD203B-FF10-DB45-B6EB-B6A379CDB292}"/>
              </a:ext>
            </a:extLst>
          </p:cNvPr>
          <p:cNvSpPr txBox="1"/>
          <p:nvPr/>
        </p:nvSpPr>
        <p:spPr>
          <a:xfrm>
            <a:off x="8560486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3EC004-C77F-2248-A5F0-B30FDF59B223}"/>
              </a:ext>
            </a:extLst>
          </p:cNvPr>
          <p:cNvCxnSpPr>
            <a:stCxn id="51" idx="2"/>
            <a:endCxn id="35" idx="0"/>
          </p:cNvCxnSpPr>
          <p:nvPr/>
        </p:nvCxnSpPr>
        <p:spPr>
          <a:xfrm>
            <a:off x="7315200" y="1691548"/>
            <a:ext cx="0" cy="672935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>
            <a:extLst>
              <a:ext uri="{FF2B5EF4-FFF2-40B4-BE49-F238E27FC236}">
                <a16:creationId xmlns:a16="http://schemas.microsoft.com/office/drawing/2014/main" id="{9C2D54B3-53C8-994D-8A63-82520A917C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21699" y="4068837"/>
            <a:ext cx="691691" cy="691691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A7AAA610-3F79-3B45-B11E-F887DE354733}"/>
              </a:ext>
            </a:extLst>
          </p:cNvPr>
          <p:cNvSpPr txBox="1"/>
          <p:nvPr/>
        </p:nvSpPr>
        <p:spPr>
          <a:xfrm>
            <a:off x="6735544" y="4730204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508D7B17-FE82-6344-A9FA-C9779006B502}"/>
              </a:ext>
            </a:extLst>
          </p:cNvPr>
          <p:cNvSpPr/>
          <p:nvPr/>
        </p:nvSpPr>
        <p:spPr>
          <a:xfrm>
            <a:off x="11501742" y="3460173"/>
            <a:ext cx="2920925" cy="1424877"/>
          </a:xfrm>
          <a:prstGeom prst="wedgeRoundRectCallout">
            <a:avLst>
              <a:gd name="adj1" fmla="val -106176"/>
              <a:gd name="adj2" fmla="val 106250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Pods running on Fargate are only supported on private subnets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28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7" grpId="0" animBg="1"/>
      <p:bldP spid="58" grpId="0" animBg="1"/>
      <p:bldP spid="60" grpId="0" animBg="1"/>
      <p:bldP spid="62" grpId="0" animBg="1"/>
      <p:bldP spid="63" grpId="0" animBg="1"/>
      <p:bldP spid="65" grpId="0" animBg="1"/>
      <p:bldP spid="67" grpId="0"/>
      <p:bldP spid="69" grpId="0"/>
      <p:bldP spid="3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616449"/>
            <a:ext cx="14168061" cy="69350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616449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20342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20342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9057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7110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9057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7110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64697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724734" y="64530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030B8B4-420C-B74B-9749-4E8DA1B44E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50908" y="5250641"/>
            <a:ext cx="293413" cy="29341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44095AD-23D9-F04B-BF02-006F0A4E2276}"/>
              </a:ext>
            </a:extLst>
          </p:cNvPr>
          <p:cNvSpPr/>
          <p:nvPr/>
        </p:nvSpPr>
        <p:spPr>
          <a:xfrm>
            <a:off x="1382859" y="3402936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BCA00D26-06FF-EC41-B34A-3525CE3980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3537156"/>
            <a:ext cx="277535" cy="27753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8FC38E0-AFE0-314F-8CA4-A407FCF3C6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3525233"/>
            <a:ext cx="394953" cy="3949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D619A67-716F-4B42-810B-A1D64B08FBA8}"/>
              </a:ext>
            </a:extLst>
          </p:cNvPr>
          <p:cNvSpPr txBox="1"/>
          <p:nvPr/>
        </p:nvSpPr>
        <p:spPr>
          <a:xfrm>
            <a:off x="1653362" y="3902146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57D6B2EC-0882-9044-9A67-81A402B0A1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3525233"/>
            <a:ext cx="394953" cy="39495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839DA25-D32B-9844-BFCB-9E1E91F30E64}"/>
              </a:ext>
            </a:extLst>
          </p:cNvPr>
          <p:cNvSpPr txBox="1"/>
          <p:nvPr/>
        </p:nvSpPr>
        <p:spPr>
          <a:xfrm>
            <a:off x="5252183" y="3911678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0D13F-2253-294F-A1A7-BC900B66CE97}"/>
              </a:ext>
            </a:extLst>
          </p:cNvPr>
          <p:cNvSpPr txBox="1"/>
          <p:nvPr/>
        </p:nvSpPr>
        <p:spPr>
          <a:xfrm>
            <a:off x="2946592" y="4007556"/>
            <a:ext cx="2242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Public Managed Node Group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70F14B-AE2A-414F-9871-9D568005AEF3}"/>
              </a:ext>
            </a:extLst>
          </p:cNvPr>
          <p:cNvSpPr/>
          <p:nvPr/>
        </p:nvSpPr>
        <p:spPr>
          <a:xfrm>
            <a:off x="1382859" y="5136384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6D1B775-54D9-7C4D-AE83-5207A5A1A2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5270604"/>
            <a:ext cx="277535" cy="27753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13AA011-36E4-E945-B4D0-7BE52ADA70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5258681"/>
            <a:ext cx="394953" cy="3949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D5D23AC-D49C-2E45-9C93-7C4A40D8A853}"/>
              </a:ext>
            </a:extLst>
          </p:cNvPr>
          <p:cNvSpPr txBox="1"/>
          <p:nvPr/>
        </p:nvSpPr>
        <p:spPr>
          <a:xfrm>
            <a:off x="1653362" y="5635594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1262C5E6-2395-E544-928F-E56AD0F9C7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5258681"/>
            <a:ext cx="394953" cy="39495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A6C2320-AC69-2C45-AB03-F7E711A8D6C8}"/>
              </a:ext>
            </a:extLst>
          </p:cNvPr>
          <p:cNvSpPr txBox="1"/>
          <p:nvPr/>
        </p:nvSpPr>
        <p:spPr>
          <a:xfrm>
            <a:off x="5252183" y="5645126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663AB0-5CDC-484D-AD7F-EDF6E753C245}"/>
              </a:ext>
            </a:extLst>
          </p:cNvPr>
          <p:cNvSpPr txBox="1"/>
          <p:nvPr/>
        </p:nvSpPr>
        <p:spPr>
          <a:xfrm>
            <a:off x="2946592" y="5741004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69354" y="99985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700639" y="61217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292BA23C-F56F-C049-995A-99F020DABFC0}"/>
              </a:ext>
            </a:extLst>
          </p:cNvPr>
          <p:cNvCxnSpPr>
            <a:stCxn id="51" idx="1"/>
            <a:endCxn id="3" idx="0"/>
          </p:cNvCxnSpPr>
          <p:nvPr/>
        </p:nvCxnSpPr>
        <p:spPr>
          <a:xfrm rot="10800000" flipV="1">
            <a:off x="3956982" y="1345703"/>
            <a:ext cx="3012373" cy="10187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4E51F7E5-1CEA-5A43-AC5F-370DAA31DBA9}"/>
              </a:ext>
            </a:extLst>
          </p:cNvPr>
          <p:cNvCxnSpPr>
            <a:stCxn id="51" idx="3"/>
            <a:endCxn id="35" idx="0"/>
          </p:cNvCxnSpPr>
          <p:nvPr/>
        </p:nvCxnSpPr>
        <p:spPr>
          <a:xfrm>
            <a:off x="7661045" y="1345703"/>
            <a:ext cx="3150227" cy="1018780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- </a:t>
            </a:r>
            <a:r>
              <a:rPr lang="en-US" sz="3600" dirty="0">
                <a:solidFill>
                  <a:srgbClr val="00B050"/>
                </a:solidFill>
              </a:rPr>
              <a:t>Mixed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D3BD1C1-944B-0B48-9186-936536F45508}"/>
              </a:ext>
            </a:extLst>
          </p:cNvPr>
          <p:cNvSpPr/>
          <p:nvPr/>
        </p:nvSpPr>
        <p:spPr>
          <a:xfrm>
            <a:off x="8003413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D7DAD916-8A5E-CD46-B3EC-A7C147A59E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03412" y="2902567"/>
            <a:ext cx="274320" cy="27432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7865682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8021563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09987" y="4707846"/>
            <a:ext cx="274320" cy="27432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2E1F3637-D9B7-8C4D-85BA-EF5421409705}"/>
              </a:ext>
            </a:extLst>
          </p:cNvPr>
          <p:cNvSpPr/>
          <p:nvPr/>
        </p:nvSpPr>
        <p:spPr>
          <a:xfrm>
            <a:off x="11681561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0F192BEA-6969-DA49-81DB-C528815A03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81560" y="2902567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11543830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11699711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88135" y="4707846"/>
            <a:ext cx="274320" cy="27432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996508F0-F8FF-3747-B258-53BB87FF922D}"/>
              </a:ext>
            </a:extLst>
          </p:cNvPr>
          <p:cNvSpPr/>
          <p:nvPr/>
        </p:nvSpPr>
        <p:spPr>
          <a:xfrm>
            <a:off x="8348535" y="5152219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D86613"/>
                </a:solidFill>
              </a:rPr>
              <a:t>Fargate Profile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94E32E42-C5FE-9342-86A4-C12D663859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61618" y="5311670"/>
            <a:ext cx="394953" cy="394953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01E3A49-0FDC-0D41-8111-CA780673E695}"/>
              </a:ext>
            </a:extLst>
          </p:cNvPr>
          <p:cNvSpPr txBox="1"/>
          <p:nvPr/>
        </p:nvSpPr>
        <p:spPr>
          <a:xfrm>
            <a:off x="8411415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CCA1D92A-5720-3E4E-BCBE-A9D7C15CEF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506761" y="5311670"/>
            <a:ext cx="394953" cy="39495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1BD203B-FF10-DB45-B6EB-B6A379CDB292}"/>
              </a:ext>
            </a:extLst>
          </p:cNvPr>
          <p:cNvSpPr txBox="1"/>
          <p:nvPr/>
        </p:nvSpPr>
        <p:spPr>
          <a:xfrm>
            <a:off x="12056558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DCA742C4-DF88-A340-9652-D620331A4F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27972" y="4198929"/>
            <a:ext cx="691691" cy="69169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EE61C23-B683-CF41-A9B8-6F9974AEF682}"/>
              </a:ext>
            </a:extLst>
          </p:cNvPr>
          <p:cNvSpPr txBox="1"/>
          <p:nvPr/>
        </p:nvSpPr>
        <p:spPr>
          <a:xfrm>
            <a:off x="10279830" y="4818544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</p:spTree>
    <p:extLst>
      <p:ext uri="{BB962C8B-B14F-4D97-AF65-F5344CB8AC3E}">
        <p14:creationId xmlns:p14="http://schemas.microsoft.com/office/powerpoint/2010/main" val="325951812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D323DE-8802-A942-91A5-97D474DAFB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587481-87F9-8C42-AF47-07CA322E4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EKS Fargate vs Managed vs Unmanaged Nodes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0D7B11-38C6-F94A-A910-2E891D288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97" y="1841283"/>
            <a:ext cx="13865405" cy="493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6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7ADC38-80B4-6446-8F26-BEDFB0D177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B72DD-30AF-AD4A-A503-5EB473E5D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considerations we need to be </a:t>
            </a:r>
            <a:r>
              <a:rPr lang="en-US" dirty="0">
                <a:solidFill>
                  <a:srgbClr val="0070C0"/>
                </a:solidFill>
              </a:rPr>
              <a:t>aware of before </a:t>
            </a:r>
            <a:r>
              <a:rPr lang="en-US" dirty="0"/>
              <a:t>we decide our Kubernetes workloads to run on Fargate.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Documentation Link</a:t>
            </a:r>
          </a:p>
          <a:p>
            <a:r>
              <a:rPr lang="en-IN" dirty="0">
                <a:hlinkClick r:id="rId2"/>
              </a:rPr>
              <a:t>https://docs.aws.amazon.com/eks/latest/userguide/fargate.html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C76862-2B67-F74C-95AF-92929B10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EKS Fargate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155256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855" y="2693028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Fargate Profiles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Basics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02979" y="147517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665013" y="151700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699150" y="147517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42046" y="1509867"/>
            <a:ext cx="14285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Certificate </a:t>
            </a:r>
          </a:p>
          <a:p>
            <a:pPr algn="ctr"/>
            <a:r>
              <a:rPr lang="en-US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589980" y="1606232"/>
            <a:ext cx="11473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13025" y="1509867"/>
            <a:ext cx="1648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Block </a:t>
            </a:r>
          </a:p>
          <a:p>
            <a:pPr algn="ctr"/>
            <a:r>
              <a:rPr lang="en-US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18039" y="7003388"/>
            <a:ext cx="10393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Fargate</a:t>
            </a:r>
          </a:p>
          <a:p>
            <a:pPr algn="ctr"/>
            <a:r>
              <a:rPr lang="en-US" dirty="0"/>
              <a:t>Profiles</a:t>
            </a:r>
          </a:p>
        </p:txBody>
      </p:sp>
    </p:spTree>
    <p:extLst>
      <p:ext uri="{BB962C8B-B14F-4D97-AF65-F5344CB8AC3E}">
        <p14:creationId xmlns:p14="http://schemas.microsoft.com/office/powerpoint/2010/main" val="100635788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616449"/>
            <a:ext cx="14168061" cy="69350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616449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20342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20342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9057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7110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9057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7110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64697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920429" y="6443237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030B8B4-420C-B74B-9749-4E8DA1B44E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27972" y="4198929"/>
            <a:ext cx="691691" cy="6916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504D3A-D96F-8D4E-97DB-6BEAF2C94766}"/>
              </a:ext>
            </a:extLst>
          </p:cNvPr>
          <p:cNvSpPr txBox="1"/>
          <p:nvPr/>
        </p:nvSpPr>
        <p:spPr>
          <a:xfrm>
            <a:off x="10241817" y="4860296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44095AD-23D9-F04B-BF02-006F0A4E2276}"/>
              </a:ext>
            </a:extLst>
          </p:cNvPr>
          <p:cNvSpPr/>
          <p:nvPr/>
        </p:nvSpPr>
        <p:spPr>
          <a:xfrm>
            <a:off x="1382859" y="3402936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BCA00D26-06FF-EC41-B34A-3525CE3980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3537156"/>
            <a:ext cx="277535" cy="27753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8FC38E0-AFE0-314F-8CA4-A407FCF3C6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3525233"/>
            <a:ext cx="394953" cy="3949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D619A67-716F-4B42-810B-A1D64B08FBA8}"/>
              </a:ext>
            </a:extLst>
          </p:cNvPr>
          <p:cNvSpPr txBox="1"/>
          <p:nvPr/>
        </p:nvSpPr>
        <p:spPr>
          <a:xfrm>
            <a:off x="1653362" y="3902146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57D6B2EC-0882-9044-9A67-81A402B0A1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3525233"/>
            <a:ext cx="394953" cy="39495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839DA25-D32B-9844-BFCB-9E1E91F30E64}"/>
              </a:ext>
            </a:extLst>
          </p:cNvPr>
          <p:cNvSpPr txBox="1"/>
          <p:nvPr/>
        </p:nvSpPr>
        <p:spPr>
          <a:xfrm>
            <a:off x="5252183" y="3911678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0D13F-2253-294F-A1A7-BC900B66CE97}"/>
              </a:ext>
            </a:extLst>
          </p:cNvPr>
          <p:cNvSpPr txBox="1"/>
          <p:nvPr/>
        </p:nvSpPr>
        <p:spPr>
          <a:xfrm>
            <a:off x="2946592" y="4007556"/>
            <a:ext cx="2242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Public Managed Node Group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70F14B-AE2A-414F-9871-9D568005AEF3}"/>
              </a:ext>
            </a:extLst>
          </p:cNvPr>
          <p:cNvSpPr/>
          <p:nvPr/>
        </p:nvSpPr>
        <p:spPr>
          <a:xfrm>
            <a:off x="1382859" y="5136384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6D1B775-54D9-7C4D-AE83-5207A5A1A2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5270604"/>
            <a:ext cx="277535" cy="27753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13AA011-36E4-E945-B4D0-7BE52ADA70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5258681"/>
            <a:ext cx="394953" cy="3949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D5D23AC-D49C-2E45-9C93-7C4A40D8A853}"/>
              </a:ext>
            </a:extLst>
          </p:cNvPr>
          <p:cNvSpPr txBox="1"/>
          <p:nvPr/>
        </p:nvSpPr>
        <p:spPr>
          <a:xfrm>
            <a:off x="1653362" y="5635594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1262C5E6-2395-E544-928F-E56AD0F9C7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5258681"/>
            <a:ext cx="394953" cy="39495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A6C2320-AC69-2C45-AB03-F7E711A8D6C8}"/>
              </a:ext>
            </a:extLst>
          </p:cNvPr>
          <p:cNvSpPr txBox="1"/>
          <p:nvPr/>
        </p:nvSpPr>
        <p:spPr>
          <a:xfrm>
            <a:off x="5252183" y="5645126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663AB0-5CDC-484D-AD7F-EDF6E753C245}"/>
              </a:ext>
            </a:extLst>
          </p:cNvPr>
          <p:cNvSpPr txBox="1"/>
          <p:nvPr/>
        </p:nvSpPr>
        <p:spPr>
          <a:xfrm>
            <a:off x="2946592" y="5741004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69354" y="99985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700639" y="61217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292BA23C-F56F-C049-995A-99F020DABFC0}"/>
              </a:ext>
            </a:extLst>
          </p:cNvPr>
          <p:cNvCxnSpPr>
            <a:stCxn id="51" idx="1"/>
            <a:endCxn id="3" idx="0"/>
          </p:cNvCxnSpPr>
          <p:nvPr/>
        </p:nvCxnSpPr>
        <p:spPr>
          <a:xfrm rot="10800000" flipV="1">
            <a:off x="3956982" y="1345703"/>
            <a:ext cx="3012373" cy="10187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4E51F7E5-1CEA-5A43-AC5F-370DAA31DBA9}"/>
              </a:ext>
            </a:extLst>
          </p:cNvPr>
          <p:cNvCxnSpPr>
            <a:stCxn id="51" idx="3"/>
            <a:endCxn id="35" idx="0"/>
          </p:cNvCxnSpPr>
          <p:nvPr/>
        </p:nvCxnSpPr>
        <p:spPr>
          <a:xfrm>
            <a:off x="7661045" y="1345703"/>
            <a:ext cx="3150227" cy="1018780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- </a:t>
            </a:r>
            <a:r>
              <a:rPr lang="en-US" sz="3600" dirty="0">
                <a:solidFill>
                  <a:srgbClr val="00B050"/>
                </a:solidFill>
              </a:rPr>
              <a:t>Mixed</a:t>
            </a:r>
          </a:p>
        </p:txBody>
      </p:sp>
    </p:spTree>
    <p:extLst>
      <p:ext uri="{BB962C8B-B14F-4D97-AF65-F5344CB8AC3E}">
        <p14:creationId xmlns:p14="http://schemas.microsoft.com/office/powerpoint/2010/main" val="392233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3" grpId="0" animBg="1"/>
      <p:bldP spid="18" grpId="0" animBg="1"/>
      <p:bldP spid="20" grpId="0" animBg="1"/>
      <p:bldP spid="26" grpId="0" animBg="1"/>
      <p:bldP spid="28" grpId="0" animBg="1"/>
      <p:bldP spid="30" grpId="0" animBg="1"/>
      <p:bldP spid="31" grpId="0" animBg="1"/>
      <p:bldP spid="4" grpId="0"/>
      <p:bldP spid="35" grpId="0" animBg="1"/>
      <p:bldP spid="36" grpId="0"/>
      <p:bldP spid="12" grpId="0"/>
      <p:bldP spid="38" grpId="0" animBg="1"/>
      <p:bldP spid="41" grpId="0"/>
      <p:bldP spid="43" grpId="0"/>
      <p:bldP spid="13" grpId="0"/>
      <p:bldP spid="44" grpId="0" animBg="1"/>
      <p:bldP spid="47" grpId="0"/>
      <p:bldP spid="49" grpId="0"/>
      <p:bldP spid="50" grpId="0"/>
      <p:bldP spid="14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616449"/>
            <a:ext cx="14168061" cy="69350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616449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20342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20342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9057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7110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9057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7110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64697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724734" y="64530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030B8B4-420C-B74B-9749-4E8DA1B44E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50908" y="5250641"/>
            <a:ext cx="293413" cy="29341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44095AD-23D9-F04B-BF02-006F0A4E2276}"/>
              </a:ext>
            </a:extLst>
          </p:cNvPr>
          <p:cNvSpPr/>
          <p:nvPr/>
        </p:nvSpPr>
        <p:spPr>
          <a:xfrm>
            <a:off x="1382859" y="3402936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BCA00D26-06FF-EC41-B34A-3525CE3980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3537156"/>
            <a:ext cx="277535" cy="27753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8FC38E0-AFE0-314F-8CA4-A407FCF3C6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3525233"/>
            <a:ext cx="394953" cy="3949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D619A67-716F-4B42-810B-A1D64B08FBA8}"/>
              </a:ext>
            </a:extLst>
          </p:cNvPr>
          <p:cNvSpPr txBox="1"/>
          <p:nvPr/>
        </p:nvSpPr>
        <p:spPr>
          <a:xfrm>
            <a:off x="1653362" y="3902146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57D6B2EC-0882-9044-9A67-81A402B0A1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3525233"/>
            <a:ext cx="394953" cy="39495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839DA25-D32B-9844-BFCB-9E1E91F30E64}"/>
              </a:ext>
            </a:extLst>
          </p:cNvPr>
          <p:cNvSpPr txBox="1"/>
          <p:nvPr/>
        </p:nvSpPr>
        <p:spPr>
          <a:xfrm>
            <a:off x="5252183" y="3911678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0D13F-2253-294F-A1A7-BC900B66CE97}"/>
              </a:ext>
            </a:extLst>
          </p:cNvPr>
          <p:cNvSpPr txBox="1"/>
          <p:nvPr/>
        </p:nvSpPr>
        <p:spPr>
          <a:xfrm>
            <a:off x="2946592" y="4007556"/>
            <a:ext cx="2242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Public Managed Node Group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70F14B-AE2A-414F-9871-9D568005AEF3}"/>
              </a:ext>
            </a:extLst>
          </p:cNvPr>
          <p:cNvSpPr/>
          <p:nvPr/>
        </p:nvSpPr>
        <p:spPr>
          <a:xfrm>
            <a:off x="1382859" y="5136384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6D1B775-54D9-7C4D-AE83-5207A5A1A2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5270604"/>
            <a:ext cx="277535" cy="27753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13AA011-36E4-E945-B4D0-7BE52ADA70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5258681"/>
            <a:ext cx="394953" cy="3949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D5D23AC-D49C-2E45-9C93-7C4A40D8A853}"/>
              </a:ext>
            </a:extLst>
          </p:cNvPr>
          <p:cNvSpPr txBox="1"/>
          <p:nvPr/>
        </p:nvSpPr>
        <p:spPr>
          <a:xfrm>
            <a:off x="1653362" y="5635594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1262C5E6-2395-E544-928F-E56AD0F9C7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5258681"/>
            <a:ext cx="394953" cy="39495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A6C2320-AC69-2C45-AB03-F7E711A8D6C8}"/>
              </a:ext>
            </a:extLst>
          </p:cNvPr>
          <p:cNvSpPr txBox="1"/>
          <p:nvPr/>
        </p:nvSpPr>
        <p:spPr>
          <a:xfrm>
            <a:off x="5252183" y="5645126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663AB0-5CDC-484D-AD7F-EDF6E753C245}"/>
              </a:ext>
            </a:extLst>
          </p:cNvPr>
          <p:cNvSpPr txBox="1"/>
          <p:nvPr/>
        </p:nvSpPr>
        <p:spPr>
          <a:xfrm>
            <a:off x="2946592" y="5741004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69354" y="99985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700639" y="61217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292BA23C-F56F-C049-995A-99F020DABFC0}"/>
              </a:ext>
            </a:extLst>
          </p:cNvPr>
          <p:cNvCxnSpPr>
            <a:stCxn id="51" idx="1"/>
            <a:endCxn id="3" idx="0"/>
          </p:cNvCxnSpPr>
          <p:nvPr/>
        </p:nvCxnSpPr>
        <p:spPr>
          <a:xfrm rot="10800000" flipV="1">
            <a:off x="3956982" y="1345703"/>
            <a:ext cx="3012373" cy="10187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4E51F7E5-1CEA-5A43-AC5F-370DAA31DBA9}"/>
              </a:ext>
            </a:extLst>
          </p:cNvPr>
          <p:cNvCxnSpPr>
            <a:stCxn id="51" idx="3"/>
            <a:endCxn id="35" idx="0"/>
          </p:cNvCxnSpPr>
          <p:nvPr/>
        </p:nvCxnSpPr>
        <p:spPr>
          <a:xfrm>
            <a:off x="7661045" y="1345703"/>
            <a:ext cx="3150227" cy="1018780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- </a:t>
            </a:r>
            <a:r>
              <a:rPr lang="en-US" sz="3600" dirty="0">
                <a:solidFill>
                  <a:srgbClr val="00B050"/>
                </a:solidFill>
              </a:rPr>
              <a:t>Mixed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D3BD1C1-944B-0B48-9186-936536F45508}"/>
              </a:ext>
            </a:extLst>
          </p:cNvPr>
          <p:cNvSpPr/>
          <p:nvPr/>
        </p:nvSpPr>
        <p:spPr>
          <a:xfrm>
            <a:off x="8003413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D7DAD916-8A5E-CD46-B3EC-A7C147A59E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03412" y="2902567"/>
            <a:ext cx="274320" cy="27432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7865682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8021563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09987" y="4707846"/>
            <a:ext cx="274320" cy="27432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2E1F3637-D9B7-8C4D-85BA-EF5421409705}"/>
              </a:ext>
            </a:extLst>
          </p:cNvPr>
          <p:cNvSpPr/>
          <p:nvPr/>
        </p:nvSpPr>
        <p:spPr>
          <a:xfrm>
            <a:off x="11681561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0F192BEA-6969-DA49-81DB-C528815A03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81560" y="2902567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11543830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11699711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88135" y="4707846"/>
            <a:ext cx="274320" cy="27432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996508F0-F8FF-3747-B258-53BB87FF922D}"/>
              </a:ext>
            </a:extLst>
          </p:cNvPr>
          <p:cNvSpPr/>
          <p:nvPr/>
        </p:nvSpPr>
        <p:spPr>
          <a:xfrm>
            <a:off x="8348535" y="5152219"/>
            <a:ext cx="5141288" cy="815341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0070C0"/>
                </a:solidFill>
              </a:rPr>
              <a:t>Fargate Profile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94E32E42-C5FE-9342-86A4-C12D6638592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861618" y="5311670"/>
            <a:ext cx="394953" cy="394953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01E3A49-0FDC-0D41-8111-CA780673E695}"/>
              </a:ext>
            </a:extLst>
          </p:cNvPr>
          <p:cNvSpPr txBox="1"/>
          <p:nvPr/>
        </p:nvSpPr>
        <p:spPr>
          <a:xfrm>
            <a:off x="8411415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CCA1D92A-5720-3E4E-BCBE-A9D7C15CEF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506761" y="5311670"/>
            <a:ext cx="394953" cy="39495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1BD203B-FF10-DB45-B6EB-B6A379CDB292}"/>
              </a:ext>
            </a:extLst>
          </p:cNvPr>
          <p:cNvSpPr txBox="1"/>
          <p:nvPr/>
        </p:nvSpPr>
        <p:spPr>
          <a:xfrm>
            <a:off x="12056558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DCA742C4-DF88-A340-9652-D620331A4F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27972" y="4198929"/>
            <a:ext cx="691691" cy="69169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EE61C23-B683-CF41-A9B8-6F9974AEF682}"/>
              </a:ext>
            </a:extLst>
          </p:cNvPr>
          <p:cNvSpPr txBox="1"/>
          <p:nvPr/>
        </p:nvSpPr>
        <p:spPr>
          <a:xfrm>
            <a:off x="10279830" y="4818544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FC7242-494C-EE4B-A1D2-461ED3CFA7FC}"/>
              </a:ext>
            </a:extLst>
          </p:cNvPr>
          <p:cNvSpPr/>
          <p:nvPr/>
        </p:nvSpPr>
        <p:spPr>
          <a:xfrm>
            <a:off x="11085350" y="10528"/>
            <a:ext cx="3396742" cy="80464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Fargate Profiles can be deployed to EKS Cluster only when we have </a:t>
            </a:r>
            <a:r>
              <a:rPr lang="en-US" sz="1600" dirty="0">
                <a:solidFill>
                  <a:srgbClr val="FFFF00"/>
                </a:solidFill>
              </a:rPr>
              <a:t>at least </a:t>
            </a:r>
            <a:r>
              <a:rPr lang="en-US" sz="1600" dirty="0"/>
              <a:t>one private subnet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79330CD-1452-5341-9173-A30A6B3055DF}"/>
              </a:ext>
            </a:extLst>
          </p:cNvPr>
          <p:cNvCxnSpPr>
            <a:cxnSpLocks/>
          </p:cNvCxnSpPr>
          <p:nvPr/>
        </p:nvCxnSpPr>
        <p:spPr>
          <a:xfrm flipH="1">
            <a:off x="13171471" y="763136"/>
            <a:ext cx="719368" cy="455270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919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Stages in Release Process</a:t>
            </a:r>
          </a:p>
        </p:txBody>
      </p:sp>
      <p:sp>
        <p:nvSpPr>
          <p:cNvPr id="24" name="object 15"/>
          <p:cNvSpPr/>
          <p:nvPr/>
        </p:nvSpPr>
        <p:spPr>
          <a:xfrm>
            <a:off x="507491" y="3243071"/>
            <a:ext cx="5876925" cy="1094740"/>
          </a:xfrm>
          <a:custGeom>
            <a:avLst/>
            <a:gdLst/>
            <a:ahLst/>
            <a:cxnLst/>
            <a:rect l="l" t="t" r="r" b="b"/>
            <a:pathLst>
              <a:path w="5876925" h="1094739">
                <a:moveTo>
                  <a:pt x="5329428" y="0"/>
                </a:moveTo>
                <a:lnTo>
                  <a:pt x="5329428" y="273558"/>
                </a:lnTo>
                <a:lnTo>
                  <a:pt x="0" y="273558"/>
                </a:lnTo>
                <a:lnTo>
                  <a:pt x="0" y="820674"/>
                </a:lnTo>
                <a:lnTo>
                  <a:pt x="5329428" y="820674"/>
                </a:lnTo>
                <a:lnTo>
                  <a:pt x="5329428" y="1094232"/>
                </a:lnTo>
                <a:lnTo>
                  <a:pt x="5876544" y="547115"/>
                </a:lnTo>
                <a:lnTo>
                  <a:pt x="532942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18"/>
          <p:cNvSpPr/>
          <p:nvPr/>
        </p:nvSpPr>
        <p:spPr>
          <a:xfrm>
            <a:off x="507491" y="5465064"/>
            <a:ext cx="13691869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1"/>
          <p:cNvSpPr/>
          <p:nvPr/>
        </p:nvSpPr>
        <p:spPr>
          <a:xfrm>
            <a:off x="507491" y="4337304"/>
            <a:ext cx="8766175" cy="1092835"/>
          </a:xfrm>
          <a:custGeom>
            <a:avLst/>
            <a:gdLst/>
            <a:ahLst/>
            <a:cxnLst/>
            <a:rect l="l" t="t" r="r" b="b"/>
            <a:pathLst>
              <a:path w="8766175" h="1092835">
                <a:moveTo>
                  <a:pt x="8219693" y="0"/>
                </a:moveTo>
                <a:lnTo>
                  <a:pt x="8219693" y="273176"/>
                </a:lnTo>
                <a:lnTo>
                  <a:pt x="0" y="273176"/>
                </a:lnTo>
                <a:lnTo>
                  <a:pt x="0" y="819530"/>
                </a:lnTo>
                <a:lnTo>
                  <a:pt x="8219693" y="819530"/>
                </a:lnTo>
                <a:lnTo>
                  <a:pt x="8219693" y="1092707"/>
                </a:lnTo>
                <a:lnTo>
                  <a:pt x="8766048" y="546353"/>
                </a:lnTo>
                <a:lnTo>
                  <a:pt x="8219693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4"/>
          <p:cNvSpPr/>
          <p:nvPr/>
        </p:nvSpPr>
        <p:spPr>
          <a:xfrm>
            <a:off x="10931652" y="4337304"/>
            <a:ext cx="3267710" cy="1092835"/>
          </a:xfrm>
          <a:custGeom>
            <a:avLst/>
            <a:gdLst/>
            <a:ahLst/>
            <a:cxnLst/>
            <a:rect l="l" t="t" r="r" b="b"/>
            <a:pathLst>
              <a:path w="3267709" h="1092835">
                <a:moveTo>
                  <a:pt x="2721102" y="0"/>
                </a:moveTo>
                <a:lnTo>
                  <a:pt x="2721102" y="273176"/>
                </a:lnTo>
                <a:lnTo>
                  <a:pt x="0" y="273176"/>
                </a:lnTo>
                <a:lnTo>
                  <a:pt x="0" y="819530"/>
                </a:lnTo>
                <a:lnTo>
                  <a:pt x="2721102" y="819530"/>
                </a:lnTo>
                <a:lnTo>
                  <a:pt x="2721102" y="1092707"/>
                </a:lnTo>
                <a:lnTo>
                  <a:pt x="3267455" y="546353"/>
                </a:lnTo>
                <a:lnTo>
                  <a:pt x="272110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7"/>
          <p:cNvSpPr/>
          <p:nvPr/>
        </p:nvSpPr>
        <p:spPr>
          <a:xfrm>
            <a:off x="705319" y="3714242"/>
            <a:ext cx="2801404" cy="251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Graphic 39">
            <a:extLst>
              <a:ext uri="{FF2B5EF4-FFF2-40B4-BE49-F238E27FC236}">
                <a16:creationId xmlns:a16="http://schemas.microsoft.com/office/drawing/2014/main" id="{6FA71975-EA2D-784E-8A28-738A17320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6820" y="4337304"/>
            <a:ext cx="983615" cy="983615"/>
          </a:xfrm>
          <a:prstGeom prst="rect">
            <a:avLst/>
          </a:prstGeom>
        </p:spPr>
      </p:pic>
      <p:sp>
        <p:nvSpPr>
          <p:cNvPr id="33" name="object 23"/>
          <p:cNvSpPr/>
          <p:nvPr/>
        </p:nvSpPr>
        <p:spPr>
          <a:xfrm>
            <a:off x="705319" y="4797551"/>
            <a:ext cx="2445423" cy="2614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0"/>
          <p:cNvSpPr/>
          <p:nvPr/>
        </p:nvSpPr>
        <p:spPr>
          <a:xfrm>
            <a:off x="705319" y="5925693"/>
            <a:ext cx="2950756" cy="2614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8"/>
          <p:cNvSpPr/>
          <p:nvPr/>
        </p:nvSpPr>
        <p:spPr>
          <a:xfrm>
            <a:off x="522731" y="6592824"/>
            <a:ext cx="13691869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17"/>
          <p:cNvSpPr/>
          <p:nvPr/>
        </p:nvSpPr>
        <p:spPr>
          <a:xfrm>
            <a:off x="705319" y="7016241"/>
            <a:ext cx="3109341" cy="245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9"/>
          <p:cNvSpPr/>
          <p:nvPr/>
        </p:nvSpPr>
        <p:spPr>
          <a:xfrm>
            <a:off x="10450830" y="160858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2"/>
          <p:cNvSpPr/>
          <p:nvPr/>
        </p:nvSpPr>
        <p:spPr>
          <a:xfrm>
            <a:off x="476501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4"/>
          <p:cNvSpPr txBox="1"/>
          <p:nvPr/>
        </p:nvSpPr>
        <p:spPr>
          <a:xfrm>
            <a:off x="1756342" y="199542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1" name="object 16"/>
          <p:cNvSpPr/>
          <p:nvPr/>
        </p:nvSpPr>
        <p:spPr>
          <a:xfrm>
            <a:off x="3815585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1" y="0"/>
                </a:lnTo>
                <a:lnTo>
                  <a:pt x="3697223" y="739901"/>
                </a:lnTo>
                <a:lnTo>
                  <a:pt x="2957321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8"/>
          <p:cNvSpPr txBox="1"/>
          <p:nvPr/>
        </p:nvSpPr>
        <p:spPr>
          <a:xfrm>
            <a:off x="5277608" y="1980692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0" dirty="0">
                <a:latin typeface="Arial"/>
                <a:cs typeface="Arial"/>
              </a:rPr>
              <a:t>Bu</a:t>
            </a:r>
            <a:r>
              <a:rPr sz="3200" spc="-85" dirty="0">
                <a:latin typeface="Arial"/>
                <a:cs typeface="Arial"/>
              </a:rPr>
              <a:t>i</a:t>
            </a:r>
            <a:r>
              <a:rPr sz="3200" spc="-40" dirty="0">
                <a:latin typeface="Arial"/>
                <a:cs typeface="Arial"/>
              </a:rPr>
              <a:t>ld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3" name="object 20"/>
          <p:cNvSpPr/>
          <p:nvPr/>
        </p:nvSpPr>
        <p:spPr>
          <a:xfrm>
            <a:off x="7144001" y="157810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6"/>
          <p:cNvSpPr txBox="1"/>
          <p:nvPr/>
        </p:nvSpPr>
        <p:spPr>
          <a:xfrm>
            <a:off x="11430697" y="2030856"/>
            <a:ext cx="18415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5" dirty="0">
                <a:latin typeface="Arial"/>
                <a:cs typeface="Arial"/>
              </a:rPr>
              <a:t>Production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0" name="object 18"/>
          <p:cNvSpPr txBox="1"/>
          <p:nvPr/>
        </p:nvSpPr>
        <p:spPr>
          <a:xfrm>
            <a:off x="8587294" y="1995424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spc="-200" dirty="0">
                <a:latin typeface="Arial"/>
                <a:cs typeface="Arial"/>
              </a:rPr>
              <a:t>Test</a:t>
            </a:r>
            <a:endParaRPr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125681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699047"/>
            <a:ext cx="10369577" cy="669113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4238" y="70463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25468" y="86968"/>
            <a:ext cx="669994" cy="587232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9195462" y="117129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440277" y="5962806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AWS EKS 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Fargate Profiles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Basics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Fargate Node-1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Fargate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7947814" y="5804937"/>
            <a:ext cx="206627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Fargate Profile: </a:t>
            </a:r>
            <a:r>
              <a:rPr lang="en-US" sz="1600" b="1" dirty="0" err="1">
                <a:solidFill>
                  <a:schemeClr val="accent4">
                    <a:lumMod val="75000"/>
                  </a:schemeClr>
                </a:solidFill>
              </a:rPr>
              <a:t>fp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-dev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195462" y="380584"/>
            <a:ext cx="3685127" cy="1501699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380584"/>
            <a:ext cx="3720648" cy="150905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8261180" y="2495165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8850861" y="2343400"/>
            <a:ext cx="1016" cy="1517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5234087" y="4099587"/>
            <a:ext cx="7279127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5328187" y="4189305"/>
            <a:ext cx="6999199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5462863" y="4304690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8350224" y="505129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8420140" y="4516725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5589183" y="4420465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5639686" y="4730247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5286034" y="5495473"/>
            <a:ext cx="7278062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Service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49112" y="2460268"/>
            <a:ext cx="33454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https://</a:t>
            </a:r>
            <a:r>
              <a:rPr lang="en-US" sz="1200">
                <a:solidFill>
                  <a:srgbClr val="0070C0"/>
                </a:solidFill>
              </a:rPr>
              <a:t>fpdev.</a:t>
            </a:r>
            <a:r>
              <a:rPr lang="en-US" sz="1200" dirty="0">
                <a:solidFill>
                  <a:srgbClr val="0070C0"/>
                </a:solidFill>
              </a:rPr>
              <a:t>kubeoncloud.com/app1/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72BC4F9-5DF9-F94C-A467-393DE0F87044}"/>
              </a:ext>
            </a:extLst>
          </p:cNvPr>
          <p:cNvSpPr/>
          <p:nvPr/>
        </p:nvSpPr>
        <p:spPr>
          <a:xfrm>
            <a:off x="9705897" y="1721921"/>
            <a:ext cx="1080874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 Redirect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60D4BD-2C2B-0C4B-8672-B4059D374E97}"/>
              </a:ext>
            </a:extLst>
          </p:cNvPr>
          <p:cNvSpPr txBox="1"/>
          <p:nvPr/>
        </p:nvSpPr>
        <p:spPr>
          <a:xfrm>
            <a:off x="2177886" y="2197098"/>
            <a:ext cx="16812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C00000"/>
                </a:solidFill>
              </a:rPr>
              <a:t>fpdev.kubeoncloud.com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AD6C817-F55E-6B4F-A0E6-6FC1B401F92E}"/>
              </a:ext>
            </a:extLst>
          </p:cNvPr>
          <p:cNvSpPr/>
          <p:nvPr/>
        </p:nvSpPr>
        <p:spPr>
          <a:xfrm>
            <a:off x="10837509" y="1729043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external-</a:t>
            </a:r>
            <a:r>
              <a:rPr lang="en-US" sz="1400" dirty="0" err="1">
                <a:solidFill>
                  <a:srgbClr val="FFFF00"/>
                </a:solidFill>
              </a:rPr>
              <a:t>dns</a:t>
            </a:r>
            <a:endParaRPr lang="en-US" sz="1400" dirty="0">
              <a:solidFill>
                <a:srgbClr val="FFFF00"/>
              </a:solidFill>
            </a:endParaRPr>
          </a:p>
        </p:txBody>
      </p:sp>
      <p:pic>
        <p:nvPicPr>
          <p:cNvPr id="128" name="Graphic 127">
            <a:extLst>
              <a:ext uri="{FF2B5EF4-FFF2-40B4-BE49-F238E27FC236}">
                <a16:creationId xmlns:a16="http://schemas.microsoft.com/office/drawing/2014/main" id="{753EDD39-DF3C-964C-A24C-667AD0FAEA6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989515" y="3449040"/>
            <a:ext cx="330200" cy="330200"/>
          </a:xfrm>
          <a:prstGeom prst="rect">
            <a:avLst/>
          </a:prstGeom>
        </p:spPr>
      </p:pic>
      <p:pic>
        <p:nvPicPr>
          <p:cNvPr id="129" name="Graphic 128">
            <a:extLst>
              <a:ext uri="{FF2B5EF4-FFF2-40B4-BE49-F238E27FC236}">
                <a16:creationId xmlns:a16="http://schemas.microsoft.com/office/drawing/2014/main" id="{B43581AD-7CE5-DE4C-A391-FD1B96CCE6A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385330" y="3447272"/>
            <a:ext cx="330200" cy="330200"/>
          </a:xfrm>
          <a:prstGeom prst="rect">
            <a:avLst/>
          </a:prstGeom>
        </p:spPr>
      </p:pic>
      <p:sp>
        <p:nvSpPr>
          <p:cNvPr id="188" name="Rectangle 187">
            <a:extLst>
              <a:ext uri="{FF2B5EF4-FFF2-40B4-BE49-F238E27FC236}">
                <a16:creationId xmlns:a16="http://schemas.microsoft.com/office/drawing/2014/main" id="{EE9423F2-F396-B748-9981-4A866337260B}"/>
              </a:ext>
            </a:extLst>
          </p:cNvPr>
          <p:cNvSpPr/>
          <p:nvPr/>
        </p:nvSpPr>
        <p:spPr>
          <a:xfrm>
            <a:off x="11194500" y="4306992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DEA7472-8448-DA46-9DFC-7D47749B4861}"/>
              </a:ext>
            </a:extLst>
          </p:cNvPr>
          <p:cNvGrpSpPr/>
          <p:nvPr/>
        </p:nvGrpSpPr>
        <p:grpSpPr>
          <a:xfrm>
            <a:off x="11320820" y="4422767"/>
            <a:ext cx="555550" cy="352840"/>
            <a:chOff x="853440" y="4579716"/>
            <a:chExt cx="1006998" cy="827590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2EB2CA9-75A0-0745-BED9-1924D1E443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CB01440E-7E23-E34E-9756-D06DC1A46D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5157C22-D067-B44F-8D7F-2424C7C8D48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F1C0019-9E80-DA4D-B9AE-E77FFAEE74A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E664ECE-DFBA-0641-A411-003592F2394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DF5DC935-CD65-BF4F-9CEF-CEE506A7194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DB7BDE84-1B3E-EB44-9B0F-C5D5D00B046A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FAE1208C-D207-7F49-B225-449FD8972239}"/>
              </a:ext>
            </a:extLst>
          </p:cNvPr>
          <p:cNvSpPr txBox="1"/>
          <p:nvPr/>
        </p:nvSpPr>
        <p:spPr>
          <a:xfrm>
            <a:off x="11371323" y="4732549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894C08-031B-6241-8D9B-A9A7B1F83E75}"/>
              </a:ext>
            </a:extLst>
          </p:cNvPr>
          <p:cNvCxnSpPr>
            <a:stCxn id="87" idx="2"/>
            <a:endCxn id="91" idx="0"/>
          </p:cNvCxnSpPr>
          <p:nvPr/>
        </p:nvCxnSpPr>
        <p:spPr>
          <a:xfrm flipH="1">
            <a:off x="5873830" y="2810820"/>
            <a:ext cx="2978047" cy="1493870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F4532E-FACB-A749-BB79-E143F5E03B96}"/>
              </a:ext>
            </a:extLst>
          </p:cNvPr>
          <p:cNvCxnSpPr>
            <a:stCxn id="87" idx="2"/>
            <a:endCxn id="188" idx="0"/>
          </p:cNvCxnSpPr>
          <p:nvPr/>
        </p:nvCxnSpPr>
        <p:spPr>
          <a:xfrm>
            <a:off x="8851877" y="2810820"/>
            <a:ext cx="2753590" cy="149617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51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43" grpId="0" animBg="1"/>
      <p:bldP spid="46" grpId="0" animBg="1"/>
      <p:bldP spid="65" grpId="0" animBg="1"/>
      <p:bldP spid="147" grpId="0" animBg="1"/>
      <p:bldP spid="175" grpId="0"/>
      <p:bldP spid="195" grpId="0"/>
      <p:bldP spid="3" grpId="0"/>
      <p:bldP spid="112" grpId="0" animBg="1"/>
      <p:bldP spid="114" grpId="0" animBg="1"/>
      <p:bldP spid="121" grpId="0" animBg="1"/>
      <p:bldP spid="125" grpId="0" animBg="1"/>
      <p:bldP spid="72" grpId="0" animBg="1"/>
      <p:bldP spid="73" grpId="0"/>
      <p:bldP spid="229" grpId="0"/>
      <p:bldP spid="231" grpId="0"/>
      <p:bldP spid="16" grpId="0" animBg="1"/>
      <p:bldP spid="17" grpId="0"/>
      <p:bldP spid="87" grpId="0" animBg="1"/>
      <p:bldP spid="89" grpId="0" animBg="1"/>
      <p:bldP spid="90" grpId="0" animBg="1"/>
      <p:bldP spid="91" grpId="0" animBg="1"/>
      <p:bldP spid="92" grpId="0"/>
      <p:bldP spid="93" grpId="0"/>
      <p:bldP spid="102" grpId="0"/>
      <p:bldP spid="144" grpId="0" animBg="1"/>
      <p:bldP spid="162" grpId="0" animBg="1"/>
      <p:bldP spid="163" grpId="0"/>
      <p:bldP spid="165" grpId="0"/>
      <p:bldP spid="167" grpId="0"/>
      <p:bldP spid="122" grpId="0" animBg="1"/>
      <p:bldP spid="123" grpId="0"/>
      <p:bldP spid="127" grpId="0" animBg="1"/>
      <p:bldP spid="188" grpId="0" animBg="1"/>
      <p:bldP spid="199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855" y="2693028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Fargate Profiles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Advanced with YAML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02979" y="147517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665013" y="151700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699150" y="147517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42046" y="1509867"/>
            <a:ext cx="14285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Certificate </a:t>
            </a:r>
          </a:p>
          <a:p>
            <a:pPr algn="ctr"/>
            <a:r>
              <a:rPr lang="en-US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589980" y="1606232"/>
            <a:ext cx="11473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13025" y="1509867"/>
            <a:ext cx="1648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Block </a:t>
            </a:r>
          </a:p>
          <a:p>
            <a:pPr algn="ctr"/>
            <a:r>
              <a:rPr lang="en-US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18039" y="7003388"/>
            <a:ext cx="10393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Fargate</a:t>
            </a:r>
          </a:p>
          <a:p>
            <a:pPr algn="ctr"/>
            <a:r>
              <a:rPr lang="en-US" dirty="0"/>
              <a:t>Profiles</a:t>
            </a:r>
          </a:p>
        </p:txBody>
      </p:sp>
    </p:spTree>
    <p:extLst>
      <p:ext uri="{BB962C8B-B14F-4D97-AF65-F5344CB8AC3E}">
        <p14:creationId xmlns:p14="http://schemas.microsoft.com/office/powerpoint/2010/main" val="586547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726247"/>
            <a:ext cx="14168061" cy="68209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726247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15205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15205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4123511"/>
            <a:ext cx="6390526" cy="2250254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3981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3920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0049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1973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1973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3981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3920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0049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1973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1973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59560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18507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724734" y="59393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52244" y="6779675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5691203" y="719012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7865682" y="20017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8021563" y="2392028"/>
            <a:ext cx="1943050" cy="344312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19530" y="2397484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11543830" y="20017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11699711" y="2392028"/>
            <a:ext cx="1943050" cy="344312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26730" y="2398180"/>
            <a:ext cx="274320" cy="27432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DCA742C4-DF88-A340-9652-D620331A4F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49473" y="2206857"/>
            <a:ext cx="574368" cy="57436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EE61C23-B683-CF41-A9B8-6F9974AEF682}"/>
              </a:ext>
            </a:extLst>
          </p:cNvPr>
          <p:cNvSpPr txBox="1"/>
          <p:nvPr/>
        </p:nvSpPr>
        <p:spPr>
          <a:xfrm>
            <a:off x="10241900" y="1908537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AE22FBA-FC19-724C-A899-354CEA51735E}"/>
              </a:ext>
            </a:extLst>
          </p:cNvPr>
          <p:cNvSpPr/>
          <p:nvPr/>
        </p:nvSpPr>
        <p:spPr>
          <a:xfrm>
            <a:off x="8341186" y="4912312"/>
            <a:ext cx="5141288" cy="851030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0070C0"/>
                </a:solidFill>
              </a:rPr>
              <a:t>Fargate Profile: App2</a:t>
            </a: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57DA7F76-30A6-BF42-8D97-2E87BB57A1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45137" y="5019989"/>
            <a:ext cx="291890" cy="29189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0C8AB0A-8E96-324C-9122-C4953308BDE1}"/>
              </a:ext>
            </a:extLst>
          </p:cNvPr>
          <p:cNvSpPr/>
          <p:nvPr/>
        </p:nvSpPr>
        <p:spPr>
          <a:xfrm>
            <a:off x="8619955" y="503829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6DEC528-32FA-5941-B391-C75F73B1B9DD}"/>
              </a:ext>
            </a:extLst>
          </p:cNvPr>
          <p:cNvGrpSpPr/>
          <p:nvPr/>
        </p:nvGrpSpPr>
        <p:grpSpPr>
          <a:xfrm>
            <a:off x="8746275" y="5154074"/>
            <a:ext cx="555550" cy="352840"/>
            <a:chOff x="853440" y="4579716"/>
            <a:chExt cx="1006998" cy="82759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FE70658-A094-9E47-AFEA-B5D9F680932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0C80161-4233-AC44-900D-196F4417FBB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38A3AA6-503A-1040-A5E7-7952FBAACDC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A9D6960-AB33-A748-9ECD-E312D9196749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0E89C8C-0587-554A-892D-12214917389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8438DED-9296-8F41-BC63-F412EC12CE8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BA702B5-DEA0-2246-AE87-729C70150713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8B745119-9E9A-F148-ADCF-578D1CD74EF4}"/>
              </a:ext>
            </a:extLst>
          </p:cNvPr>
          <p:cNvSpPr txBox="1"/>
          <p:nvPr/>
        </p:nvSpPr>
        <p:spPr>
          <a:xfrm>
            <a:off x="8654365" y="5472639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App2 Pod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A655303-BE83-2448-80B4-BEFCD40A7483}"/>
              </a:ext>
            </a:extLst>
          </p:cNvPr>
          <p:cNvSpPr/>
          <p:nvPr/>
        </p:nvSpPr>
        <p:spPr>
          <a:xfrm>
            <a:off x="12304384" y="501998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AA13941-AC8D-2141-8E6F-1A21A1F9B0AB}"/>
              </a:ext>
            </a:extLst>
          </p:cNvPr>
          <p:cNvGrpSpPr/>
          <p:nvPr/>
        </p:nvGrpSpPr>
        <p:grpSpPr>
          <a:xfrm>
            <a:off x="12430704" y="5135764"/>
            <a:ext cx="555550" cy="352840"/>
            <a:chOff x="853440" y="4579716"/>
            <a:chExt cx="1006998" cy="827590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D3B2687-8928-C84B-B064-EF5DAAEAE7A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1A7A259-0A25-E04C-8044-740A7DFFA4C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853F477-6A0F-624D-917D-B7128206485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D2E1B11-3ACE-1B49-9767-526FD6FD9901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F8CFCF9-DB6F-3749-B64E-4136C964716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8E17F86-A580-5549-9309-4371A629DA9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32F55B7-F125-9E48-8BE2-D1CA7F1532D3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560490DB-7703-B54C-82E9-CB981F6E8E87}"/>
              </a:ext>
            </a:extLst>
          </p:cNvPr>
          <p:cNvSpPr txBox="1"/>
          <p:nvPr/>
        </p:nvSpPr>
        <p:spPr>
          <a:xfrm>
            <a:off x="12338794" y="5454329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App2 Pod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97FD64A-AEBE-B44B-9705-8E5823F26204}"/>
              </a:ext>
            </a:extLst>
          </p:cNvPr>
          <p:cNvSpPr/>
          <p:nvPr/>
        </p:nvSpPr>
        <p:spPr>
          <a:xfrm>
            <a:off x="8341186" y="3193174"/>
            <a:ext cx="5141288" cy="851030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0070C0"/>
                </a:solidFill>
              </a:rPr>
              <a:t>Fargate Profile: UMS</a:t>
            </a:r>
          </a:p>
        </p:txBody>
      </p:sp>
      <p:pic>
        <p:nvPicPr>
          <p:cNvPr id="97" name="Graphic 96">
            <a:extLst>
              <a:ext uri="{FF2B5EF4-FFF2-40B4-BE49-F238E27FC236}">
                <a16:creationId xmlns:a16="http://schemas.microsoft.com/office/drawing/2014/main" id="{C745770B-D6FD-8C4F-9E76-084D3E0E50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45137" y="3300851"/>
            <a:ext cx="291890" cy="29189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1D5C6FAE-6131-C448-B213-84C2F4CC69FD}"/>
              </a:ext>
            </a:extLst>
          </p:cNvPr>
          <p:cNvSpPr/>
          <p:nvPr/>
        </p:nvSpPr>
        <p:spPr>
          <a:xfrm>
            <a:off x="8619955" y="331916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380826D-6C87-E044-9DEA-2A2CDE8B5A03}"/>
              </a:ext>
            </a:extLst>
          </p:cNvPr>
          <p:cNvGrpSpPr/>
          <p:nvPr/>
        </p:nvGrpSpPr>
        <p:grpSpPr>
          <a:xfrm>
            <a:off x="8746275" y="3434936"/>
            <a:ext cx="555550" cy="352840"/>
            <a:chOff x="853440" y="4579716"/>
            <a:chExt cx="1006998" cy="82759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2D7CC56-B210-354B-939C-E36394213CE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5AE2465-4D4A-A349-BDFC-E0ACF647639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7F84593-8E41-1E40-AFA5-0F631CC5298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AA75896-24F2-A34F-B503-71B18B87D35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061716E-70EA-664D-ADF0-F81B3DD3D3C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FDB7570-6941-764C-BB46-FE524C528A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7648E86-6A34-5F47-A766-1947D879271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6CDE8F9E-B3F3-0A41-A5E3-722F3CE0B1A0}"/>
              </a:ext>
            </a:extLst>
          </p:cNvPr>
          <p:cNvSpPr txBox="1"/>
          <p:nvPr/>
        </p:nvSpPr>
        <p:spPr>
          <a:xfrm>
            <a:off x="8654365" y="3753501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UMS Pod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FC9B3F3-EBBC-CD4C-A911-F0FDD47E221F}"/>
              </a:ext>
            </a:extLst>
          </p:cNvPr>
          <p:cNvSpPr/>
          <p:nvPr/>
        </p:nvSpPr>
        <p:spPr>
          <a:xfrm>
            <a:off x="12304384" y="330085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3A41DD7-3C40-8741-A4DB-218FB75351E3}"/>
              </a:ext>
            </a:extLst>
          </p:cNvPr>
          <p:cNvGrpSpPr/>
          <p:nvPr/>
        </p:nvGrpSpPr>
        <p:grpSpPr>
          <a:xfrm>
            <a:off x="12430704" y="3416626"/>
            <a:ext cx="555550" cy="352840"/>
            <a:chOff x="853440" y="4579716"/>
            <a:chExt cx="1006998" cy="82759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FF96282-F13B-C349-AA49-CE3A50F7464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DC1072E-9118-494A-A59E-3FF3A1F4349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0104F9D-342C-034C-96B1-9609B0D7714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1A39AF0-C6C3-894A-AB6B-3E2E2EA5449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6E079FD-CC75-DA4F-B9DA-035F2E43F8B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534380-674E-E140-B6B4-49747E4F996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4BC2CFD-C208-1642-AA99-580051767E3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407BBD57-D302-7F4E-B6CD-1B88D27805C3}"/>
              </a:ext>
            </a:extLst>
          </p:cNvPr>
          <p:cNvSpPr txBox="1"/>
          <p:nvPr/>
        </p:nvSpPr>
        <p:spPr>
          <a:xfrm>
            <a:off x="12338794" y="3735191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UMS Pod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39A8CB3-9928-FB44-BC1A-8B64D7B13989}"/>
              </a:ext>
            </a:extLst>
          </p:cNvPr>
          <p:cNvSpPr/>
          <p:nvPr/>
        </p:nvSpPr>
        <p:spPr>
          <a:xfrm>
            <a:off x="1391196" y="2770921"/>
            <a:ext cx="5194539" cy="1016855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E75BC20-2EC6-FE4D-AFCB-DEEDB0FE3956}"/>
              </a:ext>
            </a:extLst>
          </p:cNvPr>
          <p:cNvSpPr/>
          <p:nvPr/>
        </p:nvSpPr>
        <p:spPr>
          <a:xfrm>
            <a:off x="1399976" y="4936225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142" name="Graphic 141">
            <a:extLst>
              <a:ext uri="{FF2B5EF4-FFF2-40B4-BE49-F238E27FC236}">
                <a16:creationId xmlns:a16="http://schemas.microsoft.com/office/drawing/2014/main" id="{1DF8D6D6-7615-0F4F-877C-C6CFDDE1AB8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30310" y="5070445"/>
            <a:ext cx="277535" cy="277535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043093C7-5090-9641-93BC-27FC96C7A943}"/>
              </a:ext>
            </a:extLst>
          </p:cNvPr>
          <p:cNvSpPr txBox="1"/>
          <p:nvPr/>
        </p:nvSpPr>
        <p:spPr>
          <a:xfrm>
            <a:off x="2963709" y="5540845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C1C770E-2208-2B46-AC77-D90C5FFF2CD3}"/>
              </a:ext>
            </a:extLst>
          </p:cNvPr>
          <p:cNvSpPr/>
          <p:nvPr/>
        </p:nvSpPr>
        <p:spPr>
          <a:xfrm>
            <a:off x="1690276" y="501147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C914168F-653B-B34B-AA9B-22B4DF179146}"/>
              </a:ext>
            </a:extLst>
          </p:cNvPr>
          <p:cNvGrpSpPr/>
          <p:nvPr/>
        </p:nvGrpSpPr>
        <p:grpSpPr>
          <a:xfrm>
            <a:off x="1816596" y="5127246"/>
            <a:ext cx="555550" cy="352840"/>
            <a:chOff x="853440" y="4579716"/>
            <a:chExt cx="1006998" cy="827590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085467EB-4228-A248-96D4-E1CF6C1BE1E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02814F1-2D65-CB4D-A4C4-C888086BB8E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E8CE75C-D091-E54D-A703-3F393AD2B65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2C761D9B-7475-E344-87FA-B0D0FB6F7F4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08B9FF2-81AF-3841-96B1-1A762666C08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2039D3D-5C10-7E41-843C-B3BEB1CE7E3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7DDD2314-3B09-A54C-A8A8-012083BF5C0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0A2A0BCB-6D93-014C-80A7-FE295ACC5D1B}"/>
              </a:ext>
            </a:extLst>
          </p:cNvPr>
          <p:cNvSpPr txBox="1"/>
          <p:nvPr/>
        </p:nvSpPr>
        <p:spPr>
          <a:xfrm>
            <a:off x="1724686" y="5445811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App1 Pod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F0EBB98-C867-5343-A6F7-48A888275430}"/>
              </a:ext>
            </a:extLst>
          </p:cNvPr>
          <p:cNvSpPr/>
          <p:nvPr/>
        </p:nvSpPr>
        <p:spPr>
          <a:xfrm>
            <a:off x="5374705" y="499316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D7B06E05-D86A-CD4D-9556-26015BBA787A}"/>
              </a:ext>
            </a:extLst>
          </p:cNvPr>
          <p:cNvGrpSpPr/>
          <p:nvPr/>
        </p:nvGrpSpPr>
        <p:grpSpPr>
          <a:xfrm>
            <a:off x="5501025" y="5108936"/>
            <a:ext cx="555550" cy="352840"/>
            <a:chOff x="853440" y="4579716"/>
            <a:chExt cx="1006998" cy="827590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FB5DC34-8517-5B48-B5DC-E3C5075058C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BBA8E040-E26D-F949-8B23-E22D36EA077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ED549D0-F52E-D948-ADA9-C1987C7AFA0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F04D1C2-DD0F-4049-A45E-D7BBB87CCBF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5E1EC83C-F95B-1849-B64E-E5E8D7434B0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7C3D2521-2443-F644-ADA9-1790A57A128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578D0F8-BBDC-CA44-B8FB-D34419E93184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9B863076-C6B1-864C-AFE2-B8BBC2382FD7}"/>
              </a:ext>
            </a:extLst>
          </p:cNvPr>
          <p:cNvSpPr txBox="1"/>
          <p:nvPr/>
        </p:nvSpPr>
        <p:spPr>
          <a:xfrm>
            <a:off x="5409115" y="5427501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App1 Pod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70E3C2-2F89-9D4F-93DB-39C189B98BA6}"/>
              </a:ext>
            </a:extLst>
          </p:cNvPr>
          <p:cNvSpPr/>
          <p:nvPr/>
        </p:nvSpPr>
        <p:spPr>
          <a:xfrm>
            <a:off x="2302926" y="4606583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App1 -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85ADB6-C07F-4148-A337-0DB5902FA691}"/>
              </a:ext>
            </a:extLst>
          </p:cNvPr>
          <p:cNvSpPr txBox="1"/>
          <p:nvPr/>
        </p:nvSpPr>
        <p:spPr>
          <a:xfrm>
            <a:off x="1363946" y="346350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pic>
        <p:nvPicPr>
          <p:cNvPr id="191" name="Graphic 190" descr="User">
            <a:extLst>
              <a:ext uri="{FF2B5EF4-FFF2-40B4-BE49-F238E27FC236}">
                <a16:creationId xmlns:a16="http://schemas.microsoft.com/office/drawing/2014/main" id="{B2FCA8EB-86B1-CC46-9C7A-92D8451F27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9723" y="-107397"/>
            <a:ext cx="914400" cy="914400"/>
          </a:xfrm>
          <a:prstGeom prst="rect">
            <a:avLst/>
          </a:prstGeom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9974F8BC-53A2-434B-AE85-EB695B507BB8}"/>
              </a:ext>
            </a:extLst>
          </p:cNvPr>
          <p:cNvSpPr txBox="1"/>
          <p:nvPr/>
        </p:nvSpPr>
        <p:spPr>
          <a:xfrm>
            <a:off x="920763" y="7172426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93" name="Graphic 192">
            <a:extLst>
              <a:ext uri="{FF2B5EF4-FFF2-40B4-BE49-F238E27FC236}">
                <a16:creationId xmlns:a16="http://schemas.microsoft.com/office/drawing/2014/main" id="{3277E3C6-5A7D-2448-974E-E1A8254E7A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48477" y="6769920"/>
            <a:ext cx="711200" cy="711200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11121777" y="1232858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454690" y="765416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706655" y="175068"/>
            <a:ext cx="8210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68C45D5A-6305-9B4F-9643-D16AD274E2EC}"/>
              </a:ext>
            </a:extLst>
          </p:cNvPr>
          <p:cNvSpPr/>
          <p:nvPr/>
        </p:nvSpPr>
        <p:spPr>
          <a:xfrm>
            <a:off x="1449065" y="2898567"/>
            <a:ext cx="1438562" cy="30025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App1 - Ingress</a:t>
            </a: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8EBB8A69-48F9-DA4B-BA16-CA9388CE5A23}"/>
              </a:ext>
            </a:extLst>
          </p:cNvPr>
          <p:cNvSpPr/>
          <p:nvPr/>
        </p:nvSpPr>
        <p:spPr>
          <a:xfrm>
            <a:off x="5050326" y="3363956"/>
            <a:ext cx="1438562" cy="30025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App2 - Ingress</a:t>
            </a: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4D4CF1BB-77C9-6C45-B016-73A5E3599752}"/>
              </a:ext>
            </a:extLst>
          </p:cNvPr>
          <p:cNvSpPr/>
          <p:nvPr/>
        </p:nvSpPr>
        <p:spPr>
          <a:xfrm>
            <a:off x="5067328" y="2898566"/>
            <a:ext cx="1438562" cy="3002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UMS - Ingress</a:t>
            </a:r>
          </a:p>
        </p:txBody>
      </p:sp>
      <p:cxnSp>
        <p:nvCxnSpPr>
          <p:cNvPr id="225" name="Elbow Connector 224">
            <a:extLst>
              <a:ext uri="{FF2B5EF4-FFF2-40B4-BE49-F238E27FC236}">
                <a16:creationId xmlns:a16="http://schemas.microsoft.com/office/drawing/2014/main" id="{DDB11FF5-74CD-4944-BEDE-809CB78578EA}"/>
              </a:ext>
            </a:extLst>
          </p:cNvPr>
          <p:cNvCxnSpPr>
            <a:endCxn id="3" idx="2"/>
          </p:cNvCxnSpPr>
          <p:nvPr/>
        </p:nvCxnSpPr>
        <p:spPr>
          <a:xfrm rot="10800000">
            <a:off x="3956982" y="6373766"/>
            <a:ext cx="3195263" cy="738919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Elbow Connector 228">
            <a:extLst>
              <a:ext uri="{FF2B5EF4-FFF2-40B4-BE49-F238E27FC236}">
                <a16:creationId xmlns:a16="http://schemas.microsoft.com/office/drawing/2014/main" id="{89CE47FB-2207-0C49-8746-AB315E977D9B}"/>
              </a:ext>
            </a:extLst>
          </p:cNvPr>
          <p:cNvCxnSpPr>
            <a:stCxn id="51" idx="3"/>
            <a:endCxn id="36" idx="2"/>
          </p:cNvCxnSpPr>
          <p:nvPr/>
        </p:nvCxnSpPr>
        <p:spPr>
          <a:xfrm flipV="1">
            <a:off x="7843935" y="6370197"/>
            <a:ext cx="3091772" cy="755324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0" name="Graphic 229" descr="User">
            <a:extLst>
              <a:ext uri="{FF2B5EF4-FFF2-40B4-BE49-F238E27FC236}">
                <a16:creationId xmlns:a16="http://schemas.microsoft.com/office/drawing/2014/main" id="{B26B73C8-879B-5449-9192-29B26908164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496385" y="-83085"/>
            <a:ext cx="914400" cy="914400"/>
          </a:xfrm>
          <a:prstGeom prst="rect">
            <a:avLst/>
          </a:prstGeom>
        </p:spPr>
      </p:pic>
      <p:pic>
        <p:nvPicPr>
          <p:cNvPr id="231" name="Graphic 230" descr="User">
            <a:extLst>
              <a:ext uri="{FF2B5EF4-FFF2-40B4-BE49-F238E27FC236}">
                <a16:creationId xmlns:a16="http://schemas.microsoft.com/office/drawing/2014/main" id="{7309BC6C-2066-C544-83A4-1316A15D96B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328471" y="-83085"/>
            <a:ext cx="914400" cy="914400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23A1C0C8-AE7C-204A-AE77-D9DF83860D28}"/>
              </a:ext>
            </a:extLst>
          </p:cNvPr>
          <p:cNvSpPr txBox="1"/>
          <p:nvPr/>
        </p:nvSpPr>
        <p:spPr>
          <a:xfrm>
            <a:off x="12038152" y="770342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245" name="Graphic 244">
            <a:extLst>
              <a:ext uri="{FF2B5EF4-FFF2-40B4-BE49-F238E27FC236}">
                <a16:creationId xmlns:a16="http://schemas.microsoft.com/office/drawing/2014/main" id="{2433CE8A-4382-BE40-8ADF-7ED591BDC2E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3435656" y="760111"/>
            <a:ext cx="711200" cy="711200"/>
          </a:xfrm>
          <a:prstGeom prst="rect">
            <a:avLst/>
          </a:prstGeom>
        </p:spPr>
      </p:pic>
      <p:sp>
        <p:nvSpPr>
          <p:cNvPr id="250" name="Rectangle 249">
            <a:extLst>
              <a:ext uri="{FF2B5EF4-FFF2-40B4-BE49-F238E27FC236}">
                <a16:creationId xmlns:a16="http://schemas.microsoft.com/office/drawing/2014/main" id="{D1E98DD8-E21E-A847-95A3-AB79DEB18D7C}"/>
              </a:ext>
            </a:extLst>
          </p:cNvPr>
          <p:cNvSpPr/>
          <p:nvPr/>
        </p:nvSpPr>
        <p:spPr>
          <a:xfrm>
            <a:off x="9326642" y="4656070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App2 -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502853C7-3AD4-0547-98C6-1404EC3E024D}"/>
              </a:ext>
            </a:extLst>
          </p:cNvPr>
          <p:cNvSpPr/>
          <p:nvPr/>
        </p:nvSpPr>
        <p:spPr>
          <a:xfrm>
            <a:off x="9299495" y="4202069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UMS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259CFCF2-74E7-C44A-AF0A-50BD18252737}"/>
              </a:ext>
            </a:extLst>
          </p:cNvPr>
          <p:cNvSpPr/>
          <p:nvPr/>
        </p:nvSpPr>
        <p:spPr>
          <a:xfrm>
            <a:off x="9147943" y="2843282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MySQL – </a:t>
            </a:r>
            <a:r>
              <a:rPr lang="en-US" sz="1600" dirty="0" err="1"/>
              <a:t>ExternalName</a:t>
            </a:r>
            <a:r>
              <a:rPr lang="en-US" sz="1600" dirty="0"/>
              <a:t> Service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5D3C6E2F-4A10-A247-8B1A-B414934154A1}"/>
              </a:ext>
            </a:extLst>
          </p:cNvPr>
          <p:cNvSpPr/>
          <p:nvPr/>
        </p:nvSpPr>
        <p:spPr>
          <a:xfrm>
            <a:off x="1232899" y="4501157"/>
            <a:ext cx="5449419" cy="1346474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E8998816-E0EC-E845-93AF-F1A0FD1D3726}"/>
              </a:ext>
            </a:extLst>
          </p:cNvPr>
          <p:cNvSpPr txBox="1"/>
          <p:nvPr/>
        </p:nvSpPr>
        <p:spPr>
          <a:xfrm>
            <a:off x="1222639" y="4455177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NS: ns-app1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0AC949B-A125-C649-B4AA-D3BA6F3D10D2}"/>
              </a:ext>
            </a:extLst>
          </p:cNvPr>
          <p:cNvSpPr/>
          <p:nvPr/>
        </p:nvSpPr>
        <p:spPr>
          <a:xfrm>
            <a:off x="8082315" y="4609509"/>
            <a:ext cx="5449419" cy="1247166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769B68E-FBDA-084F-8B0A-E2EAF4E14485}"/>
              </a:ext>
            </a:extLst>
          </p:cNvPr>
          <p:cNvSpPr txBox="1"/>
          <p:nvPr/>
        </p:nvSpPr>
        <p:spPr>
          <a:xfrm>
            <a:off x="8010734" y="4608118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NS: ns-app2</a:t>
            </a: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7E17736D-FEFB-0C4D-9165-FFB714915B94}"/>
              </a:ext>
            </a:extLst>
          </p:cNvPr>
          <p:cNvSpPr/>
          <p:nvPr/>
        </p:nvSpPr>
        <p:spPr>
          <a:xfrm>
            <a:off x="8069350" y="2786681"/>
            <a:ext cx="5449419" cy="1714452"/>
          </a:xfrm>
          <a:prstGeom prst="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E43B94B7-849B-224E-9180-C1A1392061D0}"/>
              </a:ext>
            </a:extLst>
          </p:cNvPr>
          <p:cNvSpPr txBox="1"/>
          <p:nvPr/>
        </p:nvSpPr>
        <p:spPr>
          <a:xfrm>
            <a:off x="8091682" y="2767381"/>
            <a:ext cx="1114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NS: ns-ums</a:t>
            </a:r>
          </a:p>
        </p:txBody>
      </p:sp>
      <p:cxnSp>
        <p:nvCxnSpPr>
          <p:cNvPr id="276" name="Elbow Connector 275">
            <a:extLst>
              <a:ext uri="{FF2B5EF4-FFF2-40B4-BE49-F238E27FC236}">
                <a16:creationId xmlns:a16="http://schemas.microsoft.com/office/drawing/2014/main" id="{AB8B644C-59D9-DB46-A178-A496C924845D}"/>
              </a:ext>
            </a:extLst>
          </p:cNvPr>
          <p:cNvCxnSpPr>
            <a:stCxn id="221" idx="3"/>
            <a:endCxn id="95" idx="2"/>
          </p:cNvCxnSpPr>
          <p:nvPr/>
        </p:nvCxnSpPr>
        <p:spPr>
          <a:xfrm>
            <a:off x="6488888" y="3514083"/>
            <a:ext cx="6243668" cy="2217245"/>
          </a:xfrm>
          <a:prstGeom prst="bentConnector4">
            <a:avLst>
              <a:gd name="adj1" fmla="val 12620"/>
              <a:gd name="adj2" fmla="val 113090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Elbow Connector 278">
            <a:extLst>
              <a:ext uri="{FF2B5EF4-FFF2-40B4-BE49-F238E27FC236}">
                <a16:creationId xmlns:a16="http://schemas.microsoft.com/office/drawing/2014/main" id="{5919E243-B7C4-2849-81A2-39CDFCA9CF7A}"/>
              </a:ext>
            </a:extLst>
          </p:cNvPr>
          <p:cNvCxnSpPr>
            <a:stCxn id="221" idx="3"/>
            <a:endCxn id="76" idx="1"/>
          </p:cNvCxnSpPr>
          <p:nvPr/>
        </p:nvCxnSpPr>
        <p:spPr>
          <a:xfrm>
            <a:off x="6488888" y="3514083"/>
            <a:ext cx="2131067" cy="1852054"/>
          </a:xfrm>
          <a:prstGeom prst="bentConnector3">
            <a:avLst>
              <a:gd name="adj1" fmla="val 36983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Elbow Connector 284">
            <a:extLst>
              <a:ext uri="{FF2B5EF4-FFF2-40B4-BE49-F238E27FC236}">
                <a16:creationId xmlns:a16="http://schemas.microsoft.com/office/drawing/2014/main" id="{9A44FBC2-BBB3-974B-A488-A79278825A59}"/>
              </a:ext>
            </a:extLst>
          </p:cNvPr>
          <p:cNvCxnSpPr>
            <a:cxnSpLocks/>
            <a:stCxn id="223" idx="3"/>
            <a:endCxn id="117" idx="2"/>
          </p:cNvCxnSpPr>
          <p:nvPr/>
        </p:nvCxnSpPr>
        <p:spPr>
          <a:xfrm>
            <a:off x="6505890" y="3048693"/>
            <a:ext cx="6213041" cy="963497"/>
          </a:xfrm>
          <a:prstGeom prst="bentConnector4">
            <a:avLst>
              <a:gd name="adj1" fmla="val 15191"/>
              <a:gd name="adj2" fmla="val 114129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Elbow Connector 292">
            <a:extLst>
              <a:ext uri="{FF2B5EF4-FFF2-40B4-BE49-F238E27FC236}">
                <a16:creationId xmlns:a16="http://schemas.microsoft.com/office/drawing/2014/main" id="{32BCC98B-B71C-7D45-81A1-E66A829F9662}"/>
              </a:ext>
            </a:extLst>
          </p:cNvPr>
          <p:cNvCxnSpPr>
            <a:stCxn id="223" idx="3"/>
            <a:endCxn id="98" idx="1"/>
          </p:cNvCxnSpPr>
          <p:nvPr/>
        </p:nvCxnSpPr>
        <p:spPr>
          <a:xfrm>
            <a:off x="6505890" y="3048693"/>
            <a:ext cx="2114065" cy="598306"/>
          </a:xfrm>
          <a:prstGeom prst="bentConnector3">
            <a:avLst>
              <a:gd name="adj1" fmla="val 44654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Elbow Connector 295">
            <a:extLst>
              <a:ext uri="{FF2B5EF4-FFF2-40B4-BE49-F238E27FC236}">
                <a16:creationId xmlns:a16="http://schemas.microsoft.com/office/drawing/2014/main" id="{F6603F8F-6265-1C4A-93BE-ABC5D904B505}"/>
              </a:ext>
            </a:extLst>
          </p:cNvPr>
          <p:cNvCxnSpPr>
            <a:endCxn id="245" idx="2"/>
          </p:cNvCxnSpPr>
          <p:nvPr/>
        </p:nvCxnSpPr>
        <p:spPr>
          <a:xfrm flipV="1">
            <a:off x="12276822" y="1471311"/>
            <a:ext cx="1514434" cy="1489294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297">
            <a:extLst>
              <a:ext uri="{FF2B5EF4-FFF2-40B4-BE49-F238E27FC236}">
                <a16:creationId xmlns:a16="http://schemas.microsoft.com/office/drawing/2014/main" id="{FE0DF2B5-D548-4040-8BC1-EC5B9B53191C}"/>
              </a:ext>
            </a:extLst>
          </p:cNvPr>
          <p:cNvCxnSpPr>
            <a:stCxn id="98" idx="3"/>
            <a:endCxn id="252" idx="2"/>
          </p:cNvCxnSpPr>
          <p:nvPr/>
        </p:nvCxnSpPr>
        <p:spPr>
          <a:xfrm flipV="1">
            <a:off x="9441888" y="3077928"/>
            <a:ext cx="1270495" cy="569071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299">
            <a:extLst>
              <a:ext uri="{FF2B5EF4-FFF2-40B4-BE49-F238E27FC236}">
                <a16:creationId xmlns:a16="http://schemas.microsoft.com/office/drawing/2014/main" id="{6EA60DEE-57C2-CC4C-A23C-9E24FA705920}"/>
              </a:ext>
            </a:extLst>
          </p:cNvPr>
          <p:cNvCxnSpPr>
            <a:stCxn id="108" idx="1"/>
            <a:endCxn id="252" idx="2"/>
          </p:cNvCxnSpPr>
          <p:nvPr/>
        </p:nvCxnSpPr>
        <p:spPr>
          <a:xfrm rot="10800000">
            <a:off x="10712384" y="3077929"/>
            <a:ext cx="1592001" cy="550761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301">
            <a:extLst>
              <a:ext uri="{FF2B5EF4-FFF2-40B4-BE49-F238E27FC236}">
                <a16:creationId xmlns:a16="http://schemas.microsoft.com/office/drawing/2014/main" id="{FEA7C3C4-366C-B749-8321-E1E232357F28}"/>
              </a:ext>
            </a:extLst>
          </p:cNvPr>
          <p:cNvCxnSpPr>
            <a:stCxn id="220" idx="3"/>
            <a:endCxn id="9" idx="0"/>
          </p:cNvCxnSpPr>
          <p:nvPr/>
        </p:nvCxnSpPr>
        <p:spPr>
          <a:xfrm>
            <a:off x="2887627" y="3048694"/>
            <a:ext cx="979739" cy="1557889"/>
          </a:xfrm>
          <a:prstGeom prst="bentConnector2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Elbow Connector 303">
            <a:extLst>
              <a:ext uri="{FF2B5EF4-FFF2-40B4-BE49-F238E27FC236}">
                <a16:creationId xmlns:a16="http://schemas.microsoft.com/office/drawing/2014/main" id="{C8FF5D95-FBF4-8D4B-A817-0034D0040F1F}"/>
              </a:ext>
            </a:extLst>
          </p:cNvPr>
          <p:cNvCxnSpPr>
            <a:stCxn id="9" idx="2"/>
            <a:endCxn id="144" idx="3"/>
          </p:cNvCxnSpPr>
          <p:nvPr/>
        </p:nvCxnSpPr>
        <p:spPr>
          <a:xfrm rot="5400000">
            <a:off x="2940748" y="4412691"/>
            <a:ext cx="498080" cy="1355157"/>
          </a:xfrm>
          <a:prstGeom prst="bentConnector2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Elbow Connector 305">
            <a:extLst>
              <a:ext uri="{FF2B5EF4-FFF2-40B4-BE49-F238E27FC236}">
                <a16:creationId xmlns:a16="http://schemas.microsoft.com/office/drawing/2014/main" id="{B2E91329-85E1-4B4A-9081-24BD0A6DA453}"/>
              </a:ext>
            </a:extLst>
          </p:cNvPr>
          <p:cNvCxnSpPr>
            <a:stCxn id="9" idx="2"/>
            <a:endCxn id="154" idx="1"/>
          </p:cNvCxnSpPr>
          <p:nvPr/>
        </p:nvCxnSpPr>
        <p:spPr>
          <a:xfrm rot="16200000" flipH="1">
            <a:off x="4381150" y="4327444"/>
            <a:ext cx="479770" cy="1507339"/>
          </a:xfrm>
          <a:prstGeom prst="bentConnector2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8608492" y="759936"/>
            <a:ext cx="19409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app1. 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kubeoncloud.com</a:t>
            </a:r>
            <a:endParaRPr lang="en-US" sz="1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app2.kubeoncloud.com</a:t>
            </a:r>
          </a:p>
          <a:p>
            <a:r>
              <a:rPr lang="en-US" sz="1400" dirty="0" err="1">
                <a:solidFill>
                  <a:srgbClr val="00B0F0"/>
                </a:solidFill>
              </a:rPr>
              <a:t>ums.kubeoncloud,com</a:t>
            </a:r>
            <a:endParaRPr lang="en-US" sz="1400" dirty="0">
              <a:solidFill>
                <a:srgbClr val="00B0F0"/>
              </a:solidFill>
            </a:endParaRPr>
          </a:p>
        </p:txBody>
      </p:sp>
      <p:cxnSp>
        <p:nvCxnSpPr>
          <p:cNvPr id="319" name="Straight Arrow Connector 318">
            <a:extLst>
              <a:ext uri="{FF2B5EF4-FFF2-40B4-BE49-F238E27FC236}">
                <a16:creationId xmlns:a16="http://schemas.microsoft.com/office/drawing/2014/main" id="{DDE55F68-5EBB-6D44-A7D0-5DE8506DBE1F}"/>
              </a:ext>
            </a:extLst>
          </p:cNvPr>
          <p:cNvCxnSpPr>
            <a:stCxn id="191" idx="2"/>
            <a:endCxn id="220" idx="0"/>
          </p:cNvCxnSpPr>
          <p:nvPr/>
        </p:nvCxnSpPr>
        <p:spPr>
          <a:xfrm>
            <a:off x="2166923" y="807003"/>
            <a:ext cx="1423" cy="2091564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Elbow Connector 321">
            <a:extLst>
              <a:ext uri="{FF2B5EF4-FFF2-40B4-BE49-F238E27FC236}">
                <a16:creationId xmlns:a16="http://schemas.microsoft.com/office/drawing/2014/main" id="{6CBBD462-9F08-F34C-B87D-7BF40B05D6B9}"/>
              </a:ext>
            </a:extLst>
          </p:cNvPr>
          <p:cNvCxnSpPr>
            <a:stCxn id="230" idx="2"/>
            <a:endCxn id="221" idx="1"/>
          </p:cNvCxnSpPr>
          <p:nvPr/>
        </p:nvCxnSpPr>
        <p:spPr>
          <a:xfrm rot="16200000" flipH="1">
            <a:off x="3160571" y="1624328"/>
            <a:ext cx="2682768" cy="1096741"/>
          </a:xfrm>
          <a:prstGeom prst="bentConnector2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Arrow Connector 323">
            <a:extLst>
              <a:ext uri="{FF2B5EF4-FFF2-40B4-BE49-F238E27FC236}">
                <a16:creationId xmlns:a16="http://schemas.microsoft.com/office/drawing/2014/main" id="{5D98AC7B-FE65-AF4E-9338-AF2D4EB5EEE0}"/>
              </a:ext>
            </a:extLst>
          </p:cNvPr>
          <p:cNvCxnSpPr>
            <a:stCxn id="231" idx="2"/>
            <a:endCxn id="223" idx="0"/>
          </p:cNvCxnSpPr>
          <p:nvPr/>
        </p:nvCxnSpPr>
        <p:spPr>
          <a:xfrm>
            <a:off x="5785671" y="831315"/>
            <a:ext cx="938" cy="2067251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TextBox 324">
            <a:extLst>
              <a:ext uri="{FF2B5EF4-FFF2-40B4-BE49-F238E27FC236}">
                <a16:creationId xmlns:a16="http://schemas.microsoft.com/office/drawing/2014/main" id="{C863BA07-39B2-0C4E-B45A-486788D3CF5D}"/>
              </a:ext>
            </a:extLst>
          </p:cNvPr>
          <p:cNvSpPr txBox="1"/>
          <p:nvPr/>
        </p:nvSpPr>
        <p:spPr>
          <a:xfrm>
            <a:off x="645829" y="1232858"/>
            <a:ext cx="2142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app1.kubeoncloud.com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FD228050-74F2-924F-8CF9-61322D1BA569}"/>
              </a:ext>
            </a:extLst>
          </p:cNvPr>
          <p:cNvSpPr txBox="1"/>
          <p:nvPr/>
        </p:nvSpPr>
        <p:spPr>
          <a:xfrm>
            <a:off x="2771028" y="1241950"/>
            <a:ext cx="2142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app2.kubeoncloud.com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4C44C5CE-BC20-5645-A2EE-292D6393FFA2}"/>
              </a:ext>
            </a:extLst>
          </p:cNvPr>
          <p:cNvSpPr txBox="1"/>
          <p:nvPr/>
        </p:nvSpPr>
        <p:spPr>
          <a:xfrm>
            <a:off x="5008837" y="1247697"/>
            <a:ext cx="2076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00B0F0"/>
                </a:solidFill>
              </a:rPr>
              <a:t>ums.kubeoncloud.com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164" name="Title 3">
            <a:extLst>
              <a:ext uri="{FF2B5EF4-FFF2-40B4-BE49-F238E27FC236}">
                <a16:creationId xmlns:a16="http://schemas.microsoft.com/office/drawing/2014/main" id="{6E485FC9-FA4E-9146-AE25-A5748594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6626" y="52992"/>
            <a:ext cx="8323774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– </a:t>
            </a:r>
            <a:r>
              <a:rPr lang="en-US" sz="3600" dirty="0">
                <a:solidFill>
                  <a:srgbClr val="00B050"/>
                </a:solidFill>
              </a:rPr>
              <a:t>Mixed Mode - 3 Apps</a:t>
            </a:r>
          </a:p>
        </p:txBody>
      </p:sp>
    </p:spTree>
    <p:extLst>
      <p:ext uri="{BB962C8B-B14F-4D97-AF65-F5344CB8AC3E}">
        <p14:creationId xmlns:p14="http://schemas.microsoft.com/office/powerpoint/2010/main" val="47142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4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7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2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5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8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3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9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4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7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2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5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8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3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6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1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4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7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18" grpId="0" animBg="1"/>
      <p:bldP spid="20" grpId="0" animBg="1"/>
      <p:bldP spid="26" grpId="0" animBg="1"/>
      <p:bldP spid="28" grpId="0" animBg="1"/>
      <p:bldP spid="30" grpId="0" animBg="1"/>
      <p:bldP spid="31" grpId="0" animBg="1"/>
      <p:bldP spid="4" grpId="0"/>
      <p:bldP spid="35" grpId="0" animBg="1"/>
      <p:bldP spid="36" grpId="0"/>
      <p:bldP spid="14" grpId="0"/>
      <p:bldP spid="57" grpId="0" animBg="1"/>
      <p:bldP spid="58" grpId="0" animBg="1"/>
      <p:bldP spid="62" grpId="0" animBg="1"/>
      <p:bldP spid="63" grpId="0" animBg="1"/>
      <p:bldP spid="72" grpId="0"/>
      <p:bldP spid="74" grpId="0" animBg="1"/>
      <p:bldP spid="76" grpId="0" animBg="1"/>
      <p:bldP spid="85" grpId="0"/>
      <p:bldP spid="86" grpId="0" animBg="1"/>
      <p:bldP spid="95" grpId="0"/>
      <p:bldP spid="96" grpId="0" animBg="1"/>
      <p:bldP spid="98" grpId="0" animBg="1"/>
      <p:bldP spid="107" grpId="0"/>
      <p:bldP spid="108" grpId="0" animBg="1"/>
      <p:bldP spid="117" grpId="0"/>
      <p:bldP spid="118" grpId="0" animBg="1"/>
      <p:bldP spid="141" grpId="0" animBg="1"/>
      <p:bldP spid="143" grpId="0"/>
      <p:bldP spid="144" grpId="0" animBg="1"/>
      <p:bldP spid="153" grpId="0"/>
      <p:bldP spid="154" grpId="0" animBg="1"/>
      <p:bldP spid="163" grpId="0"/>
      <p:bldP spid="9" grpId="0" animBg="1"/>
      <p:bldP spid="10" grpId="0"/>
      <p:bldP spid="192" grpId="0"/>
      <p:bldP spid="194" grpId="0"/>
      <p:bldP spid="196" grpId="0"/>
      <p:bldP spid="220" grpId="0" animBg="1"/>
      <p:bldP spid="221" grpId="0" animBg="1"/>
      <p:bldP spid="223" grpId="0" animBg="1"/>
      <p:bldP spid="244" grpId="0"/>
      <p:bldP spid="250" grpId="0" animBg="1"/>
      <p:bldP spid="251" grpId="0" animBg="1"/>
      <p:bldP spid="252" grpId="0" animBg="1"/>
      <p:bldP spid="259" grpId="0" animBg="1"/>
      <p:bldP spid="263" grpId="0"/>
      <p:bldP spid="269" grpId="0" animBg="1"/>
      <p:bldP spid="270" grpId="0"/>
      <p:bldP spid="271" grpId="0" animBg="1"/>
      <p:bldP spid="272" grpId="0"/>
      <p:bldP spid="317" grpId="0"/>
      <p:bldP spid="325" grpId="0"/>
      <p:bldP spid="326" grpId="0"/>
      <p:bldP spid="327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726247"/>
            <a:ext cx="14168061" cy="68209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726247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15205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15205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4123511"/>
            <a:ext cx="6390526" cy="2250254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3981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3920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0049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1973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1973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3981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3920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0049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1973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1973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59560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18507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724734" y="59393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52244" y="6779675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5691203" y="719012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7865682" y="20017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8021563" y="2392028"/>
            <a:ext cx="1943050" cy="344312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19530" y="2397484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11543830" y="20017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11699711" y="2392028"/>
            <a:ext cx="1943050" cy="344312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26730" y="2398180"/>
            <a:ext cx="274320" cy="27432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DCA742C4-DF88-A340-9652-D620331A4F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49473" y="2206857"/>
            <a:ext cx="574368" cy="57436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EE61C23-B683-CF41-A9B8-6F9974AEF682}"/>
              </a:ext>
            </a:extLst>
          </p:cNvPr>
          <p:cNvSpPr txBox="1"/>
          <p:nvPr/>
        </p:nvSpPr>
        <p:spPr>
          <a:xfrm>
            <a:off x="10241900" y="1908537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AE22FBA-FC19-724C-A899-354CEA51735E}"/>
              </a:ext>
            </a:extLst>
          </p:cNvPr>
          <p:cNvSpPr/>
          <p:nvPr/>
        </p:nvSpPr>
        <p:spPr>
          <a:xfrm>
            <a:off x="8341186" y="4912312"/>
            <a:ext cx="5141288" cy="851030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0070C0"/>
                </a:solidFill>
              </a:rPr>
              <a:t>Fargate Profile: App2</a:t>
            </a: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57DA7F76-30A6-BF42-8D97-2E87BB57A1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45137" y="5019989"/>
            <a:ext cx="291890" cy="29189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0C8AB0A-8E96-324C-9122-C4953308BDE1}"/>
              </a:ext>
            </a:extLst>
          </p:cNvPr>
          <p:cNvSpPr/>
          <p:nvPr/>
        </p:nvSpPr>
        <p:spPr>
          <a:xfrm>
            <a:off x="8619955" y="503829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6DEC528-32FA-5941-B391-C75F73B1B9DD}"/>
              </a:ext>
            </a:extLst>
          </p:cNvPr>
          <p:cNvGrpSpPr/>
          <p:nvPr/>
        </p:nvGrpSpPr>
        <p:grpSpPr>
          <a:xfrm>
            <a:off x="8746275" y="5154074"/>
            <a:ext cx="555550" cy="352840"/>
            <a:chOff x="853440" y="4579716"/>
            <a:chExt cx="1006998" cy="82759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FE70658-A094-9E47-AFEA-B5D9F680932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0C80161-4233-AC44-900D-196F4417FBB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38A3AA6-503A-1040-A5E7-7952FBAACDC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A9D6960-AB33-A748-9ECD-E312D9196749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0E89C8C-0587-554A-892D-12214917389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8438DED-9296-8F41-BC63-F412EC12CE8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BA702B5-DEA0-2246-AE87-729C70150713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8B745119-9E9A-F148-ADCF-578D1CD74EF4}"/>
              </a:ext>
            </a:extLst>
          </p:cNvPr>
          <p:cNvSpPr txBox="1"/>
          <p:nvPr/>
        </p:nvSpPr>
        <p:spPr>
          <a:xfrm>
            <a:off x="8654365" y="5472639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App2 Pod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A655303-BE83-2448-80B4-BEFCD40A7483}"/>
              </a:ext>
            </a:extLst>
          </p:cNvPr>
          <p:cNvSpPr/>
          <p:nvPr/>
        </p:nvSpPr>
        <p:spPr>
          <a:xfrm>
            <a:off x="12304384" y="501998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AA13941-AC8D-2141-8E6F-1A21A1F9B0AB}"/>
              </a:ext>
            </a:extLst>
          </p:cNvPr>
          <p:cNvGrpSpPr/>
          <p:nvPr/>
        </p:nvGrpSpPr>
        <p:grpSpPr>
          <a:xfrm>
            <a:off x="12430704" y="5135764"/>
            <a:ext cx="555550" cy="352840"/>
            <a:chOff x="853440" y="4579716"/>
            <a:chExt cx="1006998" cy="827590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D3B2687-8928-C84B-B064-EF5DAAEAE7A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1A7A259-0A25-E04C-8044-740A7DFFA4C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853F477-6A0F-624D-917D-B7128206485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D2E1B11-3ACE-1B49-9767-526FD6FD9901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F8CFCF9-DB6F-3749-B64E-4136C964716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8E17F86-A580-5549-9309-4371A629DA9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32F55B7-F125-9E48-8BE2-D1CA7F1532D3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560490DB-7703-B54C-82E9-CB981F6E8E87}"/>
              </a:ext>
            </a:extLst>
          </p:cNvPr>
          <p:cNvSpPr txBox="1"/>
          <p:nvPr/>
        </p:nvSpPr>
        <p:spPr>
          <a:xfrm>
            <a:off x="12338794" y="5454329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App2 Pod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97FD64A-AEBE-B44B-9705-8E5823F26204}"/>
              </a:ext>
            </a:extLst>
          </p:cNvPr>
          <p:cNvSpPr/>
          <p:nvPr/>
        </p:nvSpPr>
        <p:spPr>
          <a:xfrm>
            <a:off x="8341186" y="3193174"/>
            <a:ext cx="5141288" cy="851030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0070C0"/>
                </a:solidFill>
              </a:rPr>
              <a:t>Fargate Profile: UMS</a:t>
            </a:r>
          </a:p>
        </p:txBody>
      </p:sp>
      <p:pic>
        <p:nvPicPr>
          <p:cNvPr id="97" name="Graphic 96">
            <a:extLst>
              <a:ext uri="{FF2B5EF4-FFF2-40B4-BE49-F238E27FC236}">
                <a16:creationId xmlns:a16="http://schemas.microsoft.com/office/drawing/2014/main" id="{C745770B-D6FD-8C4F-9E76-084D3E0E50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45137" y="3300851"/>
            <a:ext cx="291890" cy="29189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1D5C6FAE-6131-C448-B213-84C2F4CC69FD}"/>
              </a:ext>
            </a:extLst>
          </p:cNvPr>
          <p:cNvSpPr/>
          <p:nvPr/>
        </p:nvSpPr>
        <p:spPr>
          <a:xfrm>
            <a:off x="8619955" y="331916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380826D-6C87-E044-9DEA-2A2CDE8B5A03}"/>
              </a:ext>
            </a:extLst>
          </p:cNvPr>
          <p:cNvGrpSpPr/>
          <p:nvPr/>
        </p:nvGrpSpPr>
        <p:grpSpPr>
          <a:xfrm>
            <a:off x="8746275" y="3434936"/>
            <a:ext cx="555550" cy="352840"/>
            <a:chOff x="853440" y="4579716"/>
            <a:chExt cx="1006998" cy="82759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2D7CC56-B210-354B-939C-E36394213CE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5AE2465-4D4A-A349-BDFC-E0ACF647639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7F84593-8E41-1E40-AFA5-0F631CC5298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AA75896-24F2-A34F-B503-71B18B87D35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061716E-70EA-664D-ADF0-F81B3DD3D3C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FDB7570-6941-764C-BB46-FE524C528A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7648E86-6A34-5F47-A766-1947D879271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6CDE8F9E-B3F3-0A41-A5E3-722F3CE0B1A0}"/>
              </a:ext>
            </a:extLst>
          </p:cNvPr>
          <p:cNvSpPr txBox="1"/>
          <p:nvPr/>
        </p:nvSpPr>
        <p:spPr>
          <a:xfrm>
            <a:off x="8654365" y="3753501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UMS Pod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FC9B3F3-EBBC-CD4C-A911-F0FDD47E221F}"/>
              </a:ext>
            </a:extLst>
          </p:cNvPr>
          <p:cNvSpPr/>
          <p:nvPr/>
        </p:nvSpPr>
        <p:spPr>
          <a:xfrm>
            <a:off x="12304384" y="330085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3A41DD7-3C40-8741-A4DB-218FB75351E3}"/>
              </a:ext>
            </a:extLst>
          </p:cNvPr>
          <p:cNvGrpSpPr/>
          <p:nvPr/>
        </p:nvGrpSpPr>
        <p:grpSpPr>
          <a:xfrm>
            <a:off x="12430704" y="3416626"/>
            <a:ext cx="555550" cy="352840"/>
            <a:chOff x="853440" y="4579716"/>
            <a:chExt cx="1006998" cy="82759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FF96282-F13B-C349-AA49-CE3A50F7464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DC1072E-9118-494A-A59E-3FF3A1F4349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0104F9D-342C-034C-96B1-9609B0D7714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1A39AF0-C6C3-894A-AB6B-3E2E2EA5449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6E079FD-CC75-DA4F-B9DA-035F2E43F8B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534380-674E-E140-B6B4-49747E4F996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4BC2CFD-C208-1642-AA99-580051767E3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407BBD57-D302-7F4E-B6CD-1B88D27805C3}"/>
              </a:ext>
            </a:extLst>
          </p:cNvPr>
          <p:cNvSpPr txBox="1"/>
          <p:nvPr/>
        </p:nvSpPr>
        <p:spPr>
          <a:xfrm>
            <a:off x="12338794" y="3735191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UMS Pod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39A8CB3-9928-FB44-BC1A-8B64D7B13989}"/>
              </a:ext>
            </a:extLst>
          </p:cNvPr>
          <p:cNvSpPr/>
          <p:nvPr/>
        </p:nvSpPr>
        <p:spPr>
          <a:xfrm>
            <a:off x="1391196" y="2770921"/>
            <a:ext cx="5194539" cy="1016855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E75BC20-2EC6-FE4D-AFCB-DEEDB0FE3956}"/>
              </a:ext>
            </a:extLst>
          </p:cNvPr>
          <p:cNvSpPr/>
          <p:nvPr/>
        </p:nvSpPr>
        <p:spPr>
          <a:xfrm>
            <a:off x="1399976" y="4936225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142" name="Graphic 141">
            <a:extLst>
              <a:ext uri="{FF2B5EF4-FFF2-40B4-BE49-F238E27FC236}">
                <a16:creationId xmlns:a16="http://schemas.microsoft.com/office/drawing/2014/main" id="{1DF8D6D6-7615-0F4F-877C-C6CFDDE1AB8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30310" y="5070445"/>
            <a:ext cx="277535" cy="277535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043093C7-5090-9641-93BC-27FC96C7A943}"/>
              </a:ext>
            </a:extLst>
          </p:cNvPr>
          <p:cNvSpPr txBox="1"/>
          <p:nvPr/>
        </p:nvSpPr>
        <p:spPr>
          <a:xfrm>
            <a:off x="2963709" y="5540845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C1C770E-2208-2B46-AC77-D90C5FFF2CD3}"/>
              </a:ext>
            </a:extLst>
          </p:cNvPr>
          <p:cNvSpPr/>
          <p:nvPr/>
        </p:nvSpPr>
        <p:spPr>
          <a:xfrm>
            <a:off x="1690276" y="501147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C914168F-653B-B34B-AA9B-22B4DF179146}"/>
              </a:ext>
            </a:extLst>
          </p:cNvPr>
          <p:cNvGrpSpPr/>
          <p:nvPr/>
        </p:nvGrpSpPr>
        <p:grpSpPr>
          <a:xfrm>
            <a:off x="1816596" y="5127246"/>
            <a:ext cx="555550" cy="352840"/>
            <a:chOff x="853440" y="4579716"/>
            <a:chExt cx="1006998" cy="827590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085467EB-4228-A248-96D4-E1CF6C1BE1E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02814F1-2D65-CB4D-A4C4-C888086BB8E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E8CE75C-D091-E54D-A703-3F393AD2B65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2C761D9B-7475-E344-87FA-B0D0FB6F7F4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08B9FF2-81AF-3841-96B1-1A762666C08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2039D3D-5C10-7E41-843C-B3BEB1CE7E3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7DDD2314-3B09-A54C-A8A8-012083BF5C0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0A2A0BCB-6D93-014C-80A7-FE295ACC5D1B}"/>
              </a:ext>
            </a:extLst>
          </p:cNvPr>
          <p:cNvSpPr txBox="1"/>
          <p:nvPr/>
        </p:nvSpPr>
        <p:spPr>
          <a:xfrm>
            <a:off x="1724686" y="5445811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App1 Pod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F0EBB98-C867-5343-A6F7-48A888275430}"/>
              </a:ext>
            </a:extLst>
          </p:cNvPr>
          <p:cNvSpPr/>
          <p:nvPr/>
        </p:nvSpPr>
        <p:spPr>
          <a:xfrm>
            <a:off x="5374705" y="499316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D7B06E05-D86A-CD4D-9556-26015BBA787A}"/>
              </a:ext>
            </a:extLst>
          </p:cNvPr>
          <p:cNvGrpSpPr/>
          <p:nvPr/>
        </p:nvGrpSpPr>
        <p:grpSpPr>
          <a:xfrm>
            <a:off x="5501025" y="5108936"/>
            <a:ext cx="555550" cy="352840"/>
            <a:chOff x="853440" y="4579716"/>
            <a:chExt cx="1006998" cy="827590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FB5DC34-8517-5B48-B5DC-E3C5075058C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BBA8E040-E26D-F949-8B23-E22D36EA077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ED549D0-F52E-D948-ADA9-C1987C7AFA0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F04D1C2-DD0F-4049-A45E-D7BBB87CCBF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5E1EC83C-F95B-1849-B64E-E5E8D7434B0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7C3D2521-2443-F644-ADA9-1790A57A128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578D0F8-BBDC-CA44-B8FB-D34419E93184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9B863076-C6B1-864C-AFE2-B8BBC2382FD7}"/>
              </a:ext>
            </a:extLst>
          </p:cNvPr>
          <p:cNvSpPr txBox="1"/>
          <p:nvPr/>
        </p:nvSpPr>
        <p:spPr>
          <a:xfrm>
            <a:off x="5409115" y="5427501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App1 Pod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70E3C2-2F89-9D4F-93DB-39C189B98BA6}"/>
              </a:ext>
            </a:extLst>
          </p:cNvPr>
          <p:cNvSpPr/>
          <p:nvPr/>
        </p:nvSpPr>
        <p:spPr>
          <a:xfrm>
            <a:off x="2302926" y="4606583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App1 -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85ADB6-C07F-4148-A337-0DB5902FA691}"/>
              </a:ext>
            </a:extLst>
          </p:cNvPr>
          <p:cNvSpPr txBox="1"/>
          <p:nvPr/>
        </p:nvSpPr>
        <p:spPr>
          <a:xfrm>
            <a:off x="1363946" y="346350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pic>
        <p:nvPicPr>
          <p:cNvPr id="191" name="Graphic 190" descr="User">
            <a:extLst>
              <a:ext uri="{FF2B5EF4-FFF2-40B4-BE49-F238E27FC236}">
                <a16:creationId xmlns:a16="http://schemas.microsoft.com/office/drawing/2014/main" id="{B2FCA8EB-86B1-CC46-9C7A-92D8451F27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99781" y="-201348"/>
            <a:ext cx="914400" cy="914400"/>
          </a:xfrm>
          <a:prstGeom prst="rect">
            <a:avLst/>
          </a:prstGeom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9974F8BC-53A2-434B-AE85-EB695B507BB8}"/>
              </a:ext>
            </a:extLst>
          </p:cNvPr>
          <p:cNvSpPr txBox="1"/>
          <p:nvPr/>
        </p:nvSpPr>
        <p:spPr>
          <a:xfrm>
            <a:off x="920763" y="7172426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93" name="Graphic 192">
            <a:extLst>
              <a:ext uri="{FF2B5EF4-FFF2-40B4-BE49-F238E27FC236}">
                <a16:creationId xmlns:a16="http://schemas.microsoft.com/office/drawing/2014/main" id="{3277E3C6-5A7D-2448-974E-E1A8254E7A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48477" y="6769920"/>
            <a:ext cx="711200" cy="711200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11121777" y="1232858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454690" y="765416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52522" y="166170"/>
            <a:ext cx="8210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68C45D5A-6305-9B4F-9643-D16AD274E2EC}"/>
              </a:ext>
            </a:extLst>
          </p:cNvPr>
          <p:cNvSpPr/>
          <p:nvPr/>
        </p:nvSpPr>
        <p:spPr>
          <a:xfrm>
            <a:off x="1449065" y="2898567"/>
            <a:ext cx="5029262" cy="30025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App1 - Ingress</a:t>
            </a:r>
          </a:p>
        </p:txBody>
      </p:sp>
      <p:cxnSp>
        <p:nvCxnSpPr>
          <p:cNvPr id="225" name="Elbow Connector 224">
            <a:extLst>
              <a:ext uri="{FF2B5EF4-FFF2-40B4-BE49-F238E27FC236}">
                <a16:creationId xmlns:a16="http://schemas.microsoft.com/office/drawing/2014/main" id="{DDB11FF5-74CD-4944-BEDE-809CB78578EA}"/>
              </a:ext>
            </a:extLst>
          </p:cNvPr>
          <p:cNvCxnSpPr>
            <a:endCxn id="3" idx="2"/>
          </p:cNvCxnSpPr>
          <p:nvPr/>
        </p:nvCxnSpPr>
        <p:spPr>
          <a:xfrm rot="10800000">
            <a:off x="3956982" y="6373766"/>
            <a:ext cx="3195263" cy="738919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Elbow Connector 228">
            <a:extLst>
              <a:ext uri="{FF2B5EF4-FFF2-40B4-BE49-F238E27FC236}">
                <a16:creationId xmlns:a16="http://schemas.microsoft.com/office/drawing/2014/main" id="{89CE47FB-2207-0C49-8746-AB315E977D9B}"/>
              </a:ext>
            </a:extLst>
          </p:cNvPr>
          <p:cNvCxnSpPr>
            <a:stCxn id="51" idx="3"/>
            <a:endCxn id="36" idx="2"/>
          </p:cNvCxnSpPr>
          <p:nvPr/>
        </p:nvCxnSpPr>
        <p:spPr>
          <a:xfrm flipV="1">
            <a:off x="7843935" y="6370197"/>
            <a:ext cx="3091772" cy="755324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TextBox 243">
            <a:extLst>
              <a:ext uri="{FF2B5EF4-FFF2-40B4-BE49-F238E27FC236}">
                <a16:creationId xmlns:a16="http://schemas.microsoft.com/office/drawing/2014/main" id="{23A1C0C8-AE7C-204A-AE77-D9DF83860D28}"/>
              </a:ext>
            </a:extLst>
          </p:cNvPr>
          <p:cNvSpPr txBox="1"/>
          <p:nvPr/>
        </p:nvSpPr>
        <p:spPr>
          <a:xfrm>
            <a:off x="12038152" y="770342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245" name="Graphic 244">
            <a:extLst>
              <a:ext uri="{FF2B5EF4-FFF2-40B4-BE49-F238E27FC236}">
                <a16:creationId xmlns:a16="http://schemas.microsoft.com/office/drawing/2014/main" id="{2433CE8A-4382-BE40-8ADF-7ED591BDC2E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435656" y="760111"/>
            <a:ext cx="711200" cy="711200"/>
          </a:xfrm>
          <a:prstGeom prst="rect">
            <a:avLst/>
          </a:prstGeom>
        </p:spPr>
      </p:pic>
      <p:sp>
        <p:nvSpPr>
          <p:cNvPr id="250" name="Rectangle 249">
            <a:extLst>
              <a:ext uri="{FF2B5EF4-FFF2-40B4-BE49-F238E27FC236}">
                <a16:creationId xmlns:a16="http://schemas.microsoft.com/office/drawing/2014/main" id="{D1E98DD8-E21E-A847-95A3-AB79DEB18D7C}"/>
              </a:ext>
            </a:extLst>
          </p:cNvPr>
          <p:cNvSpPr/>
          <p:nvPr/>
        </p:nvSpPr>
        <p:spPr>
          <a:xfrm>
            <a:off x="9326642" y="4656070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App2 -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502853C7-3AD4-0547-98C6-1404EC3E024D}"/>
              </a:ext>
            </a:extLst>
          </p:cNvPr>
          <p:cNvSpPr/>
          <p:nvPr/>
        </p:nvSpPr>
        <p:spPr>
          <a:xfrm>
            <a:off x="9299495" y="4202069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UMS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259CFCF2-74E7-C44A-AF0A-50BD18252737}"/>
              </a:ext>
            </a:extLst>
          </p:cNvPr>
          <p:cNvSpPr/>
          <p:nvPr/>
        </p:nvSpPr>
        <p:spPr>
          <a:xfrm>
            <a:off x="9147943" y="2843282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MySQL – </a:t>
            </a:r>
            <a:r>
              <a:rPr lang="en-US" sz="1600" dirty="0" err="1"/>
              <a:t>ExternalName</a:t>
            </a:r>
            <a:r>
              <a:rPr lang="en-US" sz="1600" dirty="0"/>
              <a:t> Service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5D3C6E2F-4A10-A247-8B1A-B414934154A1}"/>
              </a:ext>
            </a:extLst>
          </p:cNvPr>
          <p:cNvSpPr/>
          <p:nvPr/>
        </p:nvSpPr>
        <p:spPr>
          <a:xfrm>
            <a:off x="1232899" y="4501157"/>
            <a:ext cx="5449419" cy="1346474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E8998816-E0EC-E845-93AF-F1A0FD1D3726}"/>
              </a:ext>
            </a:extLst>
          </p:cNvPr>
          <p:cNvSpPr txBox="1"/>
          <p:nvPr/>
        </p:nvSpPr>
        <p:spPr>
          <a:xfrm>
            <a:off x="1222639" y="4455177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NS: ns-app1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0AC949B-A125-C649-B4AA-D3BA6F3D10D2}"/>
              </a:ext>
            </a:extLst>
          </p:cNvPr>
          <p:cNvSpPr/>
          <p:nvPr/>
        </p:nvSpPr>
        <p:spPr>
          <a:xfrm>
            <a:off x="8082315" y="4609509"/>
            <a:ext cx="5449419" cy="1247166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769B68E-FBDA-084F-8B0A-E2EAF4E14485}"/>
              </a:ext>
            </a:extLst>
          </p:cNvPr>
          <p:cNvSpPr txBox="1"/>
          <p:nvPr/>
        </p:nvSpPr>
        <p:spPr>
          <a:xfrm>
            <a:off x="8010734" y="4608118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NS: ns-app2</a:t>
            </a: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7E17736D-FEFB-0C4D-9165-FFB714915B94}"/>
              </a:ext>
            </a:extLst>
          </p:cNvPr>
          <p:cNvSpPr/>
          <p:nvPr/>
        </p:nvSpPr>
        <p:spPr>
          <a:xfrm>
            <a:off x="8069350" y="2786681"/>
            <a:ext cx="5449419" cy="1599676"/>
          </a:xfrm>
          <a:prstGeom prst="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E43B94B7-849B-224E-9180-C1A1392061D0}"/>
              </a:ext>
            </a:extLst>
          </p:cNvPr>
          <p:cNvSpPr txBox="1"/>
          <p:nvPr/>
        </p:nvSpPr>
        <p:spPr>
          <a:xfrm>
            <a:off x="8091682" y="2767381"/>
            <a:ext cx="1114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NS: ns-ums</a:t>
            </a:r>
          </a:p>
        </p:txBody>
      </p:sp>
      <p:cxnSp>
        <p:nvCxnSpPr>
          <p:cNvPr id="276" name="Elbow Connector 275">
            <a:extLst>
              <a:ext uri="{FF2B5EF4-FFF2-40B4-BE49-F238E27FC236}">
                <a16:creationId xmlns:a16="http://schemas.microsoft.com/office/drawing/2014/main" id="{AB8B644C-59D9-DB46-A178-A496C924845D}"/>
              </a:ext>
            </a:extLst>
          </p:cNvPr>
          <p:cNvCxnSpPr>
            <a:cxnSpLocks/>
            <a:stCxn id="167" idx="3"/>
            <a:endCxn id="95" idx="2"/>
          </p:cNvCxnSpPr>
          <p:nvPr/>
        </p:nvCxnSpPr>
        <p:spPr>
          <a:xfrm>
            <a:off x="6390885" y="3633372"/>
            <a:ext cx="6341671" cy="2097956"/>
          </a:xfrm>
          <a:prstGeom prst="bentConnector4">
            <a:avLst>
              <a:gd name="adj1" fmla="val 13683"/>
              <a:gd name="adj2" fmla="val 110896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Elbow Connector 278">
            <a:extLst>
              <a:ext uri="{FF2B5EF4-FFF2-40B4-BE49-F238E27FC236}">
                <a16:creationId xmlns:a16="http://schemas.microsoft.com/office/drawing/2014/main" id="{5919E243-B7C4-2849-81A2-39CDFCA9CF7A}"/>
              </a:ext>
            </a:extLst>
          </p:cNvPr>
          <p:cNvCxnSpPr>
            <a:cxnSpLocks/>
            <a:endCxn id="76" idx="1"/>
          </p:cNvCxnSpPr>
          <p:nvPr/>
        </p:nvCxnSpPr>
        <p:spPr>
          <a:xfrm>
            <a:off x="6390885" y="3646999"/>
            <a:ext cx="2229070" cy="1719138"/>
          </a:xfrm>
          <a:prstGeom prst="bentConnector3">
            <a:avLst>
              <a:gd name="adj1" fmla="val 38938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Elbow Connector 284">
            <a:extLst>
              <a:ext uri="{FF2B5EF4-FFF2-40B4-BE49-F238E27FC236}">
                <a16:creationId xmlns:a16="http://schemas.microsoft.com/office/drawing/2014/main" id="{9A44FBC2-BBB3-974B-A488-A79278825A59}"/>
              </a:ext>
            </a:extLst>
          </p:cNvPr>
          <p:cNvCxnSpPr>
            <a:cxnSpLocks/>
          </p:cNvCxnSpPr>
          <p:nvPr/>
        </p:nvCxnSpPr>
        <p:spPr>
          <a:xfrm>
            <a:off x="6477435" y="3326282"/>
            <a:ext cx="6213041" cy="963497"/>
          </a:xfrm>
          <a:prstGeom prst="bentConnector4">
            <a:avLst>
              <a:gd name="adj1" fmla="val 16845"/>
              <a:gd name="adj2" fmla="val 114129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Elbow Connector 292">
            <a:extLst>
              <a:ext uri="{FF2B5EF4-FFF2-40B4-BE49-F238E27FC236}">
                <a16:creationId xmlns:a16="http://schemas.microsoft.com/office/drawing/2014/main" id="{32BCC98B-B71C-7D45-81A1-E66A829F9662}"/>
              </a:ext>
            </a:extLst>
          </p:cNvPr>
          <p:cNvCxnSpPr>
            <a:cxnSpLocks/>
          </p:cNvCxnSpPr>
          <p:nvPr/>
        </p:nvCxnSpPr>
        <p:spPr>
          <a:xfrm>
            <a:off x="6351489" y="3347808"/>
            <a:ext cx="2114065" cy="598306"/>
          </a:xfrm>
          <a:prstGeom prst="bentConnector3">
            <a:avLst>
              <a:gd name="adj1" fmla="val 54374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Elbow Connector 295">
            <a:extLst>
              <a:ext uri="{FF2B5EF4-FFF2-40B4-BE49-F238E27FC236}">
                <a16:creationId xmlns:a16="http://schemas.microsoft.com/office/drawing/2014/main" id="{F6603F8F-6265-1C4A-93BE-ABC5D904B505}"/>
              </a:ext>
            </a:extLst>
          </p:cNvPr>
          <p:cNvCxnSpPr>
            <a:endCxn id="245" idx="2"/>
          </p:cNvCxnSpPr>
          <p:nvPr/>
        </p:nvCxnSpPr>
        <p:spPr>
          <a:xfrm flipV="1">
            <a:off x="12276822" y="1471311"/>
            <a:ext cx="1514434" cy="1489294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297">
            <a:extLst>
              <a:ext uri="{FF2B5EF4-FFF2-40B4-BE49-F238E27FC236}">
                <a16:creationId xmlns:a16="http://schemas.microsoft.com/office/drawing/2014/main" id="{FE0DF2B5-D548-4040-8BC1-EC5B9B53191C}"/>
              </a:ext>
            </a:extLst>
          </p:cNvPr>
          <p:cNvCxnSpPr>
            <a:stCxn id="98" idx="3"/>
            <a:endCxn id="252" idx="2"/>
          </p:cNvCxnSpPr>
          <p:nvPr/>
        </p:nvCxnSpPr>
        <p:spPr>
          <a:xfrm flipV="1">
            <a:off x="9441888" y="3077928"/>
            <a:ext cx="1270495" cy="569071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299">
            <a:extLst>
              <a:ext uri="{FF2B5EF4-FFF2-40B4-BE49-F238E27FC236}">
                <a16:creationId xmlns:a16="http://schemas.microsoft.com/office/drawing/2014/main" id="{6EA60DEE-57C2-CC4C-A23C-9E24FA705920}"/>
              </a:ext>
            </a:extLst>
          </p:cNvPr>
          <p:cNvCxnSpPr>
            <a:stCxn id="108" idx="1"/>
            <a:endCxn id="252" idx="2"/>
          </p:cNvCxnSpPr>
          <p:nvPr/>
        </p:nvCxnSpPr>
        <p:spPr>
          <a:xfrm rot="10800000">
            <a:off x="10712384" y="3077929"/>
            <a:ext cx="1592001" cy="550761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Elbow Connector 303">
            <a:extLst>
              <a:ext uri="{FF2B5EF4-FFF2-40B4-BE49-F238E27FC236}">
                <a16:creationId xmlns:a16="http://schemas.microsoft.com/office/drawing/2014/main" id="{C8FF5D95-FBF4-8D4B-A817-0034D0040F1F}"/>
              </a:ext>
            </a:extLst>
          </p:cNvPr>
          <p:cNvCxnSpPr>
            <a:stCxn id="9" idx="2"/>
            <a:endCxn id="144" idx="3"/>
          </p:cNvCxnSpPr>
          <p:nvPr/>
        </p:nvCxnSpPr>
        <p:spPr>
          <a:xfrm rot="5400000">
            <a:off x="2940748" y="4412691"/>
            <a:ext cx="498080" cy="1355157"/>
          </a:xfrm>
          <a:prstGeom prst="bentConnector2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Elbow Connector 305">
            <a:extLst>
              <a:ext uri="{FF2B5EF4-FFF2-40B4-BE49-F238E27FC236}">
                <a16:creationId xmlns:a16="http://schemas.microsoft.com/office/drawing/2014/main" id="{B2E91329-85E1-4B4A-9081-24BD0A6DA453}"/>
              </a:ext>
            </a:extLst>
          </p:cNvPr>
          <p:cNvCxnSpPr>
            <a:stCxn id="9" idx="2"/>
            <a:endCxn id="154" idx="1"/>
          </p:cNvCxnSpPr>
          <p:nvPr/>
        </p:nvCxnSpPr>
        <p:spPr>
          <a:xfrm rot="16200000" flipH="1">
            <a:off x="4381150" y="4327444"/>
            <a:ext cx="479770" cy="1507339"/>
          </a:xfrm>
          <a:prstGeom prst="bentConnector2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8608492" y="759936"/>
            <a:ext cx="19409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app1. 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kubeoncloud.com</a:t>
            </a:r>
            <a:endParaRPr lang="en-US" sz="1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app2.kubeoncloud.com</a:t>
            </a:r>
          </a:p>
          <a:p>
            <a:r>
              <a:rPr lang="en-US" sz="1400" dirty="0" err="1">
                <a:solidFill>
                  <a:srgbClr val="00B0F0"/>
                </a:solidFill>
              </a:rPr>
              <a:t>ums.kubeoncloud,com</a:t>
            </a:r>
            <a:endParaRPr lang="en-US" sz="1400" dirty="0">
              <a:solidFill>
                <a:srgbClr val="00B0F0"/>
              </a:solidFill>
            </a:endParaRPr>
          </a:p>
        </p:txBody>
      </p:sp>
      <p:cxnSp>
        <p:nvCxnSpPr>
          <p:cNvPr id="319" name="Straight Arrow Connector 318">
            <a:extLst>
              <a:ext uri="{FF2B5EF4-FFF2-40B4-BE49-F238E27FC236}">
                <a16:creationId xmlns:a16="http://schemas.microsoft.com/office/drawing/2014/main" id="{DDE55F68-5EBB-6D44-A7D0-5DE8506DBE1F}"/>
              </a:ext>
            </a:extLst>
          </p:cNvPr>
          <p:cNvCxnSpPr>
            <a:cxnSpLocks/>
            <a:stCxn id="191" idx="2"/>
            <a:endCxn id="220" idx="0"/>
          </p:cNvCxnSpPr>
          <p:nvPr/>
        </p:nvCxnSpPr>
        <p:spPr>
          <a:xfrm>
            <a:off x="3956981" y="713052"/>
            <a:ext cx="6715" cy="2185515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ED31CD18-B4F5-6746-903A-EF611C3D094E}"/>
              </a:ext>
            </a:extLst>
          </p:cNvPr>
          <p:cNvSpPr txBox="1"/>
          <p:nvPr/>
        </p:nvSpPr>
        <p:spPr>
          <a:xfrm>
            <a:off x="4364687" y="50243"/>
            <a:ext cx="19409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app1. 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kubeoncloud.com</a:t>
            </a:r>
            <a:endParaRPr lang="en-US" sz="1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app2.kubeoncloud.com</a:t>
            </a:r>
          </a:p>
          <a:p>
            <a:r>
              <a:rPr lang="en-US" sz="1400" dirty="0" err="1">
                <a:solidFill>
                  <a:srgbClr val="00B0F0"/>
                </a:solidFill>
              </a:rPr>
              <a:t>ums.kubeoncloud,com</a:t>
            </a:r>
            <a:endParaRPr lang="en-US" sz="1400" dirty="0">
              <a:solidFill>
                <a:srgbClr val="00B0F0"/>
              </a:solidFill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99F707A1-569A-054F-A1D8-40728AB0D5D5}"/>
              </a:ext>
            </a:extLst>
          </p:cNvPr>
          <p:cNvSpPr/>
          <p:nvPr/>
        </p:nvSpPr>
        <p:spPr>
          <a:xfrm>
            <a:off x="3327928" y="3328436"/>
            <a:ext cx="1293107" cy="30025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/app1/*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E68F015A-6D62-6743-85BF-D7209B973CF8}"/>
              </a:ext>
            </a:extLst>
          </p:cNvPr>
          <p:cNvSpPr/>
          <p:nvPr/>
        </p:nvSpPr>
        <p:spPr>
          <a:xfrm>
            <a:off x="5097778" y="3517385"/>
            <a:ext cx="1293107" cy="23197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/app2/*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D949C9E4-6682-574B-802A-78B4368A61B9}"/>
              </a:ext>
            </a:extLst>
          </p:cNvPr>
          <p:cNvSpPr/>
          <p:nvPr/>
        </p:nvSpPr>
        <p:spPr>
          <a:xfrm>
            <a:off x="5086813" y="3247855"/>
            <a:ext cx="1293107" cy="23197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/ums/*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4D7180C-3214-2C4E-8136-84B8265FFF16}"/>
              </a:ext>
            </a:extLst>
          </p:cNvPr>
          <p:cNvCxnSpPr>
            <a:stCxn id="165" idx="2"/>
            <a:endCxn id="9" idx="0"/>
          </p:cNvCxnSpPr>
          <p:nvPr/>
        </p:nvCxnSpPr>
        <p:spPr>
          <a:xfrm flipH="1">
            <a:off x="3867366" y="3628689"/>
            <a:ext cx="107116" cy="977894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ABF5900-797C-204F-B8E7-175CC5541B46}"/>
              </a:ext>
            </a:extLst>
          </p:cNvPr>
          <p:cNvCxnSpPr>
            <a:stCxn id="220" idx="2"/>
            <a:endCxn id="165" idx="0"/>
          </p:cNvCxnSpPr>
          <p:nvPr/>
        </p:nvCxnSpPr>
        <p:spPr>
          <a:xfrm>
            <a:off x="3963696" y="3198820"/>
            <a:ext cx="10786" cy="129616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48D97AD-E279-2849-BA3B-BE2903F37322}"/>
              </a:ext>
            </a:extLst>
          </p:cNvPr>
          <p:cNvSpPr txBox="1"/>
          <p:nvPr/>
        </p:nvSpPr>
        <p:spPr>
          <a:xfrm>
            <a:off x="164387" y="1045573"/>
            <a:ext cx="8958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Ingress with Cross Namespaces is not supported as on today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72C2F44-63D0-E044-BE8D-C74BFE8DF957}"/>
              </a:ext>
            </a:extLst>
          </p:cNvPr>
          <p:cNvCxnSpPr>
            <a:cxnSpLocks/>
            <a:stCxn id="19" idx="1"/>
          </p:cNvCxnSpPr>
          <p:nvPr/>
        </p:nvCxnSpPr>
        <p:spPr>
          <a:xfrm>
            <a:off x="1108539" y="2529187"/>
            <a:ext cx="5601522" cy="1490958"/>
          </a:xfrm>
          <a:prstGeom prst="line">
            <a:avLst/>
          </a:prstGeom>
          <a:ln w="825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86641214-2B4E-7A49-9581-F02A731CE751}"/>
              </a:ext>
            </a:extLst>
          </p:cNvPr>
          <p:cNvCxnSpPr>
            <a:cxnSpLocks/>
          </p:cNvCxnSpPr>
          <p:nvPr/>
        </p:nvCxnSpPr>
        <p:spPr>
          <a:xfrm flipV="1">
            <a:off x="1148449" y="2444768"/>
            <a:ext cx="5622565" cy="1537692"/>
          </a:xfrm>
          <a:prstGeom prst="line">
            <a:avLst/>
          </a:prstGeom>
          <a:ln w="825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itle 3">
            <a:extLst>
              <a:ext uri="{FF2B5EF4-FFF2-40B4-BE49-F238E27FC236}">
                <a16:creationId xmlns:a16="http://schemas.microsoft.com/office/drawing/2014/main" id="{DE916665-C1B2-9540-8A41-68281928A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885" y="42351"/>
            <a:ext cx="8558372" cy="537428"/>
          </a:xfrm>
        </p:spPr>
        <p:txBody>
          <a:bodyPr>
            <a:noAutofit/>
          </a:bodyPr>
          <a:lstStyle/>
          <a:p>
            <a:r>
              <a:rPr lang="en-US" sz="2600" dirty="0"/>
              <a:t>EKS Deployment – </a:t>
            </a:r>
            <a:r>
              <a:rPr lang="en-US" sz="2600" dirty="0">
                <a:solidFill>
                  <a:srgbClr val="00B050"/>
                </a:solidFill>
              </a:rPr>
              <a:t>Mixed – Ingress with Cross Namespaces</a:t>
            </a:r>
          </a:p>
        </p:txBody>
      </p:sp>
    </p:spTree>
    <p:extLst>
      <p:ext uri="{BB962C8B-B14F-4D97-AF65-F5344CB8AC3E}">
        <p14:creationId xmlns:p14="http://schemas.microsoft.com/office/powerpoint/2010/main" val="193833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855" y="2693028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ECR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Elastic Container Registry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02979" y="147517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665013" y="151700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699150" y="147517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42046" y="1509867"/>
            <a:ext cx="14285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Certificate </a:t>
            </a:r>
          </a:p>
          <a:p>
            <a:pPr algn="ctr"/>
            <a:r>
              <a:rPr lang="en-US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589980" y="1606232"/>
            <a:ext cx="11473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13025" y="1509867"/>
            <a:ext cx="1648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Block </a:t>
            </a:r>
          </a:p>
          <a:p>
            <a:pPr algn="ctr"/>
            <a:r>
              <a:rPr lang="en-US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18039" y="6993114"/>
            <a:ext cx="10393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Fargate</a:t>
            </a:r>
          </a:p>
          <a:p>
            <a:pPr algn="ctr"/>
            <a:r>
              <a:rPr lang="en-US" dirty="0"/>
              <a:t>Profiles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22E2075-452C-FD41-9E2D-E22CAD818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02979" y="5599755"/>
            <a:ext cx="1371632" cy="13716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523176C-8D27-D94E-9198-05E5395C8583}"/>
              </a:ext>
            </a:extLst>
          </p:cNvPr>
          <p:cNvSpPr txBox="1"/>
          <p:nvPr/>
        </p:nvSpPr>
        <p:spPr>
          <a:xfrm>
            <a:off x="1343284" y="6993113"/>
            <a:ext cx="20910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Container</a:t>
            </a:r>
          </a:p>
          <a:p>
            <a:pPr algn="ctr"/>
            <a:r>
              <a:rPr lang="en-US" dirty="0"/>
              <a:t>Registry</a:t>
            </a:r>
          </a:p>
        </p:txBody>
      </p:sp>
    </p:spTree>
    <p:extLst>
      <p:ext uri="{BB962C8B-B14F-4D97-AF65-F5344CB8AC3E}">
        <p14:creationId xmlns:p14="http://schemas.microsoft.com/office/powerpoint/2010/main" val="104869296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29AAE9-83F3-1049-B074-494E00DBDB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571C3-9DBF-7F47-8623-114E7B9F1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Elastic Container Registry (ECR) is a </a:t>
            </a:r>
            <a:r>
              <a:rPr lang="en-IN" dirty="0">
                <a:solidFill>
                  <a:srgbClr val="0070C0"/>
                </a:solidFill>
              </a:rPr>
              <a:t>fully-managed </a:t>
            </a:r>
            <a:r>
              <a:rPr lang="en-IN" dirty="0"/>
              <a:t>Docker container registry that makes it easy for developers to store, manage, and deploy Docker container images. </a:t>
            </a:r>
          </a:p>
          <a:p>
            <a:r>
              <a:rPr lang="en-IN" dirty="0"/>
              <a:t>ECR is integrated with </a:t>
            </a:r>
            <a:r>
              <a:rPr lang="en-IN" dirty="0">
                <a:solidFill>
                  <a:srgbClr val="0070C0"/>
                </a:solidFill>
              </a:rPr>
              <a:t>Elastic Kubernetes Service (EKS), </a:t>
            </a:r>
            <a:r>
              <a:rPr lang="en-IN" dirty="0"/>
              <a:t>simplifying our development to production workflow.</a:t>
            </a:r>
          </a:p>
          <a:p>
            <a:r>
              <a:rPr lang="en-IN" dirty="0"/>
              <a:t>ECR </a:t>
            </a:r>
            <a:r>
              <a:rPr lang="en-IN" dirty="0">
                <a:solidFill>
                  <a:srgbClr val="0070C0"/>
                </a:solidFill>
              </a:rPr>
              <a:t>eliminates</a:t>
            </a:r>
            <a:r>
              <a:rPr lang="en-IN" dirty="0"/>
              <a:t> the need to operate our own container repositories or worry about scaling the underlying infrastructure. </a:t>
            </a:r>
          </a:p>
          <a:p>
            <a:r>
              <a:rPr lang="en-IN" dirty="0"/>
              <a:t>ECR hosts our images in a </a:t>
            </a:r>
            <a:r>
              <a:rPr lang="en-IN" dirty="0">
                <a:solidFill>
                  <a:srgbClr val="0070C0"/>
                </a:solidFill>
              </a:rPr>
              <a:t>highly available </a:t>
            </a:r>
            <a:r>
              <a:rPr lang="en-IN" dirty="0"/>
              <a:t>and scalable architecture, allowing us to reliably deploy containers for our applications. </a:t>
            </a:r>
          </a:p>
          <a:p>
            <a:r>
              <a:rPr lang="en-IN" dirty="0"/>
              <a:t>Integration with </a:t>
            </a:r>
            <a:r>
              <a:rPr lang="en-IN" dirty="0">
                <a:solidFill>
                  <a:srgbClr val="0070C0"/>
                </a:solidFill>
              </a:rPr>
              <a:t>AWS Identity and Access Management (IAM) </a:t>
            </a:r>
            <a:r>
              <a:rPr lang="en-IN" dirty="0"/>
              <a:t>provides resource-level control of each repository. </a:t>
            </a:r>
          </a:p>
          <a:p>
            <a:r>
              <a:rPr lang="en-IN" dirty="0"/>
              <a:t>With Amazon ECR, there are </a:t>
            </a:r>
            <a:r>
              <a:rPr lang="en-IN" dirty="0">
                <a:solidFill>
                  <a:srgbClr val="0070C0"/>
                </a:solidFill>
              </a:rPr>
              <a:t>no upfront fees </a:t>
            </a:r>
            <a:r>
              <a:rPr lang="en-IN" dirty="0"/>
              <a:t>or commitments. We pay only for the amount of data you store in your repositories and data transferred to the Internet.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D71371-E302-674C-BABC-7A79D8853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Container Registry - ECR</a:t>
            </a:r>
          </a:p>
        </p:txBody>
      </p:sp>
    </p:spTree>
    <p:extLst>
      <p:ext uri="{BB962C8B-B14F-4D97-AF65-F5344CB8AC3E}">
        <p14:creationId xmlns:p14="http://schemas.microsoft.com/office/powerpoint/2010/main" val="183301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4932AF-65C3-B249-86CE-CF2A07E51A7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726CB-FAF9-6B41-AF40-E8D40EE5A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Benefits</a:t>
            </a:r>
          </a:p>
          <a:p>
            <a:pPr lvl="1"/>
            <a:r>
              <a:rPr lang="en-US" dirty="0"/>
              <a:t>Full managed</a:t>
            </a:r>
          </a:p>
          <a:p>
            <a:pPr lvl="1"/>
            <a:r>
              <a:rPr lang="en-US" dirty="0"/>
              <a:t>Secure</a:t>
            </a:r>
          </a:p>
          <a:p>
            <a:pPr lvl="1"/>
            <a:r>
              <a:rPr lang="en-US" dirty="0"/>
              <a:t>Highly Available</a:t>
            </a:r>
          </a:p>
          <a:p>
            <a:pPr lvl="1"/>
            <a:r>
              <a:rPr lang="en-US" dirty="0"/>
              <a:t>Simplified Workflow</a:t>
            </a:r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1B4EAC-D5D1-9B42-98F4-B686F5ABE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Container Registry - ECR</a:t>
            </a:r>
          </a:p>
        </p:txBody>
      </p:sp>
    </p:spTree>
    <p:extLst>
      <p:ext uri="{BB962C8B-B14F-4D97-AF65-F5344CB8AC3E}">
        <p14:creationId xmlns:p14="http://schemas.microsoft.com/office/powerpoint/2010/main" val="306440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887756-C4C3-CD49-9776-164377BEBB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CE65AC-3D9E-1445-842E-40C71F871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ECR Works?</a:t>
            </a:r>
          </a:p>
        </p:txBody>
      </p:sp>
      <p:pic>
        <p:nvPicPr>
          <p:cNvPr id="5" name="Picture 16" descr="Image result for developer smiley">
            <a:extLst>
              <a:ext uri="{FF2B5EF4-FFF2-40B4-BE49-F238E27FC236}">
                <a16:creationId xmlns:a16="http://schemas.microsoft.com/office/drawing/2014/main" id="{7F20DCCF-D63A-8B42-AA77-EEE1A1D61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09" y="1721775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3D3624-426B-B14F-AA38-92D73C6A3849}"/>
              </a:ext>
            </a:extLst>
          </p:cNvPr>
          <p:cNvSpPr txBox="1"/>
          <p:nvPr/>
        </p:nvSpPr>
        <p:spPr>
          <a:xfrm>
            <a:off x="515513" y="5061290"/>
            <a:ext cx="294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Elastic Container Registry - ECR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4C05E2E-229F-8942-801D-395A8429A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513" y="3515456"/>
            <a:ext cx="711200" cy="711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C6A36E-CB04-5843-9A54-4158C2BC69B6}"/>
              </a:ext>
            </a:extLst>
          </p:cNvPr>
          <p:cNvSpPr txBox="1"/>
          <p:nvPr/>
        </p:nvSpPr>
        <p:spPr>
          <a:xfrm>
            <a:off x="1361978" y="3867781"/>
            <a:ext cx="1449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Docker Image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C9100DB-FC73-A546-85E2-24748EAE7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05395" y="4067835"/>
            <a:ext cx="962678" cy="96267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BB3372E-A006-154C-AA48-E56BD967D1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16457" y="1893885"/>
            <a:ext cx="1082740" cy="108274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BF0F2D6-930E-3C45-B6F2-B004EABE6F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00163" y="1316898"/>
            <a:ext cx="711200" cy="7112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AFEA56C-3135-B447-8B4C-9CB825DF6F09}"/>
              </a:ext>
            </a:extLst>
          </p:cNvPr>
          <p:cNvSpPr/>
          <p:nvPr/>
        </p:nvSpPr>
        <p:spPr>
          <a:xfrm>
            <a:off x="515512" y="3515456"/>
            <a:ext cx="3142445" cy="185361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06D58E-F5C1-724E-B557-CE06181A7FDD}"/>
              </a:ext>
            </a:extLst>
          </p:cNvPr>
          <p:cNvSpPr txBox="1"/>
          <p:nvPr/>
        </p:nvSpPr>
        <p:spPr>
          <a:xfrm>
            <a:off x="1415921" y="1381995"/>
            <a:ext cx="1352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Developer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B5EC12-2243-4F43-B4A7-8A54CD409533}"/>
              </a:ext>
            </a:extLst>
          </p:cNvPr>
          <p:cNvSpPr txBox="1"/>
          <p:nvPr/>
        </p:nvSpPr>
        <p:spPr>
          <a:xfrm>
            <a:off x="10686606" y="2862732"/>
            <a:ext cx="294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Elastic Container Service - ECS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9D40C8-9958-3642-8C56-172593BA7EF5}"/>
              </a:ext>
            </a:extLst>
          </p:cNvPr>
          <p:cNvSpPr txBox="1"/>
          <p:nvPr/>
        </p:nvSpPr>
        <p:spPr>
          <a:xfrm>
            <a:off x="11424921" y="1764949"/>
            <a:ext cx="1824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Docker Container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5FACF05-3996-E041-A0D4-3380E4631981}"/>
              </a:ext>
            </a:extLst>
          </p:cNvPr>
          <p:cNvSpPr/>
          <p:nvPr/>
        </p:nvSpPr>
        <p:spPr>
          <a:xfrm>
            <a:off x="10686605" y="1316898"/>
            <a:ext cx="3142445" cy="185361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1628C278-4BFA-B042-B7DB-4A51DCBB32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30015" y="4061666"/>
            <a:ext cx="1082740" cy="108274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11231C5-A108-684C-BC52-BD2DF5F54493}"/>
              </a:ext>
            </a:extLst>
          </p:cNvPr>
          <p:cNvSpPr txBox="1"/>
          <p:nvPr/>
        </p:nvSpPr>
        <p:spPr>
          <a:xfrm>
            <a:off x="10700164" y="5030513"/>
            <a:ext cx="294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Elastic Kubernetes Service - EKS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171448-355C-F447-928D-A7D5D6E141FA}"/>
              </a:ext>
            </a:extLst>
          </p:cNvPr>
          <p:cNvSpPr txBox="1"/>
          <p:nvPr/>
        </p:nvSpPr>
        <p:spPr>
          <a:xfrm>
            <a:off x="11438479" y="3932730"/>
            <a:ext cx="1824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Docker Container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636AD21-0471-7E4F-8808-ADD763E96A66}"/>
              </a:ext>
            </a:extLst>
          </p:cNvPr>
          <p:cNvSpPr/>
          <p:nvPr/>
        </p:nvSpPr>
        <p:spPr>
          <a:xfrm>
            <a:off x="10700163" y="3484679"/>
            <a:ext cx="3142445" cy="185361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95169DAE-E54A-744B-BE8A-863C5E114B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43573" y="6229044"/>
            <a:ext cx="1082740" cy="108274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B62DD9B-E6BE-5E46-B7AE-9977F5318D53}"/>
              </a:ext>
            </a:extLst>
          </p:cNvPr>
          <p:cNvSpPr txBox="1"/>
          <p:nvPr/>
        </p:nvSpPr>
        <p:spPr>
          <a:xfrm>
            <a:off x="10713722" y="7197891"/>
            <a:ext cx="294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On-Premise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792ADB-EE1D-8E4C-BB2A-D349986FA77B}"/>
              </a:ext>
            </a:extLst>
          </p:cNvPr>
          <p:cNvSpPr txBox="1"/>
          <p:nvPr/>
        </p:nvSpPr>
        <p:spPr>
          <a:xfrm>
            <a:off x="11452037" y="6100108"/>
            <a:ext cx="1824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Docker Container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F925895-E2F4-9A47-A7A7-13DFAFC1A4C0}"/>
              </a:ext>
            </a:extLst>
          </p:cNvPr>
          <p:cNvSpPr/>
          <p:nvPr/>
        </p:nvSpPr>
        <p:spPr>
          <a:xfrm>
            <a:off x="10713721" y="5652057"/>
            <a:ext cx="3142445" cy="185361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F973A302-4205-2B47-A594-DCF304A407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700163" y="3509063"/>
            <a:ext cx="711200" cy="711200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D9E6B80C-B144-DE44-A857-32749C3371E7}"/>
              </a:ext>
            </a:extLst>
          </p:cNvPr>
          <p:cNvSpPr/>
          <p:nvPr/>
        </p:nvSpPr>
        <p:spPr>
          <a:xfrm>
            <a:off x="5563572" y="3546233"/>
            <a:ext cx="2030380" cy="185361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Pull Images and Run Containers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A5B03CE-05C4-2741-A389-D74370A0186B}"/>
              </a:ext>
            </a:extLst>
          </p:cNvPr>
          <p:cNvCxnSpPr>
            <a:stCxn id="26" idx="1"/>
            <a:endCxn id="43" idx="6"/>
          </p:cNvCxnSpPr>
          <p:nvPr/>
        </p:nvCxnSpPr>
        <p:spPr>
          <a:xfrm flipH="1">
            <a:off x="7593952" y="2243704"/>
            <a:ext cx="3092653" cy="22293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54F0F51-1F18-7941-AFF2-084B702D8872}"/>
              </a:ext>
            </a:extLst>
          </p:cNvPr>
          <p:cNvCxnSpPr>
            <a:stCxn id="31" idx="1"/>
            <a:endCxn id="43" idx="6"/>
          </p:cNvCxnSpPr>
          <p:nvPr/>
        </p:nvCxnSpPr>
        <p:spPr>
          <a:xfrm flipH="1">
            <a:off x="7593952" y="4411485"/>
            <a:ext cx="3106211" cy="615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8352668-0F86-A140-ABD6-BCB84E8E836F}"/>
              </a:ext>
            </a:extLst>
          </p:cNvPr>
          <p:cNvCxnSpPr>
            <a:stCxn id="41" idx="1"/>
            <a:endCxn id="43" idx="6"/>
          </p:cNvCxnSpPr>
          <p:nvPr/>
        </p:nvCxnSpPr>
        <p:spPr>
          <a:xfrm flipH="1" flipV="1">
            <a:off x="7593952" y="4473039"/>
            <a:ext cx="3119769" cy="21058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65B3902-D9F5-9A46-980D-312F2AC6B8E0}"/>
              </a:ext>
            </a:extLst>
          </p:cNvPr>
          <p:cNvCxnSpPr>
            <a:stCxn id="43" idx="2"/>
            <a:endCxn id="20" idx="3"/>
          </p:cNvCxnSpPr>
          <p:nvPr/>
        </p:nvCxnSpPr>
        <p:spPr>
          <a:xfrm flipH="1" flipV="1">
            <a:off x="3657957" y="4442262"/>
            <a:ext cx="1905615" cy="307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4A0D72C-CF63-D54E-B5E6-B58EF07D8254}"/>
              </a:ext>
            </a:extLst>
          </p:cNvPr>
          <p:cNvCxnSpPr>
            <a:stCxn id="5" idx="2"/>
            <a:endCxn id="20" idx="0"/>
          </p:cNvCxnSpPr>
          <p:nvPr/>
        </p:nvCxnSpPr>
        <p:spPr>
          <a:xfrm flipH="1">
            <a:off x="2086735" y="2592964"/>
            <a:ext cx="16469" cy="922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AD51464-1429-1D4C-96D4-143E874CF2B6}"/>
              </a:ext>
            </a:extLst>
          </p:cNvPr>
          <p:cNvSpPr txBox="1"/>
          <p:nvPr/>
        </p:nvSpPr>
        <p:spPr>
          <a:xfrm>
            <a:off x="2073177" y="2874326"/>
            <a:ext cx="1221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Push Images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B7F6244-80C6-F24D-9063-9A37A28E1140}"/>
              </a:ext>
            </a:extLst>
          </p:cNvPr>
          <p:cNvSpPr txBox="1"/>
          <p:nvPr/>
        </p:nvSpPr>
        <p:spPr>
          <a:xfrm>
            <a:off x="3972733" y="4108636"/>
            <a:ext cx="1127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Pull Images</a:t>
            </a:r>
          </a:p>
        </p:txBody>
      </p:sp>
    </p:spTree>
    <p:extLst>
      <p:ext uri="{BB962C8B-B14F-4D97-AF65-F5344CB8AC3E}">
        <p14:creationId xmlns:p14="http://schemas.microsoft.com/office/powerpoint/2010/main" val="161023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20" grpId="0" animBg="1"/>
      <p:bldP spid="21" grpId="0"/>
      <p:bldP spid="22" grpId="0"/>
      <p:bldP spid="24" grpId="0"/>
      <p:bldP spid="26" grpId="0" animBg="1"/>
      <p:bldP spid="29" grpId="0"/>
      <p:bldP spid="30" grpId="0"/>
      <p:bldP spid="31" grpId="0" animBg="1"/>
      <p:bldP spid="39" grpId="0"/>
      <p:bldP spid="40" grpId="0"/>
      <p:bldP spid="41" grpId="0" animBg="1"/>
      <p:bldP spid="43" grpId="0" animBg="1"/>
      <p:bldP spid="63" grpId="0"/>
      <p:bldP spid="64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1176641"/>
            <a:ext cx="14168061" cy="63705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1176641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2321966"/>
            <a:ext cx="7253553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2321966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4924894"/>
            <a:ext cx="6390526" cy="2250254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3199563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3193410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806285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998689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998689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3199563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3193410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806285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998689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998689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005763" y="6770509"/>
            <a:ext cx="41684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50155" y="1561299"/>
            <a:ext cx="691691" cy="6288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4661827" y="1562216"/>
            <a:ext cx="1114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EKS Cluster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39A8CB3-9928-FB44-BC1A-8B64D7B13989}"/>
              </a:ext>
            </a:extLst>
          </p:cNvPr>
          <p:cNvSpPr/>
          <p:nvPr/>
        </p:nvSpPr>
        <p:spPr>
          <a:xfrm>
            <a:off x="2227647" y="3499582"/>
            <a:ext cx="3274439" cy="949261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85ADB6-C07F-4148-A337-0DB5902FA691}"/>
              </a:ext>
            </a:extLst>
          </p:cNvPr>
          <p:cNvSpPr txBox="1"/>
          <p:nvPr/>
        </p:nvSpPr>
        <p:spPr>
          <a:xfrm>
            <a:off x="2207359" y="3473538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9974F8BC-53A2-434B-AE85-EB695B507BB8}"/>
              </a:ext>
            </a:extLst>
          </p:cNvPr>
          <p:cNvSpPr txBox="1"/>
          <p:nvPr/>
        </p:nvSpPr>
        <p:spPr>
          <a:xfrm>
            <a:off x="831895" y="1943846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93" name="Graphic 192">
            <a:extLst>
              <a:ext uri="{FF2B5EF4-FFF2-40B4-BE49-F238E27FC236}">
                <a16:creationId xmlns:a16="http://schemas.microsoft.com/office/drawing/2014/main" id="{3277E3C6-5A7D-2448-974E-E1A8254E7A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9609" y="1541340"/>
            <a:ext cx="711200" cy="711200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7148619" y="1778183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48704" y="1350997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1896889" y="54497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68C45D5A-6305-9B4F-9643-D16AD274E2EC}"/>
              </a:ext>
            </a:extLst>
          </p:cNvPr>
          <p:cNvSpPr/>
          <p:nvPr/>
        </p:nvSpPr>
        <p:spPr>
          <a:xfrm>
            <a:off x="2295415" y="3983759"/>
            <a:ext cx="3128879" cy="300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ECR Demo  - ALB Ingress Service</a:t>
            </a:r>
          </a:p>
        </p:txBody>
      </p:sp>
      <p:pic>
        <p:nvPicPr>
          <p:cNvPr id="230" name="Graphic 229" descr="User">
            <a:extLst>
              <a:ext uri="{FF2B5EF4-FFF2-40B4-BE49-F238E27FC236}">
                <a16:creationId xmlns:a16="http://schemas.microsoft.com/office/drawing/2014/main" id="{B26B73C8-879B-5449-9192-29B26908164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67529" y="86668"/>
            <a:ext cx="914400" cy="914400"/>
          </a:xfrm>
          <a:prstGeom prst="rect">
            <a:avLst/>
          </a:prstGeom>
        </p:spPr>
      </p:pic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7148619" y="1276417"/>
            <a:ext cx="2180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</a:rPr>
              <a:t>ecrdemo.kubeoncloud.com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FD228050-74F2-924F-8CF9-61322D1BA569}"/>
              </a:ext>
            </a:extLst>
          </p:cNvPr>
          <p:cNvSpPr txBox="1"/>
          <p:nvPr/>
        </p:nvSpPr>
        <p:spPr>
          <a:xfrm>
            <a:off x="2604574" y="873315"/>
            <a:ext cx="30223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</a:t>
            </a:r>
            <a:r>
              <a:rPr lang="en-US" sz="1600" dirty="0" err="1">
                <a:solidFill>
                  <a:srgbClr val="0070C0"/>
                </a:solidFill>
              </a:rPr>
              <a:t>ecrdemo.kubeoncloud.com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64" name="Title 3">
            <a:extLst>
              <a:ext uri="{FF2B5EF4-FFF2-40B4-BE49-F238E27FC236}">
                <a16:creationId xmlns:a16="http://schemas.microsoft.com/office/drawing/2014/main" id="{6E485FC9-FA4E-9146-AE25-A5748594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787" y="277073"/>
            <a:ext cx="3597662" cy="537428"/>
          </a:xfrm>
        </p:spPr>
        <p:txBody>
          <a:bodyPr>
            <a:noAutofit/>
          </a:bodyPr>
          <a:lstStyle/>
          <a:p>
            <a:r>
              <a:rPr lang="en-US" sz="5200" dirty="0"/>
              <a:t>EKS &amp; ECR</a:t>
            </a:r>
            <a:endParaRPr lang="en-US" sz="5200" dirty="0">
              <a:solidFill>
                <a:srgbClr val="00B050"/>
              </a:solidFill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4718E5F-7157-E946-9DDD-A158AA93D534}"/>
              </a:ext>
            </a:extLst>
          </p:cNvPr>
          <p:cNvSpPr/>
          <p:nvPr/>
        </p:nvSpPr>
        <p:spPr>
          <a:xfrm>
            <a:off x="1222896" y="5331719"/>
            <a:ext cx="1682120" cy="120828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9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764B0840-BDDD-B44C-8874-105A4DA585F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34058" y="5328401"/>
            <a:ext cx="289636" cy="289636"/>
          </a:xfrm>
          <a:prstGeom prst="rect">
            <a:avLst/>
          </a:prstGeom>
        </p:spPr>
      </p:pic>
      <p:sp>
        <p:nvSpPr>
          <p:cNvPr id="167" name="Rectangle 166">
            <a:extLst>
              <a:ext uri="{FF2B5EF4-FFF2-40B4-BE49-F238E27FC236}">
                <a16:creationId xmlns:a16="http://schemas.microsoft.com/office/drawing/2014/main" id="{133CB86B-79CC-B542-A324-96291D5BD555}"/>
              </a:ext>
            </a:extLst>
          </p:cNvPr>
          <p:cNvSpPr/>
          <p:nvPr/>
        </p:nvSpPr>
        <p:spPr>
          <a:xfrm>
            <a:off x="4946639" y="5330429"/>
            <a:ext cx="1682120" cy="120828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9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pic>
        <p:nvPicPr>
          <p:cNvPr id="168" name="Graphic 167">
            <a:extLst>
              <a:ext uri="{FF2B5EF4-FFF2-40B4-BE49-F238E27FC236}">
                <a16:creationId xmlns:a16="http://schemas.microsoft.com/office/drawing/2014/main" id="{4CC6FB1B-1F0A-D543-9F8D-BE0621D6251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44617" y="5346804"/>
            <a:ext cx="289636" cy="289636"/>
          </a:xfrm>
          <a:prstGeom prst="rect">
            <a:avLst/>
          </a:prstGeom>
        </p:spPr>
      </p:pic>
      <p:sp>
        <p:nvSpPr>
          <p:cNvPr id="171" name="Rectangle 170">
            <a:extLst>
              <a:ext uri="{FF2B5EF4-FFF2-40B4-BE49-F238E27FC236}">
                <a16:creationId xmlns:a16="http://schemas.microsoft.com/office/drawing/2014/main" id="{EE9BAC7F-CDC5-7E44-9944-AD1D9FF8E50C}"/>
              </a:ext>
            </a:extLst>
          </p:cNvPr>
          <p:cNvSpPr/>
          <p:nvPr/>
        </p:nvSpPr>
        <p:spPr>
          <a:xfrm>
            <a:off x="1756948" y="5891661"/>
            <a:ext cx="821933" cy="6181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FE2703DC-3000-4F4F-A67F-EA8B77F242DB}"/>
              </a:ext>
            </a:extLst>
          </p:cNvPr>
          <p:cNvGrpSpPr/>
          <p:nvPr/>
        </p:nvGrpSpPr>
        <p:grpSpPr>
          <a:xfrm>
            <a:off x="1865795" y="5963148"/>
            <a:ext cx="555550" cy="352840"/>
            <a:chOff x="853440" y="4579716"/>
            <a:chExt cx="1006998" cy="827590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9F75EF40-6334-144E-A736-015148F30EB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3A62F54-92F7-E842-A7EB-3F2B5501B40A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A31F175-E4BA-2943-BE9D-051A07336A49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8BFA812-18E4-5C42-B70F-E7CECC8A5B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895D82F3-BCE3-A54D-9132-D95E4F6F594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AE27D8E0-1F31-AF40-BD53-61CD96E79D6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4C26EE8A-C985-924F-9A81-FB41F2BA2CB4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80" name="TextBox 179">
            <a:extLst>
              <a:ext uri="{FF2B5EF4-FFF2-40B4-BE49-F238E27FC236}">
                <a16:creationId xmlns:a16="http://schemas.microsoft.com/office/drawing/2014/main" id="{CAC1ED55-7EE2-A04F-A56E-B7A3CFD4BB62}"/>
              </a:ext>
            </a:extLst>
          </p:cNvPr>
          <p:cNvSpPr txBox="1"/>
          <p:nvPr/>
        </p:nvSpPr>
        <p:spPr>
          <a:xfrm>
            <a:off x="1962825" y="6263625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Pod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89D98441-E048-F240-A323-1922BDAB862A}"/>
              </a:ext>
            </a:extLst>
          </p:cNvPr>
          <p:cNvSpPr/>
          <p:nvPr/>
        </p:nvSpPr>
        <p:spPr>
          <a:xfrm>
            <a:off x="5115464" y="5880540"/>
            <a:ext cx="821933" cy="6181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93D3713-73C5-B840-8F88-796181424E89}"/>
              </a:ext>
            </a:extLst>
          </p:cNvPr>
          <p:cNvGrpSpPr/>
          <p:nvPr/>
        </p:nvGrpSpPr>
        <p:grpSpPr>
          <a:xfrm>
            <a:off x="5224311" y="5952027"/>
            <a:ext cx="555550" cy="352840"/>
            <a:chOff x="853440" y="4579716"/>
            <a:chExt cx="1006998" cy="827590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E50846C8-B51B-C148-A76B-311428A26D1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8A6E4C99-AE13-8C4C-989E-E55F40260967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D912BD4D-5573-C74B-AF64-1C7EB8558089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028B4BF2-99BC-9046-8A96-74073F705CD9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AB28CC30-C3B7-3B4A-93B8-35A5B468CCF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671E4871-C88D-2B4A-B266-AF81ECB0B4D8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CB1FFDD-F9C7-B941-94A7-5532438AF6C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90" name="TextBox 189">
            <a:extLst>
              <a:ext uri="{FF2B5EF4-FFF2-40B4-BE49-F238E27FC236}">
                <a16:creationId xmlns:a16="http://schemas.microsoft.com/office/drawing/2014/main" id="{D2FB2ED3-5441-D649-8480-E4993516300A}"/>
              </a:ext>
            </a:extLst>
          </p:cNvPr>
          <p:cNvSpPr txBox="1"/>
          <p:nvPr/>
        </p:nvSpPr>
        <p:spPr>
          <a:xfrm>
            <a:off x="5321341" y="6252504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Pod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D5563D7E-9934-FA45-86C4-EB0EE052934C}"/>
              </a:ext>
            </a:extLst>
          </p:cNvPr>
          <p:cNvSpPr/>
          <p:nvPr/>
        </p:nvSpPr>
        <p:spPr>
          <a:xfrm>
            <a:off x="2271011" y="5614042"/>
            <a:ext cx="3128879" cy="234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ECR Demo App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1D9344-6D29-1844-AAAE-2D61ED64680F}"/>
              </a:ext>
            </a:extLst>
          </p:cNvPr>
          <p:cNvCxnSpPr>
            <a:cxnSpLocks/>
            <a:stCxn id="230" idx="2"/>
            <a:endCxn id="200" idx="0"/>
          </p:cNvCxnSpPr>
          <p:nvPr/>
        </p:nvCxnSpPr>
        <p:spPr>
          <a:xfrm>
            <a:off x="3924729" y="1001068"/>
            <a:ext cx="0" cy="253337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0" name="Graphic 199">
            <a:extLst>
              <a:ext uri="{FF2B5EF4-FFF2-40B4-BE49-F238E27FC236}">
                <a16:creationId xmlns:a16="http://schemas.microsoft.com/office/drawing/2014/main" id="{37C6BFBF-B690-0147-8639-E42AD90803D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689779" y="3534443"/>
            <a:ext cx="469900" cy="46990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91F9064-33DD-E84F-B1FC-12D0C62C3B5C}"/>
              </a:ext>
            </a:extLst>
          </p:cNvPr>
          <p:cNvCxnSpPr>
            <a:stCxn id="220" idx="2"/>
            <a:endCxn id="199" idx="0"/>
          </p:cNvCxnSpPr>
          <p:nvPr/>
        </p:nvCxnSpPr>
        <p:spPr>
          <a:xfrm flipH="1">
            <a:off x="3835451" y="4284012"/>
            <a:ext cx="24404" cy="133003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74CE5F55-197A-2142-88B8-4DA06A890F0D}"/>
              </a:ext>
            </a:extLst>
          </p:cNvPr>
          <p:cNvCxnSpPr>
            <a:stCxn id="199" idx="2"/>
            <a:endCxn id="171" idx="3"/>
          </p:cNvCxnSpPr>
          <p:nvPr/>
        </p:nvCxnSpPr>
        <p:spPr>
          <a:xfrm rot="5400000">
            <a:off x="3031133" y="5396436"/>
            <a:ext cx="352066" cy="1256570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81A7E942-1ED6-7349-B915-7ACE71C7B65F}"/>
              </a:ext>
            </a:extLst>
          </p:cNvPr>
          <p:cNvCxnSpPr>
            <a:stCxn id="199" idx="2"/>
            <a:endCxn id="181" idx="1"/>
          </p:cNvCxnSpPr>
          <p:nvPr/>
        </p:nvCxnSpPr>
        <p:spPr>
          <a:xfrm rot="16200000" flipH="1">
            <a:off x="4304985" y="5379153"/>
            <a:ext cx="340945" cy="1280013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1" name="Graphic 200" descr="User">
            <a:extLst>
              <a:ext uri="{FF2B5EF4-FFF2-40B4-BE49-F238E27FC236}">
                <a16:creationId xmlns:a16="http://schemas.microsoft.com/office/drawing/2014/main" id="{911163E9-311E-AA45-B300-7A8F0865931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56978" y="43695"/>
            <a:ext cx="914400" cy="914400"/>
          </a:xfrm>
          <a:prstGeom prst="rect">
            <a:avLst/>
          </a:prstGeom>
        </p:spPr>
      </p:pic>
      <p:pic>
        <p:nvPicPr>
          <p:cNvPr id="202" name="Graphic 201" descr="User">
            <a:extLst>
              <a:ext uri="{FF2B5EF4-FFF2-40B4-BE49-F238E27FC236}">
                <a16:creationId xmlns:a16="http://schemas.microsoft.com/office/drawing/2014/main" id="{04DF9F6E-F657-AE42-9F4B-8B6B1B7C74C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63387" y="86286"/>
            <a:ext cx="914400" cy="914400"/>
          </a:xfrm>
          <a:prstGeom prst="rect">
            <a:avLst/>
          </a:prstGeom>
        </p:spPr>
      </p:pic>
      <p:pic>
        <p:nvPicPr>
          <p:cNvPr id="205" name="Picture 16" descr="Image result for developer smiley">
            <a:extLst>
              <a:ext uri="{FF2B5EF4-FFF2-40B4-BE49-F238E27FC236}">
                <a16:creationId xmlns:a16="http://schemas.microsoft.com/office/drawing/2014/main" id="{1239B241-7EDE-B54B-A168-19D242ECA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5859" y="57102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4B2CB167-82B6-5542-9CF0-9F52F097D7A7}"/>
              </a:ext>
            </a:extLst>
          </p:cNvPr>
          <p:cNvSpPr txBox="1"/>
          <p:nvPr/>
        </p:nvSpPr>
        <p:spPr>
          <a:xfrm>
            <a:off x="10763763" y="3396617"/>
            <a:ext cx="294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Elastic Container Registry - ECR</a:t>
            </a:r>
          </a:p>
        </p:txBody>
      </p:sp>
      <p:pic>
        <p:nvPicPr>
          <p:cNvPr id="207" name="Graphic 206">
            <a:extLst>
              <a:ext uri="{FF2B5EF4-FFF2-40B4-BE49-F238E27FC236}">
                <a16:creationId xmlns:a16="http://schemas.microsoft.com/office/drawing/2014/main" id="{9C9D843C-2C8A-414C-8268-7B659D36564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763763" y="1850783"/>
            <a:ext cx="711200" cy="711200"/>
          </a:xfrm>
          <a:prstGeom prst="rect">
            <a:avLst/>
          </a:prstGeom>
        </p:spPr>
      </p:pic>
      <p:sp>
        <p:nvSpPr>
          <p:cNvPr id="208" name="TextBox 207">
            <a:extLst>
              <a:ext uri="{FF2B5EF4-FFF2-40B4-BE49-F238E27FC236}">
                <a16:creationId xmlns:a16="http://schemas.microsoft.com/office/drawing/2014/main" id="{DB97FC40-2C44-5D4E-A54B-076CCA4380DA}"/>
              </a:ext>
            </a:extLst>
          </p:cNvPr>
          <p:cNvSpPr txBox="1"/>
          <p:nvPr/>
        </p:nvSpPr>
        <p:spPr>
          <a:xfrm>
            <a:off x="11610228" y="2203108"/>
            <a:ext cx="1449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Docker Image</a:t>
            </a:r>
          </a:p>
        </p:txBody>
      </p:sp>
      <p:pic>
        <p:nvPicPr>
          <p:cNvPr id="209" name="Graphic 208">
            <a:extLst>
              <a:ext uri="{FF2B5EF4-FFF2-40B4-BE49-F238E27FC236}">
                <a16:creationId xmlns:a16="http://schemas.microsoft.com/office/drawing/2014/main" id="{E71A7ADB-5696-7040-855C-6401BEE6958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853645" y="2403162"/>
            <a:ext cx="962678" cy="962678"/>
          </a:xfrm>
          <a:prstGeom prst="rect">
            <a:avLst/>
          </a:prstGeom>
        </p:spPr>
      </p:pic>
      <p:sp>
        <p:nvSpPr>
          <p:cNvPr id="210" name="Rectangle 209">
            <a:extLst>
              <a:ext uri="{FF2B5EF4-FFF2-40B4-BE49-F238E27FC236}">
                <a16:creationId xmlns:a16="http://schemas.microsoft.com/office/drawing/2014/main" id="{AE7725DD-2D99-1546-915C-C1509210E565}"/>
              </a:ext>
            </a:extLst>
          </p:cNvPr>
          <p:cNvSpPr/>
          <p:nvPr/>
        </p:nvSpPr>
        <p:spPr>
          <a:xfrm>
            <a:off x="10763762" y="1850783"/>
            <a:ext cx="3142445" cy="185361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14060A9-7DD0-4340-A96F-AF900F9B8A78}"/>
              </a:ext>
            </a:extLst>
          </p:cNvPr>
          <p:cNvSpPr txBox="1"/>
          <p:nvPr/>
        </p:nvSpPr>
        <p:spPr>
          <a:xfrm>
            <a:off x="12885345" y="290282"/>
            <a:ext cx="1352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Developer</a:t>
            </a:r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0B85C130-13EE-4F4C-BD1C-9C5970E8DA55}"/>
              </a:ext>
            </a:extLst>
          </p:cNvPr>
          <p:cNvCxnSpPr>
            <a:stCxn id="205" idx="2"/>
            <a:endCxn id="210" idx="0"/>
          </p:cNvCxnSpPr>
          <p:nvPr/>
        </p:nvCxnSpPr>
        <p:spPr>
          <a:xfrm flipH="1">
            <a:off x="12334985" y="928291"/>
            <a:ext cx="16469" cy="922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1C373172-A3B7-2C4C-8323-B9156A3F20D2}"/>
              </a:ext>
            </a:extLst>
          </p:cNvPr>
          <p:cNvSpPr txBox="1"/>
          <p:nvPr/>
        </p:nvSpPr>
        <p:spPr>
          <a:xfrm>
            <a:off x="12321427" y="1209653"/>
            <a:ext cx="1221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Push Images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603A7F3C-726B-F54F-AC41-4ABE8B55BF8F}"/>
              </a:ext>
            </a:extLst>
          </p:cNvPr>
          <p:cNvSpPr txBox="1"/>
          <p:nvPr/>
        </p:nvSpPr>
        <p:spPr>
          <a:xfrm>
            <a:off x="7804712" y="2511000"/>
            <a:ext cx="294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Pull Docker Image from ECR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8FD92152-85D9-F04E-A2EB-1C65271005DE}"/>
              </a:ext>
            </a:extLst>
          </p:cNvPr>
          <p:cNvSpPr txBox="1"/>
          <p:nvPr/>
        </p:nvSpPr>
        <p:spPr>
          <a:xfrm>
            <a:off x="5495546" y="4129468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18" name="Graphic 217">
            <a:extLst>
              <a:ext uri="{FF2B5EF4-FFF2-40B4-BE49-F238E27FC236}">
                <a16:creationId xmlns:a16="http://schemas.microsoft.com/office/drawing/2014/main" id="{52B4CD13-C1B9-CB4C-91BC-6A14C8FE38F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878817" y="3642650"/>
            <a:ext cx="469900" cy="469900"/>
          </a:xfrm>
          <a:prstGeom prst="rect">
            <a:avLst/>
          </a:prstGeom>
        </p:spPr>
      </p:pic>
      <p:sp>
        <p:nvSpPr>
          <p:cNvPr id="219" name="TextBox 218">
            <a:extLst>
              <a:ext uri="{FF2B5EF4-FFF2-40B4-BE49-F238E27FC236}">
                <a16:creationId xmlns:a16="http://schemas.microsoft.com/office/drawing/2014/main" id="{EBBA0341-C8B3-1F4A-885B-84AF71EE03A0}"/>
              </a:ext>
            </a:extLst>
          </p:cNvPr>
          <p:cNvSpPr txBox="1"/>
          <p:nvPr/>
        </p:nvSpPr>
        <p:spPr>
          <a:xfrm>
            <a:off x="1012624" y="40961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22" name="Graphic 221">
            <a:extLst>
              <a:ext uri="{FF2B5EF4-FFF2-40B4-BE49-F238E27FC236}">
                <a16:creationId xmlns:a16="http://schemas.microsoft.com/office/drawing/2014/main" id="{A844990B-05CA-DA43-8791-457928009D8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395895" y="3609342"/>
            <a:ext cx="469900" cy="4699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100A1E6-F71B-E74B-8BCF-D65CA5B2DCE8}"/>
              </a:ext>
            </a:extLst>
          </p:cNvPr>
          <p:cNvCxnSpPr>
            <a:stCxn id="222" idx="2"/>
            <a:endCxn id="165" idx="0"/>
          </p:cNvCxnSpPr>
          <p:nvPr/>
        </p:nvCxnSpPr>
        <p:spPr>
          <a:xfrm>
            <a:off x="1630845" y="4079242"/>
            <a:ext cx="433111" cy="1252477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F1647AD-9571-6F45-A4E9-A926AA13948A}"/>
              </a:ext>
            </a:extLst>
          </p:cNvPr>
          <p:cNvCxnSpPr>
            <a:endCxn id="167" idx="0"/>
          </p:cNvCxnSpPr>
          <p:nvPr/>
        </p:nvCxnSpPr>
        <p:spPr>
          <a:xfrm flipH="1">
            <a:off x="5787699" y="4111972"/>
            <a:ext cx="309451" cy="1218457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01B0D287-8347-1F4F-A2CE-28C6DD141344}"/>
              </a:ext>
            </a:extLst>
          </p:cNvPr>
          <p:cNvCxnSpPr>
            <a:endCxn id="51" idx="1"/>
          </p:cNvCxnSpPr>
          <p:nvPr/>
        </p:nvCxnSpPr>
        <p:spPr>
          <a:xfrm flipV="1">
            <a:off x="1606373" y="1875705"/>
            <a:ext cx="2443782" cy="1713186"/>
          </a:xfrm>
          <a:prstGeom prst="bentConnector3">
            <a:avLst>
              <a:gd name="adj1" fmla="val 252"/>
            </a:avLst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62552A00-5D93-4540-965B-19032C9A136E}"/>
              </a:ext>
            </a:extLst>
          </p:cNvPr>
          <p:cNvCxnSpPr>
            <a:cxnSpLocks/>
            <a:stCxn id="218" idx="0"/>
            <a:endCxn id="51" idx="3"/>
          </p:cNvCxnSpPr>
          <p:nvPr/>
        </p:nvCxnSpPr>
        <p:spPr>
          <a:xfrm rot="16200000" flipV="1">
            <a:off x="4544335" y="2073217"/>
            <a:ext cx="1766945" cy="1371921"/>
          </a:xfrm>
          <a:prstGeom prst="bentConnector2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76ACE4D6-8A29-5943-ABBF-98C451899901}"/>
              </a:ext>
            </a:extLst>
          </p:cNvPr>
          <p:cNvCxnSpPr>
            <a:cxnSpLocks/>
            <a:stCxn id="218" idx="3"/>
            <a:endCxn id="210" idx="1"/>
          </p:cNvCxnSpPr>
          <p:nvPr/>
        </p:nvCxnSpPr>
        <p:spPr>
          <a:xfrm flipV="1">
            <a:off x="6348717" y="2777589"/>
            <a:ext cx="4415045" cy="1100011"/>
          </a:xfrm>
          <a:prstGeom prst="bentConnector3">
            <a:avLst>
              <a:gd name="adj1" fmla="val 50000"/>
            </a:avLst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>
            <a:extLst>
              <a:ext uri="{FF2B5EF4-FFF2-40B4-BE49-F238E27FC236}">
                <a16:creationId xmlns:a16="http://schemas.microsoft.com/office/drawing/2014/main" id="{255736A7-DC1B-5747-9AE3-1F459DE05D48}"/>
              </a:ext>
            </a:extLst>
          </p:cNvPr>
          <p:cNvCxnSpPr>
            <a:cxnSpLocks/>
            <a:stCxn id="222" idx="3"/>
          </p:cNvCxnSpPr>
          <p:nvPr/>
        </p:nvCxnSpPr>
        <p:spPr>
          <a:xfrm flipV="1">
            <a:off x="1865795" y="2569372"/>
            <a:ext cx="8878389" cy="1274920"/>
          </a:xfrm>
          <a:prstGeom prst="bentConnector3">
            <a:avLst>
              <a:gd name="adj1" fmla="val 3069"/>
            </a:avLst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>
            <a:extLst>
              <a:ext uri="{FF2B5EF4-FFF2-40B4-BE49-F238E27FC236}">
                <a16:creationId xmlns:a16="http://schemas.microsoft.com/office/drawing/2014/main" id="{99157963-F1D6-4844-8704-73BAF5A66DED}"/>
              </a:ext>
            </a:extLst>
          </p:cNvPr>
          <p:cNvCxnSpPr>
            <a:endCxn id="165" idx="1"/>
          </p:cNvCxnSpPr>
          <p:nvPr/>
        </p:nvCxnSpPr>
        <p:spPr>
          <a:xfrm rot="5400000">
            <a:off x="255100" y="4812088"/>
            <a:ext cx="2091572" cy="155980"/>
          </a:xfrm>
          <a:prstGeom prst="bentConnector4">
            <a:avLst>
              <a:gd name="adj1" fmla="val 2272"/>
              <a:gd name="adj2" fmla="val 559657"/>
            </a:avLst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Elbow Connector 215">
            <a:extLst>
              <a:ext uri="{FF2B5EF4-FFF2-40B4-BE49-F238E27FC236}">
                <a16:creationId xmlns:a16="http://schemas.microsoft.com/office/drawing/2014/main" id="{DC1ADFA5-32FC-C940-AE10-8B4BCCE60332}"/>
              </a:ext>
            </a:extLst>
          </p:cNvPr>
          <p:cNvCxnSpPr>
            <a:cxnSpLocks/>
            <a:stCxn id="217" idx="0"/>
            <a:endCxn id="167" idx="3"/>
          </p:cNvCxnSpPr>
          <p:nvPr/>
        </p:nvCxnSpPr>
        <p:spPr>
          <a:xfrm rot="16200000" flipH="1">
            <a:off x="5468710" y="4774525"/>
            <a:ext cx="1805106" cy="514992"/>
          </a:xfrm>
          <a:prstGeom prst="bentConnector4">
            <a:avLst>
              <a:gd name="adj1" fmla="val 22450"/>
              <a:gd name="adj2" fmla="val 255230"/>
            </a:avLst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61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3" grpId="0" animBg="1"/>
      <p:bldP spid="18" grpId="0" animBg="1"/>
      <p:bldP spid="20" grpId="0" animBg="1"/>
      <p:bldP spid="26" grpId="0" animBg="1"/>
      <p:bldP spid="28" grpId="0" animBg="1"/>
      <p:bldP spid="30" grpId="0" animBg="1"/>
      <p:bldP spid="31" grpId="0" animBg="1"/>
      <p:bldP spid="4" grpId="0"/>
      <p:bldP spid="14" grpId="0"/>
      <p:bldP spid="118" grpId="0" animBg="1"/>
      <p:bldP spid="10" grpId="0"/>
      <p:bldP spid="192" grpId="0"/>
      <p:bldP spid="194" grpId="0"/>
      <p:bldP spid="196" grpId="0"/>
      <p:bldP spid="220" grpId="0" animBg="1"/>
      <p:bldP spid="317" grpId="0"/>
      <p:bldP spid="326" grpId="0"/>
      <p:bldP spid="165" grpId="0" animBg="1"/>
      <p:bldP spid="167" grpId="0" animBg="1"/>
      <p:bldP spid="171" grpId="0" animBg="1"/>
      <p:bldP spid="180" grpId="0"/>
      <p:bldP spid="181" grpId="0" animBg="1"/>
      <p:bldP spid="190" grpId="0"/>
      <p:bldP spid="199" grpId="0" animBg="1"/>
      <p:bldP spid="206" grpId="0"/>
      <p:bldP spid="208" grpId="0"/>
      <p:bldP spid="210" grpId="0" animBg="1"/>
      <p:bldP spid="211" grpId="0"/>
      <p:bldP spid="213" grpId="0"/>
      <p:bldP spid="215" grpId="0"/>
      <p:bldP spid="217" grpId="0"/>
      <p:bldP spid="219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6021" y="2474269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&amp;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AWS Developer Tools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5621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98549" y="1475554"/>
            <a:ext cx="15233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Load </a:t>
            </a:r>
          </a:p>
          <a:p>
            <a:pPr algn="ctr"/>
            <a:r>
              <a:rPr lang="en-US" sz="2100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38245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Classic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700279" y="1517006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Network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734416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Application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69104" y="1509867"/>
            <a:ext cx="13744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Certificate </a:t>
            </a:r>
          </a:p>
          <a:p>
            <a:pPr algn="ctr"/>
            <a:r>
              <a:rPr lang="en-US" sz="2100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612230" y="1606232"/>
            <a:ext cx="11028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45021" y="1509867"/>
            <a:ext cx="1584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Block </a:t>
            </a:r>
          </a:p>
          <a:p>
            <a:pPr algn="ctr"/>
            <a:r>
              <a:rPr lang="en-US" sz="2100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35576" y="6993114"/>
            <a:ext cx="10042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Fargate</a:t>
            </a:r>
          </a:p>
          <a:p>
            <a:pPr algn="ctr"/>
            <a:r>
              <a:rPr lang="en-US" sz="2100" dirty="0"/>
              <a:t>Profiles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22E2075-452C-FD41-9E2D-E22CAD818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02979" y="5599755"/>
            <a:ext cx="1371632" cy="13716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523176C-8D27-D94E-9198-05E5395C8583}"/>
              </a:ext>
            </a:extLst>
          </p:cNvPr>
          <p:cNvSpPr txBox="1"/>
          <p:nvPr/>
        </p:nvSpPr>
        <p:spPr>
          <a:xfrm>
            <a:off x="1383937" y="6993113"/>
            <a:ext cx="20097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Container</a:t>
            </a:r>
          </a:p>
          <a:p>
            <a:pPr algn="ctr"/>
            <a:r>
              <a:rPr lang="en-US" sz="2100" dirty="0"/>
              <a:t>Registry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9B749455-5CAF-5A4C-91F9-07F976B7AA4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31358" y="5599755"/>
            <a:ext cx="1339428" cy="133942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D72F4B8-747D-5D43-A78B-B3BBA31C0DA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937760" y="5599755"/>
            <a:ext cx="1339428" cy="133942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15E2C9-E4E8-C448-8022-FCFBF4AF197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544161" y="5599754"/>
            <a:ext cx="1339427" cy="13394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F8DA38A-ADB5-5D4E-A484-2B9B3668259F}"/>
              </a:ext>
            </a:extLst>
          </p:cNvPr>
          <p:cNvSpPr txBox="1"/>
          <p:nvPr/>
        </p:nvSpPr>
        <p:spPr>
          <a:xfrm>
            <a:off x="3440851" y="6990657"/>
            <a:ext cx="10534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Commit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070403-5143-6B41-822E-1AE39EDF4067}"/>
              </a:ext>
            </a:extLst>
          </p:cNvPr>
          <p:cNvSpPr txBox="1"/>
          <p:nvPr/>
        </p:nvSpPr>
        <p:spPr>
          <a:xfrm>
            <a:off x="5151956" y="7001017"/>
            <a:ext cx="7473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Build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B72DE-519B-6E42-A7F6-A5FD9A819EB8}"/>
              </a:ext>
            </a:extLst>
          </p:cNvPr>
          <p:cNvSpPr txBox="1"/>
          <p:nvPr/>
        </p:nvSpPr>
        <p:spPr>
          <a:xfrm>
            <a:off x="6648531" y="6979305"/>
            <a:ext cx="1063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135953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14" name="object 12"/>
          <p:cNvSpPr/>
          <p:nvPr/>
        </p:nvSpPr>
        <p:spPr>
          <a:xfrm>
            <a:off x="84353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/>
          <p:cNvSpPr txBox="1"/>
          <p:nvPr/>
        </p:nvSpPr>
        <p:spPr>
          <a:xfrm>
            <a:off x="168554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778753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AWS Developer Tools or Code Services</a:t>
            </a:r>
          </a:p>
        </p:txBody>
      </p:sp>
      <p:sp>
        <p:nvSpPr>
          <p:cNvPr id="35" name="object 12"/>
          <p:cNvSpPr/>
          <p:nvPr/>
        </p:nvSpPr>
        <p:spPr>
          <a:xfrm>
            <a:off x="329717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4"/>
          <p:cNvSpPr txBox="1"/>
          <p:nvPr/>
        </p:nvSpPr>
        <p:spPr>
          <a:xfrm>
            <a:off x="409346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Build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39" name="object 12"/>
          <p:cNvSpPr/>
          <p:nvPr/>
        </p:nvSpPr>
        <p:spPr>
          <a:xfrm>
            <a:off x="572033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4"/>
          <p:cNvSpPr txBox="1"/>
          <p:nvPr/>
        </p:nvSpPr>
        <p:spPr>
          <a:xfrm>
            <a:off x="6513257" y="176663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Test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1" name="object 12"/>
          <p:cNvSpPr/>
          <p:nvPr/>
        </p:nvSpPr>
        <p:spPr>
          <a:xfrm>
            <a:off x="814349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4"/>
          <p:cNvSpPr txBox="1"/>
          <p:nvPr/>
        </p:nvSpPr>
        <p:spPr>
          <a:xfrm>
            <a:off x="8997377" y="173615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Deploy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3" name="object 12"/>
          <p:cNvSpPr/>
          <p:nvPr/>
        </p:nvSpPr>
        <p:spPr>
          <a:xfrm>
            <a:off x="1055141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4"/>
          <p:cNvSpPr txBox="1"/>
          <p:nvPr/>
        </p:nvSpPr>
        <p:spPr>
          <a:xfrm>
            <a:off x="11390057" y="1736154"/>
            <a:ext cx="137396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Monitor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5" name="object 19"/>
          <p:cNvSpPr txBox="1"/>
          <p:nvPr/>
        </p:nvSpPr>
        <p:spPr>
          <a:xfrm>
            <a:off x="6160388" y="3888739"/>
            <a:ext cx="1727835" cy="6028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marR="5080" indent="-325120">
              <a:lnSpc>
                <a:spcPct val="101099"/>
              </a:lnSpc>
              <a:spcBef>
                <a:spcPts val="95"/>
              </a:spcBef>
            </a:pPr>
            <a:r>
              <a:rPr sz="1900" spc="-240" dirty="0">
                <a:latin typeface="Arial"/>
                <a:cs typeface="Arial"/>
              </a:rPr>
              <a:t>AWS </a:t>
            </a:r>
            <a:r>
              <a:rPr sz="1900" spc="-100" dirty="0">
                <a:latin typeface="Arial"/>
                <a:cs typeface="Arial"/>
              </a:rPr>
              <a:t>CodeBuild </a:t>
            </a:r>
            <a:r>
              <a:rPr sz="1900" spc="-155" dirty="0">
                <a:latin typeface="Arial"/>
                <a:cs typeface="Arial"/>
              </a:rPr>
              <a:t>+  </a:t>
            </a:r>
            <a:r>
              <a:rPr lang="en-US" sz="1900" spc="-155" dirty="0">
                <a:latin typeface="Arial"/>
                <a:cs typeface="Arial"/>
              </a:rPr>
              <a:t>T</a:t>
            </a:r>
            <a:r>
              <a:rPr sz="1900" spc="10" dirty="0">
                <a:latin typeface="Arial"/>
                <a:cs typeface="Arial"/>
              </a:rPr>
              <a:t>hird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lang="en-US" sz="1900" spc="-25" dirty="0">
                <a:latin typeface="Arial"/>
                <a:cs typeface="Arial"/>
              </a:rPr>
              <a:t>P</a:t>
            </a:r>
            <a:r>
              <a:rPr sz="1900" spc="-25" dirty="0">
                <a:latin typeface="Arial"/>
                <a:cs typeface="Arial"/>
              </a:rPr>
              <a:t>arty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6" name="object 20"/>
          <p:cNvSpPr/>
          <p:nvPr/>
        </p:nvSpPr>
        <p:spPr>
          <a:xfrm>
            <a:off x="6519672" y="2798064"/>
            <a:ext cx="1008888" cy="1008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2"/>
          <p:cNvSpPr txBox="1"/>
          <p:nvPr/>
        </p:nvSpPr>
        <p:spPr>
          <a:xfrm>
            <a:off x="951992" y="3853433"/>
            <a:ext cx="183388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25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CodeCommit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8" name="object 23"/>
          <p:cNvSpPr/>
          <p:nvPr/>
        </p:nvSpPr>
        <p:spPr>
          <a:xfrm>
            <a:off x="1392936" y="2791967"/>
            <a:ext cx="987552" cy="987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24"/>
          <p:cNvSpPr txBox="1"/>
          <p:nvPr/>
        </p:nvSpPr>
        <p:spPr>
          <a:xfrm>
            <a:off x="3856100" y="3853433"/>
            <a:ext cx="154940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30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0" name="object 25"/>
          <p:cNvSpPr/>
          <p:nvPr/>
        </p:nvSpPr>
        <p:spPr>
          <a:xfrm>
            <a:off x="4126991" y="2791967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37"/>
          <p:cNvSpPr txBox="1"/>
          <p:nvPr/>
        </p:nvSpPr>
        <p:spPr>
          <a:xfrm>
            <a:off x="10984851" y="3899232"/>
            <a:ext cx="2237427" cy="5973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US" sz="1900" spc="-114" dirty="0">
                <a:latin typeface="Arial"/>
                <a:cs typeface="Arial"/>
              </a:rPr>
              <a:t>AWS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Cloud</a:t>
            </a:r>
            <a:r>
              <a:rPr sz="1900" spc="-235" dirty="0">
                <a:latin typeface="Arial"/>
                <a:cs typeface="Arial"/>
              </a:rPr>
              <a:t>W</a:t>
            </a:r>
            <a:r>
              <a:rPr sz="1900" spc="-150" dirty="0">
                <a:latin typeface="Arial"/>
                <a:cs typeface="Arial"/>
              </a:rPr>
              <a:t>a</a:t>
            </a:r>
            <a:r>
              <a:rPr sz="1900" spc="95" dirty="0">
                <a:latin typeface="Arial"/>
                <a:cs typeface="Arial"/>
              </a:rPr>
              <a:t>t</a:t>
            </a:r>
            <a:r>
              <a:rPr sz="1900" spc="-95" dirty="0">
                <a:latin typeface="Arial"/>
                <a:cs typeface="Arial"/>
              </a:rPr>
              <a:t>ch</a:t>
            </a:r>
            <a:endParaRPr lang="en-US" sz="1900" spc="-95" dirty="0">
              <a:latin typeface="Arial"/>
              <a:cs typeface="Arial"/>
            </a:endParaRPr>
          </a:p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IN" sz="1900" spc="-95" dirty="0">
                <a:latin typeface="Arial"/>
                <a:cs typeface="Arial"/>
              </a:rPr>
              <a:t>Container Insights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7" name="object 38"/>
          <p:cNvSpPr/>
          <p:nvPr/>
        </p:nvSpPr>
        <p:spPr>
          <a:xfrm>
            <a:off x="11390375" y="2772283"/>
            <a:ext cx="1059180" cy="1060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8"/>
          <p:cNvSpPr txBox="1"/>
          <p:nvPr/>
        </p:nvSpPr>
        <p:spPr>
          <a:xfrm>
            <a:off x="6076314" y="7311034"/>
            <a:ext cx="184340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60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CodePipeline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60" name="object 29"/>
          <p:cNvSpPr/>
          <p:nvPr/>
        </p:nvSpPr>
        <p:spPr>
          <a:xfrm>
            <a:off x="6571488" y="6455664"/>
            <a:ext cx="854964" cy="8549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4" name="Straight Arrow Connector 3"/>
          <p:cNvCxnSpPr>
            <a:stCxn id="60" idx="0"/>
            <a:endCxn id="48" idx="2"/>
          </p:cNvCxnSpPr>
          <p:nvPr/>
        </p:nvCxnSpPr>
        <p:spPr>
          <a:xfrm flipH="1" flipV="1">
            <a:off x="1886712" y="3779519"/>
            <a:ext cx="5112258" cy="267614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0" idx="0"/>
            <a:endCxn id="50" idx="2"/>
          </p:cNvCxnSpPr>
          <p:nvPr/>
        </p:nvCxnSpPr>
        <p:spPr>
          <a:xfrm flipH="1" flipV="1">
            <a:off x="4631435" y="3800854"/>
            <a:ext cx="2367535" cy="265481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0" idx="0"/>
            <a:endCxn id="46" idx="2"/>
          </p:cNvCxnSpPr>
          <p:nvPr/>
        </p:nvCxnSpPr>
        <p:spPr>
          <a:xfrm flipV="1">
            <a:off x="6998970" y="3806952"/>
            <a:ext cx="25146" cy="264871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60" idx="0"/>
            <a:endCxn id="37" idx="2"/>
          </p:cNvCxnSpPr>
          <p:nvPr/>
        </p:nvCxnSpPr>
        <p:spPr>
          <a:xfrm flipV="1">
            <a:off x="6998970" y="3869792"/>
            <a:ext cx="1907531" cy="258587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60" idx="0"/>
            <a:endCxn id="57" idx="2"/>
          </p:cNvCxnSpPr>
          <p:nvPr/>
        </p:nvCxnSpPr>
        <p:spPr>
          <a:xfrm flipV="1">
            <a:off x="6998970" y="3832986"/>
            <a:ext cx="4920995" cy="262267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9280C5A-AA39-9B4D-AC12-FA84623EF97E}"/>
              </a:ext>
            </a:extLst>
          </p:cNvPr>
          <p:cNvCxnSpPr>
            <a:cxnSpLocks/>
            <a:stCxn id="60" idx="0"/>
            <a:endCxn id="34" idx="2"/>
          </p:cNvCxnSpPr>
          <p:nvPr/>
        </p:nvCxnSpPr>
        <p:spPr>
          <a:xfrm flipV="1">
            <a:off x="6998970" y="3800853"/>
            <a:ext cx="3019355" cy="265481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4" name="Google Shape;584;p33">
            <a:extLst>
              <a:ext uri="{FF2B5EF4-FFF2-40B4-BE49-F238E27FC236}">
                <a16:creationId xmlns:a16="http://schemas.microsoft.com/office/drawing/2014/main" id="{FC80D117-886C-2A4B-AF6C-0E08BE3B57E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73004" y="2886886"/>
            <a:ext cx="890641" cy="913967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object 24">
            <a:extLst>
              <a:ext uri="{FF2B5EF4-FFF2-40B4-BE49-F238E27FC236}">
                <a16:creationId xmlns:a16="http://schemas.microsoft.com/office/drawing/2014/main" id="{BDE363E9-6576-5C45-BFF2-B91650223A86}"/>
              </a:ext>
            </a:extLst>
          </p:cNvPr>
          <p:cNvSpPr txBox="1"/>
          <p:nvPr/>
        </p:nvSpPr>
        <p:spPr>
          <a:xfrm>
            <a:off x="8326429" y="3856074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100" dirty="0" err="1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7" name="object 25">
            <a:extLst>
              <a:ext uri="{FF2B5EF4-FFF2-40B4-BE49-F238E27FC236}">
                <a16:creationId xmlns:a16="http://schemas.microsoft.com/office/drawing/2014/main" id="{92AE60D1-D23A-6F4B-91ED-2642948CF0E3}"/>
              </a:ext>
            </a:extLst>
          </p:cNvPr>
          <p:cNvSpPr/>
          <p:nvPr/>
        </p:nvSpPr>
        <p:spPr>
          <a:xfrm>
            <a:off x="8402057" y="2860905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24">
            <a:extLst>
              <a:ext uri="{FF2B5EF4-FFF2-40B4-BE49-F238E27FC236}">
                <a16:creationId xmlns:a16="http://schemas.microsoft.com/office/drawing/2014/main" id="{A48F0663-4EC0-5549-90FB-659A3296D39C}"/>
              </a:ext>
            </a:extLst>
          </p:cNvPr>
          <p:cNvSpPr txBox="1"/>
          <p:nvPr/>
        </p:nvSpPr>
        <p:spPr>
          <a:xfrm>
            <a:off x="9655640" y="3830006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900" spc="-100" dirty="0" err="1">
                <a:latin typeface="Arial"/>
                <a:cs typeface="Arial"/>
              </a:rPr>
              <a:t>kubectl</a:t>
            </a:r>
            <a:endParaRPr sz="1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071638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11" name="object 9"/>
          <p:cNvSpPr/>
          <p:nvPr/>
        </p:nvSpPr>
        <p:spPr>
          <a:xfrm>
            <a:off x="10450830" y="183718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/>
          <p:cNvSpPr txBox="1"/>
          <p:nvPr/>
        </p:nvSpPr>
        <p:spPr>
          <a:xfrm>
            <a:off x="10600435" y="3766565"/>
            <a:ext cx="2294890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39065" indent="-286385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Deployment</a:t>
            </a:r>
            <a:r>
              <a:rPr sz="2400" spc="-2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Arial"/>
                <a:cs typeface="Arial"/>
              </a:rPr>
              <a:t>to  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production  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environments</a:t>
            </a:r>
            <a:endParaRPr sz="2400" dirty="0">
              <a:latin typeface="Arial"/>
              <a:cs typeface="Arial"/>
            </a:endParaRPr>
          </a:p>
          <a:p>
            <a:pPr marL="299085" marR="5080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Monitor </a:t>
            </a:r>
            <a:r>
              <a:rPr sz="2400" spc="-130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r>
              <a:rPr sz="2400" spc="-3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in  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production </a:t>
            </a:r>
            <a:r>
              <a:rPr sz="2400" spc="20" dirty="0">
                <a:solidFill>
                  <a:srgbClr val="FFFFFF"/>
                </a:solidFill>
                <a:latin typeface="Arial"/>
                <a:cs typeface="Arial"/>
              </a:rPr>
              <a:t>to  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quickly 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detect  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errors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4" name="object 12"/>
          <p:cNvSpPr/>
          <p:nvPr/>
        </p:nvSpPr>
        <p:spPr>
          <a:xfrm>
            <a:off x="476501" y="17914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/>
          <p:cNvSpPr txBox="1"/>
          <p:nvPr/>
        </p:nvSpPr>
        <p:spPr>
          <a:xfrm>
            <a:off x="1756342" y="222402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17" name="object 15"/>
          <p:cNvSpPr txBox="1"/>
          <p:nvPr/>
        </p:nvSpPr>
        <p:spPr>
          <a:xfrm>
            <a:off x="586841" y="3771391"/>
            <a:ext cx="2519045" cy="22544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sz="2400" spc="-140" dirty="0">
                <a:latin typeface="Arial"/>
                <a:cs typeface="Arial"/>
              </a:rPr>
              <a:t>Check-in </a:t>
            </a:r>
            <a:r>
              <a:rPr sz="2400" spc="-125" dirty="0">
                <a:latin typeface="Arial"/>
                <a:cs typeface="Arial"/>
              </a:rPr>
              <a:t>source </a:t>
            </a:r>
            <a:r>
              <a:rPr lang="en-US" sz="3600" spc="-187" baseline="1157" dirty="0">
                <a:latin typeface="Arial"/>
                <a:cs typeface="Arial"/>
              </a:rPr>
              <a:t> code</a:t>
            </a: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sz="2400" spc="-165" dirty="0">
                <a:latin typeface="Arial"/>
                <a:cs typeface="Arial"/>
              </a:rPr>
              <a:t>Peer </a:t>
            </a:r>
            <a:r>
              <a:rPr sz="2400" spc="-70" dirty="0">
                <a:latin typeface="Arial"/>
                <a:cs typeface="Arial"/>
              </a:rPr>
              <a:t>review</a:t>
            </a:r>
            <a:r>
              <a:rPr sz="2400" spc="-170" dirty="0">
                <a:latin typeface="Arial"/>
                <a:cs typeface="Arial"/>
              </a:rPr>
              <a:t> </a:t>
            </a:r>
            <a:r>
              <a:rPr sz="2400" spc="-85" dirty="0">
                <a:latin typeface="Arial"/>
                <a:cs typeface="Arial"/>
              </a:rPr>
              <a:t>new  </a:t>
            </a:r>
            <a:r>
              <a:rPr sz="2400" spc="-130" dirty="0">
                <a:latin typeface="Arial"/>
                <a:cs typeface="Arial"/>
              </a:rPr>
              <a:t>code</a:t>
            </a:r>
            <a:endParaRPr lang="en-US" sz="2400" spc="-130" dirty="0">
              <a:latin typeface="Arial"/>
              <a:cs typeface="Arial"/>
            </a:endParaRP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IN" sz="2400" spc="-130" dirty="0">
                <a:latin typeface="Arial"/>
                <a:cs typeface="Arial"/>
              </a:rPr>
              <a:t>Pull Request process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8" name="object 16"/>
          <p:cNvSpPr/>
          <p:nvPr/>
        </p:nvSpPr>
        <p:spPr>
          <a:xfrm>
            <a:off x="3815585" y="17914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1" y="0"/>
                </a:lnTo>
                <a:lnTo>
                  <a:pt x="3697223" y="739901"/>
                </a:lnTo>
                <a:lnTo>
                  <a:pt x="2957321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8"/>
          <p:cNvSpPr txBox="1"/>
          <p:nvPr/>
        </p:nvSpPr>
        <p:spPr>
          <a:xfrm>
            <a:off x="5277608" y="2209292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0" dirty="0">
                <a:latin typeface="Arial"/>
                <a:cs typeface="Arial"/>
              </a:rPr>
              <a:t>Bu</a:t>
            </a:r>
            <a:r>
              <a:rPr sz="3200" spc="-85" dirty="0">
                <a:latin typeface="Arial"/>
                <a:cs typeface="Arial"/>
              </a:rPr>
              <a:t>i</a:t>
            </a:r>
            <a:r>
              <a:rPr sz="3200" spc="-40" dirty="0">
                <a:latin typeface="Arial"/>
                <a:cs typeface="Arial"/>
              </a:rPr>
              <a:t>ld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22" name="object 20"/>
          <p:cNvSpPr/>
          <p:nvPr/>
        </p:nvSpPr>
        <p:spPr>
          <a:xfrm>
            <a:off x="7144001" y="180670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6"/>
          <p:cNvSpPr txBox="1"/>
          <p:nvPr/>
        </p:nvSpPr>
        <p:spPr>
          <a:xfrm>
            <a:off x="11430697" y="2259456"/>
            <a:ext cx="18415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5" dirty="0">
                <a:latin typeface="Arial"/>
                <a:cs typeface="Arial"/>
              </a:rPr>
              <a:t>Production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4" name="object 18"/>
          <p:cNvSpPr txBox="1"/>
          <p:nvPr/>
        </p:nvSpPr>
        <p:spPr>
          <a:xfrm>
            <a:off x="8587294" y="2224024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spc="-200" dirty="0">
                <a:latin typeface="Arial"/>
                <a:cs typeface="Arial"/>
              </a:rPr>
              <a:t>Test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5" name="object 11"/>
          <p:cNvSpPr txBox="1"/>
          <p:nvPr/>
        </p:nvSpPr>
        <p:spPr>
          <a:xfrm>
            <a:off x="10752835" y="3918965"/>
            <a:ext cx="2294890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39065" indent="-286385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2400" spc="-85" dirty="0">
                <a:latin typeface="Arial"/>
                <a:cs typeface="Arial"/>
              </a:rPr>
              <a:t>Deployment</a:t>
            </a:r>
            <a:r>
              <a:rPr sz="2400" spc="-229" dirty="0">
                <a:latin typeface="Arial"/>
                <a:cs typeface="Arial"/>
              </a:rPr>
              <a:t> </a:t>
            </a:r>
            <a:r>
              <a:rPr sz="2400" spc="20" dirty="0">
                <a:latin typeface="Arial"/>
                <a:cs typeface="Arial"/>
              </a:rPr>
              <a:t>to  </a:t>
            </a:r>
            <a:r>
              <a:rPr sz="2400" spc="-55" dirty="0">
                <a:latin typeface="Arial"/>
                <a:cs typeface="Arial"/>
              </a:rPr>
              <a:t>production  </a:t>
            </a:r>
            <a:r>
              <a:rPr sz="2400" spc="-80" dirty="0">
                <a:latin typeface="Arial"/>
                <a:cs typeface="Arial"/>
              </a:rPr>
              <a:t>environments</a:t>
            </a:r>
            <a:endParaRPr sz="2400" dirty="0">
              <a:latin typeface="Arial"/>
              <a:cs typeface="Arial"/>
            </a:endParaRPr>
          </a:p>
          <a:p>
            <a:pPr marL="299085" marR="5080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latin typeface="Arial"/>
                <a:cs typeface="Arial"/>
              </a:rPr>
              <a:t>Monitor </a:t>
            </a:r>
            <a:r>
              <a:rPr sz="2400" spc="-130" dirty="0">
                <a:latin typeface="Arial"/>
                <a:cs typeface="Arial"/>
              </a:rPr>
              <a:t>code</a:t>
            </a:r>
            <a:r>
              <a:rPr sz="2400" spc="-305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in  </a:t>
            </a:r>
            <a:r>
              <a:rPr sz="2400" spc="-55" dirty="0">
                <a:latin typeface="Arial"/>
                <a:cs typeface="Arial"/>
              </a:rPr>
              <a:t>production </a:t>
            </a:r>
            <a:r>
              <a:rPr sz="2400" spc="20" dirty="0">
                <a:latin typeface="Arial"/>
                <a:cs typeface="Arial"/>
              </a:rPr>
              <a:t>to  </a:t>
            </a:r>
            <a:r>
              <a:rPr sz="2400" spc="-80" dirty="0">
                <a:latin typeface="Arial"/>
                <a:cs typeface="Arial"/>
              </a:rPr>
              <a:t>quickly </a:t>
            </a:r>
            <a:r>
              <a:rPr sz="2400" spc="-55" dirty="0">
                <a:latin typeface="Arial"/>
                <a:cs typeface="Arial"/>
              </a:rPr>
              <a:t>detect  </a:t>
            </a:r>
            <a:r>
              <a:rPr sz="2400" spc="-75" dirty="0">
                <a:latin typeface="Arial"/>
                <a:cs typeface="Arial"/>
              </a:rPr>
              <a:t>errors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6" name="object 15"/>
          <p:cNvSpPr txBox="1"/>
          <p:nvPr/>
        </p:nvSpPr>
        <p:spPr>
          <a:xfrm>
            <a:off x="4107281" y="3771391"/>
            <a:ext cx="2519045" cy="26109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40" dirty="0">
                <a:latin typeface="Arial"/>
                <a:cs typeface="Arial"/>
              </a:rPr>
              <a:t>Compile Code &amp; build artifacts (war ,jar, container images, Kubernetes manifest files)</a:t>
            </a: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30" dirty="0">
                <a:latin typeface="Arial"/>
                <a:cs typeface="Arial"/>
              </a:rPr>
              <a:t>Unit Tests</a:t>
            </a:r>
          </a:p>
        </p:txBody>
      </p:sp>
      <p:sp>
        <p:nvSpPr>
          <p:cNvPr id="57" name="object 15"/>
          <p:cNvSpPr txBox="1"/>
          <p:nvPr/>
        </p:nvSpPr>
        <p:spPr>
          <a:xfrm>
            <a:off x="7475091" y="3842765"/>
            <a:ext cx="2519045" cy="33881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40" dirty="0">
                <a:latin typeface="Arial"/>
                <a:cs typeface="Arial"/>
              </a:rPr>
              <a:t>Integration tests with other systems.</a:t>
            </a: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40" dirty="0">
                <a:latin typeface="Arial"/>
                <a:cs typeface="Arial"/>
              </a:rPr>
              <a:t>Load Testing</a:t>
            </a: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40" dirty="0">
                <a:latin typeface="Arial"/>
                <a:cs typeface="Arial"/>
              </a:rPr>
              <a:t>UI Tests</a:t>
            </a: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40" dirty="0">
                <a:latin typeface="Arial"/>
                <a:cs typeface="Arial"/>
              </a:rPr>
              <a:t>Security Tests</a:t>
            </a: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40" dirty="0">
                <a:latin typeface="Arial"/>
                <a:cs typeface="Arial"/>
              </a:rPr>
              <a:t>Test Environments (Dev, QA and Staging)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Stages in Release Process</a:t>
            </a:r>
          </a:p>
        </p:txBody>
      </p:sp>
    </p:spTree>
    <p:extLst>
      <p:ext uri="{BB962C8B-B14F-4D97-AF65-F5344CB8AC3E}">
        <p14:creationId xmlns:p14="http://schemas.microsoft.com/office/powerpoint/2010/main" val="421911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6" grpId="0"/>
      <p:bldP spid="18" grpId="0" animBg="1"/>
      <p:bldP spid="20" grpId="0"/>
      <p:bldP spid="22" grpId="0" animBg="1"/>
      <p:bldP spid="28" grpId="0"/>
      <p:bldP spid="54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Stages in Release Process</a:t>
            </a:r>
          </a:p>
        </p:txBody>
      </p:sp>
      <p:sp>
        <p:nvSpPr>
          <p:cNvPr id="24" name="object 15"/>
          <p:cNvSpPr/>
          <p:nvPr/>
        </p:nvSpPr>
        <p:spPr>
          <a:xfrm>
            <a:off x="507491" y="3243071"/>
            <a:ext cx="5876925" cy="1094740"/>
          </a:xfrm>
          <a:custGeom>
            <a:avLst/>
            <a:gdLst/>
            <a:ahLst/>
            <a:cxnLst/>
            <a:rect l="l" t="t" r="r" b="b"/>
            <a:pathLst>
              <a:path w="5876925" h="1094739">
                <a:moveTo>
                  <a:pt x="5329428" y="0"/>
                </a:moveTo>
                <a:lnTo>
                  <a:pt x="5329428" y="273558"/>
                </a:lnTo>
                <a:lnTo>
                  <a:pt x="0" y="273558"/>
                </a:lnTo>
                <a:lnTo>
                  <a:pt x="0" y="820674"/>
                </a:lnTo>
                <a:lnTo>
                  <a:pt x="5329428" y="820674"/>
                </a:lnTo>
                <a:lnTo>
                  <a:pt x="5329428" y="1094232"/>
                </a:lnTo>
                <a:lnTo>
                  <a:pt x="5876544" y="547115"/>
                </a:lnTo>
                <a:lnTo>
                  <a:pt x="532942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18"/>
          <p:cNvSpPr/>
          <p:nvPr/>
        </p:nvSpPr>
        <p:spPr>
          <a:xfrm>
            <a:off x="507491" y="5465064"/>
            <a:ext cx="13691869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1"/>
          <p:cNvSpPr/>
          <p:nvPr/>
        </p:nvSpPr>
        <p:spPr>
          <a:xfrm>
            <a:off x="507491" y="4337304"/>
            <a:ext cx="8766175" cy="1092835"/>
          </a:xfrm>
          <a:custGeom>
            <a:avLst/>
            <a:gdLst/>
            <a:ahLst/>
            <a:cxnLst/>
            <a:rect l="l" t="t" r="r" b="b"/>
            <a:pathLst>
              <a:path w="8766175" h="1092835">
                <a:moveTo>
                  <a:pt x="8219693" y="0"/>
                </a:moveTo>
                <a:lnTo>
                  <a:pt x="8219693" y="273176"/>
                </a:lnTo>
                <a:lnTo>
                  <a:pt x="0" y="273176"/>
                </a:lnTo>
                <a:lnTo>
                  <a:pt x="0" y="819530"/>
                </a:lnTo>
                <a:lnTo>
                  <a:pt x="8219693" y="819530"/>
                </a:lnTo>
                <a:lnTo>
                  <a:pt x="8219693" y="1092707"/>
                </a:lnTo>
                <a:lnTo>
                  <a:pt x="8766048" y="546353"/>
                </a:lnTo>
                <a:lnTo>
                  <a:pt x="8219693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4"/>
          <p:cNvSpPr/>
          <p:nvPr/>
        </p:nvSpPr>
        <p:spPr>
          <a:xfrm>
            <a:off x="10931652" y="4337304"/>
            <a:ext cx="3267710" cy="1092835"/>
          </a:xfrm>
          <a:custGeom>
            <a:avLst/>
            <a:gdLst/>
            <a:ahLst/>
            <a:cxnLst/>
            <a:rect l="l" t="t" r="r" b="b"/>
            <a:pathLst>
              <a:path w="3267709" h="1092835">
                <a:moveTo>
                  <a:pt x="2721102" y="0"/>
                </a:moveTo>
                <a:lnTo>
                  <a:pt x="2721102" y="273176"/>
                </a:lnTo>
                <a:lnTo>
                  <a:pt x="0" y="273176"/>
                </a:lnTo>
                <a:lnTo>
                  <a:pt x="0" y="819530"/>
                </a:lnTo>
                <a:lnTo>
                  <a:pt x="2721102" y="819530"/>
                </a:lnTo>
                <a:lnTo>
                  <a:pt x="2721102" y="1092707"/>
                </a:lnTo>
                <a:lnTo>
                  <a:pt x="3267455" y="546353"/>
                </a:lnTo>
                <a:lnTo>
                  <a:pt x="272110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7"/>
          <p:cNvSpPr/>
          <p:nvPr/>
        </p:nvSpPr>
        <p:spPr>
          <a:xfrm>
            <a:off x="705319" y="3714242"/>
            <a:ext cx="2801404" cy="251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Graphic 39">
            <a:extLst>
              <a:ext uri="{FF2B5EF4-FFF2-40B4-BE49-F238E27FC236}">
                <a16:creationId xmlns:a16="http://schemas.microsoft.com/office/drawing/2014/main" id="{6FA71975-EA2D-784E-8A28-738A17320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6820" y="4337304"/>
            <a:ext cx="983615" cy="983615"/>
          </a:xfrm>
          <a:prstGeom prst="rect">
            <a:avLst/>
          </a:prstGeom>
        </p:spPr>
      </p:pic>
      <p:sp>
        <p:nvSpPr>
          <p:cNvPr id="33" name="object 23"/>
          <p:cNvSpPr/>
          <p:nvPr/>
        </p:nvSpPr>
        <p:spPr>
          <a:xfrm>
            <a:off x="705319" y="4797551"/>
            <a:ext cx="2445423" cy="2614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0"/>
          <p:cNvSpPr/>
          <p:nvPr/>
        </p:nvSpPr>
        <p:spPr>
          <a:xfrm>
            <a:off x="705319" y="5925693"/>
            <a:ext cx="2950756" cy="2614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8"/>
          <p:cNvSpPr/>
          <p:nvPr/>
        </p:nvSpPr>
        <p:spPr>
          <a:xfrm>
            <a:off x="522731" y="6592824"/>
            <a:ext cx="13691869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17"/>
          <p:cNvSpPr/>
          <p:nvPr/>
        </p:nvSpPr>
        <p:spPr>
          <a:xfrm>
            <a:off x="705319" y="7016241"/>
            <a:ext cx="3109341" cy="245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9"/>
          <p:cNvSpPr/>
          <p:nvPr/>
        </p:nvSpPr>
        <p:spPr>
          <a:xfrm>
            <a:off x="10450830" y="160858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2"/>
          <p:cNvSpPr/>
          <p:nvPr/>
        </p:nvSpPr>
        <p:spPr>
          <a:xfrm>
            <a:off x="476501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4"/>
          <p:cNvSpPr txBox="1"/>
          <p:nvPr/>
        </p:nvSpPr>
        <p:spPr>
          <a:xfrm>
            <a:off x="1756342" y="199542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1" name="object 16"/>
          <p:cNvSpPr/>
          <p:nvPr/>
        </p:nvSpPr>
        <p:spPr>
          <a:xfrm>
            <a:off x="3815585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1" y="0"/>
                </a:lnTo>
                <a:lnTo>
                  <a:pt x="3697223" y="739901"/>
                </a:lnTo>
                <a:lnTo>
                  <a:pt x="2957321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8"/>
          <p:cNvSpPr txBox="1"/>
          <p:nvPr/>
        </p:nvSpPr>
        <p:spPr>
          <a:xfrm>
            <a:off x="5277608" y="1980692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0" dirty="0">
                <a:latin typeface="Arial"/>
                <a:cs typeface="Arial"/>
              </a:rPr>
              <a:t>Bu</a:t>
            </a:r>
            <a:r>
              <a:rPr sz="3200" spc="-85" dirty="0">
                <a:latin typeface="Arial"/>
                <a:cs typeface="Arial"/>
              </a:rPr>
              <a:t>i</a:t>
            </a:r>
            <a:r>
              <a:rPr sz="3200" spc="-40" dirty="0">
                <a:latin typeface="Arial"/>
                <a:cs typeface="Arial"/>
              </a:rPr>
              <a:t>ld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3" name="object 20"/>
          <p:cNvSpPr/>
          <p:nvPr/>
        </p:nvSpPr>
        <p:spPr>
          <a:xfrm>
            <a:off x="7144001" y="157810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6"/>
          <p:cNvSpPr txBox="1"/>
          <p:nvPr/>
        </p:nvSpPr>
        <p:spPr>
          <a:xfrm>
            <a:off x="11430697" y="2030856"/>
            <a:ext cx="18415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5" dirty="0">
                <a:latin typeface="Arial"/>
                <a:cs typeface="Arial"/>
              </a:rPr>
              <a:t>Production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0" name="object 18"/>
          <p:cNvSpPr txBox="1"/>
          <p:nvPr/>
        </p:nvSpPr>
        <p:spPr>
          <a:xfrm>
            <a:off x="8587294" y="1995424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spc="-200" dirty="0">
                <a:latin typeface="Arial"/>
                <a:cs typeface="Arial"/>
              </a:rPr>
              <a:t>Test</a:t>
            </a:r>
            <a:endParaRPr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521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7" grpId="0" animBg="1"/>
      <p:bldP spid="29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48" grpId="0" animBg="1"/>
      <p:bldP spid="49" grpId="0" animBg="1"/>
      <p:bldP spid="50" grpId="0"/>
      <p:bldP spid="51" grpId="0" animBg="1"/>
      <p:bldP spid="52" grpId="0"/>
      <p:bldP spid="53" grpId="0" animBg="1"/>
      <p:bldP spid="59" grpId="0"/>
      <p:bldP spid="60" grpId="0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885433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Continuous Integration</a:t>
            </a:r>
          </a:p>
        </p:txBody>
      </p:sp>
      <p:sp>
        <p:nvSpPr>
          <p:cNvPr id="24" name="object 15"/>
          <p:cNvSpPr/>
          <p:nvPr/>
        </p:nvSpPr>
        <p:spPr>
          <a:xfrm>
            <a:off x="507491" y="3243071"/>
            <a:ext cx="5876925" cy="1094740"/>
          </a:xfrm>
          <a:custGeom>
            <a:avLst/>
            <a:gdLst/>
            <a:ahLst/>
            <a:cxnLst/>
            <a:rect l="l" t="t" r="r" b="b"/>
            <a:pathLst>
              <a:path w="5876925" h="1094739">
                <a:moveTo>
                  <a:pt x="5329428" y="0"/>
                </a:moveTo>
                <a:lnTo>
                  <a:pt x="5329428" y="273558"/>
                </a:lnTo>
                <a:lnTo>
                  <a:pt x="0" y="273558"/>
                </a:lnTo>
                <a:lnTo>
                  <a:pt x="0" y="820674"/>
                </a:lnTo>
                <a:lnTo>
                  <a:pt x="5329428" y="820674"/>
                </a:lnTo>
                <a:lnTo>
                  <a:pt x="5329428" y="1094232"/>
                </a:lnTo>
                <a:lnTo>
                  <a:pt x="5876544" y="547115"/>
                </a:lnTo>
                <a:lnTo>
                  <a:pt x="532942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17"/>
          <p:cNvSpPr/>
          <p:nvPr/>
        </p:nvSpPr>
        <p:spPr>
          <a:xfrm>
            <a:off x="705319" y="3714242"/>
            <a:ext cx="2801404" cy="251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9"/>
          <p:cNvSpPr/>
          <p:nvPr/>
        </p:nvSpPr>
        <p:spPr>
          <a:xfrm>
            <a:off x="10450830" y="160858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2"/>
          <p:cNvSpPr/>
          <p:nvPr/>
        </p:nvSpPr>
        <p:spPr>
          <a:xfrm>
            <a:off x="476501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4"/>
          <p:cNvSpPr txBox="1"/>
          <p:nvPr/>
        </p:nvSpPr>
        <p:spPr>
          <a:xfrm>
            <a:off x="1756342" y="199542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1" name="object 16"/>
          <p:cNvSpPr/>
          <p:nvPr/>
        </p:nvSpPr>
        <p:spPr>
          <a:xfrm>
            <a:off x="3815585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1" y="0"/>
                </a:lnTo>
                <a:lnTo>
                  <a:pt x="3697223" y="739901"/>
                </a:lnTo>
                <a:lnTo>
                  <a:pt x="2957321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8"/>
          <p:cNvSpPr txBox="1"/>
          <p:nvPr/>
        </p:nvSpPr>
        <p:spPr>
          <a:xfrm>
            <a:off x="5277608" y="1980692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0" dirty="0">
                <a:latin typeface="Arial"/>
                <a:cs typeface="Arial"/>
              </a:rPr>
              <a:t>Bu</a:t>
            </a:r>
            <a:r>
              <a:rPr sz="3200" spc="-85" dirty="0">
                <a:latin typeface="Arial"/>
                <a:cs typeface="Arial"/>
              </a:rPr>
              <a:t>i</a:t>
            </a:r>
            <a:r>
              <a:rPr sz="3200" spc="-40" dirty="0">
                <a:latin typeface="Arial"/>
                <a:cs typeface="Arial"/>
              </a:rPr>
              <a:t>ld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3" name="object 20"/>
          <p:cNvSpPr/>
          <p:nvPr/>
        </p:nvSpPr>
        <p:spPr>
          <a:xfrm>
            <a:off x="7144001" y="157810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6"/>
          <p:cNvSpPr txBox="1"/>
          <p:nvPr/>
        </p:nvSpPr>
        <p:spPr>
          <a:xfrm>
            <a:off x="11430697" y="2030856"/>
            <a:ext cx="18415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5" dirty="0">
                <a:latin typeface="Arial"/>
                <a:cs typeface="Arial"/>
              </a:rPr>
              <a:t>Production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0" name="object 18"/>
          <p:cNvSpPr txBox="1"/>
          <p:nvPr/>
        </p:nvSpPr>
        <p:spPr>
          <a:xfrm>
            <a:off x="8587294" y="1995424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spc="-200" dirty="0">
                <a:latin typeface="Arial"/>
                <a:cs typeface="Arial"/>
              </a:rPr>
              <a:t>Test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22" name="object 6"/>
          <p:cNvSpPr txBox="1"/>
          <p:nvPr/>
        </p:nvSpPr>
        <p:spPr>
          <a:xfrm>
            <a:off x="476501" y="4458690"/>
            <a:ext cx="12462259" cy="2223686"/>
          </a:xfrm>
          <a:prstGeom prst="rect">
            <a:avLst/>
          </a:prstGeom>
        </p:spPr>
        <p:txBody>
          <a:bodyPr vert="horz" wrap="square" lIns="0" tIns="25654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2020"/>
              </a:spcBef>
              <a:buFont typeface="Arial" panose="020B0604020202020204" pitchFamily="34" charset="0"/>
              <a:buChar char="•"/>
              <a:tabLst>
                <a:tab pos="469900" algn="l"/>
              </a:tabLst>
            </a:pPr>
            <a:r>
              <a:rPr sz="3200" spc="-90" dirty="0">
                <a:latin typeface="Arial"/>
                <a:cs typeface="Arial"/>
              </a:rPr>
              <a:t>Automatically </a:t>
            </a:r>
            <a:r>
              <a:rPr sz="3200" spc="-130" dirty="0">
                <a:latin typeface="Arial"/>
                <a:cs typeface="Arial"/>
              </a:rPr>
              <a:t>kick </a:t>
            </a:r>
            <a:r>
              <a:rPr sz="3200" spc="10" dirty="0">
                <a:latin typeface="Arial"/>
                <a:cs typeface="Arial"/>
              </a:rPr>
              <a:t>off </a:t>
            </a:r>
            <a:r>
              <a:rPr sz="3200" spc="-245" dirty="0">
                <a:latin typeface="Arial"/>
                <a:cs typeface="Arial"/>
              </a:rPr>
              <a:t>a </a:t>
            </a:r>
            <a:r>
              <a:rPr sz="3200" spc="-110" dirty="0">
                <a:latin typeface="Arial"/>
                <a:cs typeface="Arial"/>
              </a:rPr>
              <a:t>new </a:t>
            </a:r>
            <a:r>
              <a:rPr sz="3200" spc="-160" dirty="0">
                <a:latin typeface="Arial"/>
                <a:cs typeface="Arial"/>
              </a:rPr>
              <a:t>release </a:t>
            </a:r>
            <a:r>
              <a:rPr sz="3200" spc="-100" dirty="0">
                <a:latin typeface="Arial"/>
                <a:cs typeface="Arial"/>
              </a:rPr>
              <a:t>when </a:t>
            </a:r>
            <a:r>
              <a:rPr sz="3200" spc="-114" dirty="0">
                <a:latin typeface="Arial"/>
                <a:cs typeface="Arial"/>
              </a:rPr>
              <a:t>new </a:t>
            </a:r>
            <a:r>
              <a:rPr sz="3200" spc="-165" dirty="0">
                <a:latin typeface="Arial"/>
                <a:cs typeface="Arial"/>
              </a:rPr>
              <a:t>code is </a:t>
            </a:r>
            <a:r>
              <a:rPr sz="3200" spc="-190" dirty="0">
                <a:latin typeface="Arial"/>
                <a:cs typeface="Arial"/>
              </a:rPr>
              <a:t>checked</a:t>
            </a:r>
            <a:r>
              <a:rPr lang="en-US" sz="3200" spc="-190" dirty="0">
                <a:latin typeface="Arial"/>
                <a:cs typeface="Arial"/>
              </a:rPr>
              <a:t>-</a:t>
            </a:r>
            <a:r>
              <a:rPr sz="3200" spc="-585" dirty="0">
                <a:latin typeface="Arial"/>
                <a:cs typeface="Arial"/>
              </a:rPr>
              <a:t> </a:t>
            </a:r>
            <a:r>
              <a:rPr sz="3200" spc="-45" dirty="0">
                <a:latin typeface="Arial"/>
                <a:cs typeface="Arial"/>
              </a:rPr>
              <a:t>in</a:t>
            </a:r>
            <a:endParaRPr sz="32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920"/>
              </a:spcBef>
              <a:buFont typeface="Arial" panose="020B0604020202020204" pitchFamily="34" charset="0"/>
              <a:buChar char="•"/>
              <a:tabLst>
                <a:tab pos="469900" algn="l"/>
              </a:tabLst>
            </a:pPr>
            <a:r>
              <a:rPr sz="3200" spc="-110" dirty="0">
                <a:latin typeface="Arial"/>
                <a:cs typeface="Arial"/>
              </a:rPr>
              <a:t>Build </a:t>
            </a:r>
            <a:r>
              <a:rPr sz="3200" spc="-150" dirty="0">
                <a:latin typeface="Arial"/>
                <a:cs typeface="Arial"/>
              </a:rPr>
              <a:t>and </a:t>
            </a:r>
            <a:r>
              <a:rPr sz="3200" spc="-65" dirty="0">
                <a:latin typeface="Arial"/>
                <a:cs typeface="Arial"/>
              </a:rPr>
              <a:t>test </a:t>
            </a:r>
            <a:r>
              <a:rPr sz="3200" spc="-165" dirty="0">
                <a:latin typeface="Arial"/>
                <a:cs typeface="Arial"/>
              </a:rPr>
              <a:t>code </a:t>
            </a:r>
            <a:r>
              <a:rPr sz="3200" spc="-40" dirty="0">
                <a:latin typeface="Arial"/>
                <a:cs typeface="Arial"/>
              </a:rPr>
              <a:t>in </a:t>
            </a:r>
            <a:r>
              <a:rPr sz="3200" spc="-245" dirty="0">
                <a:latin typeface="Arial"/>
                <a:cs typeface="Arial"/>
              </a:rPr>
              <a:t>a </a:t>
            </a:r>
            <a:r>
              <a:rPr sz="3200" spc="-114" dirty="0">
                <a:latin typeface="Arial"/>
                <a:cs typeface="Arial"/>
              </a:rPr>
              <a:t>consistent, </a:t>
            </a:r>
            <a:r>
              <a:rPr sz="3200" spc="-110" dirty="0">
                <a:latin typeface="Arial"/>
                <a:cs typeface="Arial"/>
              </a:rPr>
              <a:t>repeatable</a:t>
            </a:r>
            <a:r>
              <a:rPr sz="3200" spc="-445" dirty="0">
                <a:latin typeface="Arial"/>
                <a:cs typeface="Arial"/>
              </a:rPr>
              <a:t> </a:t>
            </a:r>
            <a:r>
              <a:rPr sz="3200" spc="-85" dirty="0">
                <a:latin typeface="Arial"/>
                <a:cs typeface="Arial"/>
              </a:rPr>
              <a:t>environment</a:t>
            </a:r>
            <a:endParaRPr sz="32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920"/>
              </a:spcBef>
              <a:buFont typeface="Arial" panose="020B0604020202020204" pitchFamily="34" charset="0"/>
              <a:buChar char="•"/>
              <a:tabLst>
                <a:tab pos="469900" algn="l"/>
              </a:tabLst>
            </a:pPr>
            <a:r>
              <a:rPr sz="3200" spc="-110" dirty="0">
                <a:latin typeface="Arial"/>
                <a:cs typeface="Arial"/>
              </a:rPr>
              <a:t>Continually </a:t>
            </a:r>
            <a:r>
              <a:rPr sz="3200" spc="-195" dirty="0">
                <a:latin typeface="Arial"/>
                <a:cs typeface="Arial"/>
              </a:rPr>
              <a:t>have </a:t>
            </a:r>
            <a:r>
              <a:rPr sz="3200" spc="-175" dirty="0">
                <a:latin typeface="Arial"/>
                <a:cs typeface="Arial"/>
              </a:rPr>
              <a:t>an </a:t>
            </a:r>
            <a:r>
              <a:rPr sz="3200" spc="-35" dirty="0">
                <a:latin typeface="Arial"/>
                <a:cs typeface="Arial"/>
              </a:rPr>
              <a:t>artifact </a:t>
            </a:r>
            <a:r>
              <a:rPr sz="3200" spc="-135" dirty="0">
                <a:latin typeface="Arial"/>
                <a:cs typeface="Arial"/>
              </a:rPr>
              <a:t>ready </a:t>
            </a:r>
            <a:r>
              <a:rPr sz="3200" spc="-15" dirty="0">
                <a:latin typeface="Arial"/>
                <a:cs typeface="Arial"/>
              </a:rPr>
              <a:t>for</a:t>
            </a:r>
            <a:r>
              <a:rPr sz="3200" spc="-305" dirty="0">
                <a:latin typeface="Arial"/>
                <a:cs typeface="Arial"/>
              </a:rPr>
              <a:t> </a:t>
            </a:r>
            <a:r>
              <a:rPr sz="3200" spc="-90" dirty="0">
                <a:latin typeface="Arial"/>
                <a:cs typeface="Arial"/>
              </a:rPr>
              <a:t>deployment</a:t>
            </a:r>
            <a:endParaRPr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408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2" grpId="0" animBg="1"/>
      <p:bldP spid="48" grpId="0" animBg="1"/>
      <p:bldP spid="49" grpId="0" animBg="1"/>
      <p:bldP spid="50" grpId="0"/>
      <p:bldP spid="51" grpId="0" animBg="1"/>
      <p:bldP spid="52" grpId="0"/>
      <p:bldP spid="53" grpId="0" animBg="1"/>
      <p:bldP spid="59" grpId="0"/>
      <p:bldP spid="60" grpId="0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181367"/>
            <a:ext cx="12618720" cy="885433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Continuous Delivery</a:t>
            </a:r>
          </a:p>
        </p:txBody>
      </p:sp>
      <p:sp>
        <p:nvSpPr>
          <p:cNvPr id="48" name="object 9"/>
          <p:cNvSpPr/>
          <p:nvPr/>
        </p:nvSpPr>
        <p:spPr>
          <a:xfrm>
            <a:off x="10450830" y="130378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2"/>
          <p:cNvSpPr/>
          <p:nvPr/>
        </p:nvSpPr>
        <p:spPr>
          <a:xfrm>
            <a:off x="476501" y="12580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4"/>
          <p:cNvSpPr txBox="1"/>
          <p:nvPr/>
        </p:nvSpPr>
        <p:spPr>
          <a:xfrm>
            <a:off x="1756342" y="169062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1" name="object 16"/>
          <p:cNvSpPr/>
          <p:nvPr/>
        </p:nvSpPr>
        <p:spPr>
          <a:xfrm>
            <a:off x="3815585" y="12580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1" y="0"/>
                </a:lnTo>
                <a:lnTo>
                  <a:pt x="3697223" y="739901"/>
                </a:lnTo>
                <a:lnTo>
                  <a:pt x="2957321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8"/>
          <p:cNvSpPr txBox="1"/>
          <p:nvPr/>
        </p:nvSpPr>
        <p:spPr>
          <a:xfrm>
            <a:off x="5277608" y="1675892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0" dirty="0">
                <a:latin typeface="Arial"/>
                <a:cs typeface="Arial"/>
              </a:rPr>
              <a:t>Bu</a:t>
            </a:r>
            <a:r>
              <a:rPr sz="3200" spc="-85" dirty="0">
                <a:latin typeface="Arial"/>
                <a:cs typeface="Arial"/>
              </a:rPr>
              <a:t>i</a:t>
            </a:r>
            <a:r>
              <a:rPr sz="3200" spc="-40" dirty="0">
                <a:latin typeface="Arial"/>
                <a:cs typeface="Arial"/>
              </a:rPr>
              <a:t>ld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3" name="object 20"/>
          <p:cNvSpPr/>
          <p:nvPr/>
        </p:nvSpPr>
        <p:spPr>
          <a:xfrm>
            <a:off x="7144001" y="127330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6"/>
          <p:cNvSpPr txBox="1"/>
          <p:nvPr/>
        </p:nvSpPr>
        <p:spPr>
          <a:xfrm>
            <a:off x="11430697" y="1726056"/>
            <a:ext cx="18415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5" dirty="0">
                <a:latin typeface="Arial"/>
                <a:cs typeface="Arial"/>
              </a:rPr>
              <a:t>Production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0" name="object 18"/>
          <p:cNvSpPr txBox="1"/>
          <p:nvPr/>
        </p:nvSpPr>
        <p:spPr>
          <a:xfrm>
            <a:off x="8587294" y="1690624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spc="-200" dirty="0">
                <a:latin typeface="Arial"/>
                <a:cs typeface="Arial"/>
              </a:rPr>
              <a:t>Test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9" name="object 6"/>
          <p:cNvSpPr txBox="1"/>
          <p:nvPr/>
        </p:nvSpPr>
        <p:spPr>
          <a:xfrm>
            <a:off x="476501" y="4326229"/>
            <a:ext cx="12424410" cy="3223639"/>
          </a:xfrm>
          <a:prstGeom prst="rect">
            <a:avLst/>
          </a:prstGeom>
        </p:spPr>
        <p:txBody>
          <a:bodyPr vert="horz" wrap="square" lIns="0" tIns="256540" rIns="0" bIns="0" rtlCol="0">
            <a:spAutoFit/>
          </a:bodyPr>
          <a:lstStyle/>
          <a:p>
            <a:pPr marL="527685" indent="-514984">
              <a:lnSpc>
                <a:spcPct val="100000"/>
              </a:lnSpc>
              <a:spcBef>
                <a:spcPts val="2020"/>
              </a:spcBef>
              <a:buFont typeface="Arial" panose="020B0604020202020204" pitchFamily="34" charset="0"/>
              <a:buChar char="•"/>
              <a:tabLst>
                <a:tab pos="527685" algn="l"/>
                <a:tab pos="528320" algn="l"/>
              </a:tabLst>
            </a:pPr>
            <a:r>
              <a:rPr sz="2800" spc="-90" dirty="0">
                <a:latin typeface="Arial"/>
                <a:cs typeface="Arial"/>
              </a:rPr>
              <a:t>Automatically </a:t>
            </a:r>
            <a:r>
              <a:rPr sz="2800" spc="-110" dirty="0">
                <a:latin typeface="Arial"/>
                <a:cs typeface="Arial"/>
              </a:rPr>
              <a:t>deploy </a:t>
            </a:r>
            <a:r>
              <a:rPr sz="2800" spc="-105" dirty="0">
                <a:latin typeface="Arial"/>
                <a:cs typeface="Arial"/>
              </a:rPr>
              <a:t>new </a:t>
            </a:r>
            <a:r>
              <a:rPr sz="2800" spc="-220" dirty="0">
                <a:latin typeface="Arial"/>
                <a:cs typeface="Arial"/>
              </a:rPr>
              <a:t>changes </a:t>
            </a:r>
            <a:r>
              <a:rPr sz="2800" spc="25" dirty="0">
                <a:latin typeface="Arial"/>
                <a:cs typeface="Arial"/>
              </a:rPr>
              <a:t>to </a:t>
            </a:r>
            <a:r>
              <a:rPr sz="2800" spc="-160" dirty="0">
                <a:latin typeface="Arial"/>
                <a:cs typeface="Arial"/>
              </a:rPr>
              <a:t>staging </a:t>
            </a:r>
            <a:r>
              <a:rPr sz="2800" spc="-105" dirty="0">
                <a:latin typeface="Arial"/>
                <a:cs typeface="Arial"/>
              </a:rPr>
              <a:t>environments </a:t>
            </a:r>
            <a:r>
              <a:rPr sz="2800" spc="-10" dirty="0">
                <a:latin typeface="Arial"/>
                <a:cs typeface="Arial"/>
              </a:rPr>
              <a:t>for</a:t>
            </a:r>
            <a:r>
              <a:rPr sz="2800" spc="-545" dirty="0">
                <a:latin typeface="Arial"/>
                <a:cs typeface="Arial"/>
              </a:rPr>
              <a:t> </a:t>
            </a:r>
            <a:r>
              <a:rPr sz="2800" spc="-90" dirty="0">
                <a:latin typeface="Arial"/>
                <a:cs typeface="Arial"/>
              </a:rPr>
              <a:t>testing</a:t>
            </a:r>
            <a:endParaRPr sz="2800" dirty="0">
              <a:latin typeface="Arial"/>
              <a:cs typeface="Arial"/>
            </a:endParaRPr>
          </a:p>
          <a:p>
            <a:pPr marL="527685" indent="-514984">
              <a:lnSpc>
                <a:spcPct val="100000"/>
              </a:lnSpc>
              <a:spcBef>
                <a:spcPts val="1920"/>
              </a:spcBef>
              <a:buFont typeface="Arial" panose="020B0604020202020204" pitchFamily="34" charset="0"/>
              <a:buChar char="•"/>
              <a:tabLst>
                <a:tab pos="527685" algn="l"/>
                <a:tab pos="528320" algn="l"/>
              </a:tabLst>
            </a:pPr>
            <a:r>
              <a:rPr sz="2800" spc="-150" dirty="0">
                <a:latin typeface="Arial"/>
                <a:cs typeface="Arial"/>
              </a:rPr>
              <a:t>Deploy </a:t>
            </a:r>
            <a:r>
              <a:rPr sz="2800" spc="20" dirty="0">
                <a:latin typeface="Arial"/>
                <a:cs typeface="Arial"/>
              </a:rPr>
              <a:t>to </a:t>
            </a:r>
            <a:r>
              <a:rPr sz="2800" spc="-70" dirty="0">
                <a:latin typeface="Arial"/>
                <a:cs typeface="Arial"/>
              </a:rPr>
              <a:t>production </a:t>
            </a:r>
            <a:r>
              <a:rPr sz="2800" spc="-160" dirty="0">
                <a:latin typeface="Arial"/>
                <a:cs typeface="Arial"/>
              </a:rPr>
              <a:t>safely </a:t>
            </a:r>
            <a:r>
              <a:rPr sz="2800" spc="10" dirty="0">
                <a:latin typeface="Arial"/>
                <a:cs typeface="Arial"/>
              </a:rPr>
              <a:t>without </a:t>
            </a:r>
            <a:r>
              <a:rPr sz="2800" spc="-95" dirty="0">
                <a:latin typeface="Arial"/>
                <a:cs typeface="Arial"/>
              </a:rPr>
              <a:t>affecting</a:t>
            </a:r>
            <a:r>
              <a:rPr sz="2800" spc="-565" dirty="0">
                <a:latin typeface="Arial"/>
                <a:cs typeface="Arial"/>
              </a:rPr>
              <a:t> </a:t>
            </a:r>
            <a:r>
              <a:rPr sz="2800" spc="-155" dirty="0">
                <a:latin typeface="Arial"/>
                <a:cs typeface="Arial"/>
              </a:rPr>
              <a:t>customers</a:t>
            </a:r>
            <a:endParaRPr sz="2800" dirty="0">
              <a:latin typeface="Arial"/>
              <a:cs typeface="Arial"/>
            </a:endParaRPr>
          </a:p>
          <a:p>
            <a:pPr marL="527685" marR="5080" indent="-514984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27685" algn="l"/>
                <a:tab pos="528320" algn="l"/>
              </a:tabLst>
            </a:pPr>
            <a:r>
              <a:rPr sz="2800" spc="-120" dirty="0">
                <a:latin typeface="Arial"/>
                <a:cs typeface="Arial"/>
              </a:rPr>
              <a:t>Deliver </a:t>
            </a:r>
            <a:r>
              <a:rPr sz="2800" spc="20" dirty="0">
                <a:latin typeface="Arial"/>
                <a:cs typeface="Arial"/>
              </a:rPr>
              <a:t>to </a:t>
            </a:r>
            <a:r>
              <a:rPr sz="2800" spc="-155" dirty="0">
                <a:latin typeface="Arial"/>
                <a:cs typeface="Arial"/>
              </a:rPr>
              <a:t>customers </a:t>
            </a:r>
            <a:r>
              <a:rPr sz="2800" spc="-95" dirty="0">
                <a:latin typeface="Arial"/>
                <a:cs typeface="Arial"/>
              </a:rPr>
              <a:t>faster</a:t>
            </a:r>
            <a:r>
              <a:rPr lang="en-US" sz="2800" spc="-95" dirty="0">
                <a:latin typeface="Arial"/>
                <a:cs typeface="Arial"/>
              </a:rPr>
              <a:t> </a:t>
            </a:r>
          </a:p>
          <a:p>
            <a:pPr marL="527685" marR="5080" indent="-514984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27685" algn="l"/>
                <a:tab pos="528320" algn="l"/>
              </a:tabLst>
            </a:pPr>
            <a:r>
              <a:rPr lang="en-US" sz="2800" spc="-95" dirty="0">
                <a:latin typeface="Arial"/>
                <a:cs typeface="Arial"/>
              </a:rPr>
              <a:t>I</a:t>
            </a:r>
            <a:r>
              <a:rPr sz="2800" spc="-175" dirty="0">
                <a:latin typeface="Arial"/>
                <a:cs typeface="Arial"/>
              </a:rPr>
              <a:t>ncrease </a:t>
            </a:r>
            <a:r>
              <a:rPr sz="2800" spc="-90" dirty="0">
                <a:latin typeface="Arial"/>
                <a:cs typeface="Arial"/>
              </a:rPr>
              <a:t>deployment </a:t>
            </a:r>
            <a:r>
              <a:rPr sz="2800" spc="-130" dirty="0">
                <a:latin typeface="Arial"/>
                <a:cs typeface="Arial"/>
              </a:rPr>
              <a:t>frequency, </a:t>
            </a:r>
            <a:r>
              <a:rPr sz="2800" spc="-150" dirty="0">
                <a:latin typeface="Arial"/>
                <a:cs typeface="Arial"/>
              </a:rPr>
              <a:t>and</a:t>
            </a:r>
            <a:r>
              <a:rPr sz="2800" spc="-480" dirty="0">
                <a:latin typeface="Arial"/>
                <a:cs typeface="Arial"/>
              </a:rPr>
              <a:t> </a:t>
            </a:r>
            <a:r>
              <a:rPr lang="en-US" sz="2800" spc="-480" dirty="0">
                <a:latin typeface="Arial"/>
                <a:cs typeface="Arial"/>
              </a:rPr>
              <a:t> </a:t>
            </a:r>
            <a:r>
              <a:rPr sz="2800" spc="-135" dirty="0">
                <a:latin typeface="Arial"/>
                <a:cs typeface="Arial"/>
              </a:rPr>
              <a:t>reduce  </a:t>
            </a:r>
            <a:r>
              <a:rPr sz="2800" spc="-195" dirty="0">
                <a:latin typeface="Arial"/>
                <a:cs typeface="Arial"/>
              </a:rPr>
              <a:t>change </a:t>
            </a:r>
            <a:r>
              <a:rPr sz="2800" spc="-130" dirty="0">
                <a:latin typeface="Arial"/>
                <a:cs typeface="Arial"/>
              </a:rPr>
              <a:t>lead </a:t>
            </a:r>
            <a:r>
              <a:rPr sz="2800" spc="-25" dirty="0">
                <a:latin typeface="Arial"/>
                <a:cs typeface="Arial"/>
              </a:rPr>
              <a:t>time </a:t>
            </a:r>
            <a:r>
              <a:rPr sz="2800" spc="-150" dirty="0">
                <a:latin typeface="Arial"/>
                <a:cs typeface="Arial"/>
              </a:rPr>
              <a:t>and </a:t>
            </a:r>
            <a:r>
              <a:rPr sz="2800" spc="-195" dirty="0">
                <a:latin typeface="Arial"/>
                <a:cs typeface="Arial"/>
              </a:rPr>
              <a:t>change </a:t>
            </a:r>
            <a:r>
              <a:rPr sz="2800" spc="-65" dirty="0">
                <a:latin typeface="Arial"/>
                <a:cs typeface="Arial"/>
              </a:rPr>
              <a:t>failure</a:t>
            </a:r>
            <a:r>
              <a:rPr sz="2800" spc="-290" dirty="0">
                <a:latin typeface="Arial"/>
                <a:cs typeface="Arial"/>
              </a:rPr>
              <a:t> </a:t>
            </a:r>
            <a:r>
              <a:rPr sz="2800" spc="-85" dirty="0">
                <a:latin typeface="Arial"/>
                <a:cs typeface="Arial"/>
              </a:rPr>
              <a:t>rate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21" name="object 18"/>
          <p:cNvSpPr/>
          <p:nvPr/>
        </p:nvSpPr>
        <p:spPr>
          <a:xfrm>
            <a:off x="422466" y="3188396"/>
            <a:ext cx="13724064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0"/>
          <p:cNvSpPr/>
          <p:nvPr/>
        </p:nvSpPr>
        <p:spPr>
          <a:xfrm>
            <a:off x="10474324" y="3589335"/>
            <a:ext cx="2950756" cy="2614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3"/>
          <p:cNvSpPr/>
          <p:nvPr/>
        </p:nvSpPr>
        <p:spPr>
          <a:xfrm>
            <a:off x="773302" y="3607304"/>
            <a:ext cx="2445423" cy="2614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025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/>
      <p:bldP spid="51" grpId="0" animBg="1"/>
      <p:bldP spid="52" grpId="0"/>
      <p:bldP spid="53" grpId="0" animBg="1"/>
      <p:bldP spid="59" grpId="0"/>
      <p:bldP spid="60" grpId="0"/>
      <p:bldP spid="21" grpId="0" animBg="1"/>
      <p:bldP spid="23" grpId="0" animBg="1"/>
      <p:bldP spid="25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14" name="object 12"/>
          <p:cNvSpPr/>
          <p:nvPr/>
        </p:nvSpPr>
        <p:spPr>
          <a:xfrm>
            <a:off x="84353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/>
          <p:cNvSpPr txBox="1"/>
          <p:nvPr/>
        </p:nvSpPr>
        <p:spPr>
          <a:xfrm>
            <a:off x="168554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778753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AWS Developer Tools or Code Services</a:t>
            </a:r>
          </a:p>
        </p:txBody>
      </p:sp>
      <p:sp>
        <p:nvSpPr>
          <p:cNvPr id="35" name="object 12"/>
          <p:cNvSpPr/>
          <p:nvPr/>
        </p:nvSpPr>
        <p:spPr>
          <a:xfrm>
            <a:off x="329717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4"/>
          <p:cNvSpPr txBox="1"/>
          <p:nvPr/>
        </p:nvSpPr>
        <p:spPr>
          <a:xfrm>
            <a:off x="409346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Build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39" name="object 12"/>
          <p:cNvSpPr/>
          <p:nvPr/>
        </p:nvSpPr>
        <p:spPr>
          <a:xfrm>
            <a:off x="572033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4"/>
          <p:cNvSpPr txBox="1"/>
          <p:nvPr/>
        </p:nvSpPr>
        <p:spPr>
          <a:xfrm>
            <a:off x="6513257" y="176663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Test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1" name="object 12"/>
          <p:cNvSpPr/>
          <p:nvPr/>
        </p:nvSpPr>
        <p:spPr>
          <a:xfrm>
            <a:off x="814349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4"/>
          <p:cNvSpPr txBox="1"/>
          <p:nvPr/>
        </p:nvSpPr>
        <p:spPr>
          <a:xfrm>
            <a:off x="8997377" y="173615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Deploy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3" name="object 12"/>
          <p:cNvSpPr/>
          <p:nvPr/>
        </p:nvSpPr>
        <p:spPr>
          <a:xfrm>
            <a:off x="1055141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4"/>
          <p:cNvSpPr txBox="1"/>
          <p:nvPr/>
        </p:nvSpPr>
        <p:spPr>
          <a:xfrm>
            <a:off x="11390057" y="1736154"/>
            <a:ext cx="137396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Monitor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5" name="object 19"/>
          <p:cNvSpPr txBox="1"/>
          <p:nvPr/>
        </p:nvSpPr>
        <p:spPr>
          <a:xfrm>
            <a:off x="6160388" y="3888739"/>
            <a:ext cx="1727835" cy="6028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marR="5080" indent="-325120">
              <a:lnSpc>
                <a:spcPct val="101099"/>
              </a:lnSpc>
              <a:spcBef>
                <a:spcPts val="95"/>
              </a:spcBef>
            </a:pPr>
            <a:r>
              <a:rPr sz="1900" spc="-240" dirty="0">
                <a:latin typeface="Arial"/>
                <a:cs typeface="Arial"/>
              </a:rPr>
              <a:t>AWS </a:t>
            </a:r>
            <a:r>
              <a:rPr sz="1900" spc="-100" dirty="0">
                <a:latin typeface="Arial"/>
                <a:cs typeface="Arial"/>
              </a:rPr>
              <a:t>CodeBuild </a:t>
            </a:r>
            <a:r>
              <a:rPr sz="1900" spc="-155" dirty="0">
                <a:latin typeface="Arial"/>
                <a:cs typeface="Arial"/>
              </a:rPr>
              <a:t>+  </a:t>
            </a:r>
            <a:r>
              <a:rPr lang="en-US" sz="1900" spc="-155" dirty="0">
                <a:latin typeface="Arial"/>
                <a:cs typeface="Arial"/>
              </a:rPr>
              <a:t>T</a:t>
            </a:r>
            <a:r>
              <a:rPr sz="1900" spc="10" dirty="0">
                <a:latin typeface="Arial"/>
                <a:cs typeface="Arial"/>
              </a:rPr>
              <a:t>hird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lang="en-US" sz="1900" spc="-25" dirty="0">
                <a:latin typeface="Arial"/>
                <a:cs typeface="Arial"/>
              </a:rPr>
              <a:t>P</a:t>
            </a:r>
            <a:r>
              <a:rPr sz="1900" spc="-25" dirty="0">
                <a:latin typeface="Arial"/>
                <a:cs typeface="Arial"/>
              </a:rPr>
              <a:t>arty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6" name="object 20"/>
          <p:cNvSpPr/>
          <p:nvPr/>
        </p:nvSpPr>
        <p:spPr>
          <a:xfrm>
            <a:off x="6519672" y="2798064"/>
            <a:ext cx="1008888" cy="1008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2"/>
          <p:cNvSpPr txBox="1"/>
          <p:nvPr/>
        </p:nvSpPr>
        <p:spPr>
          <a:xfrm>
            <a:off x="951992" y="3853433"/>
            <a:ext cx="183388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25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CodeCommit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8" name="object 23"/>
          <p:cNvSpPr/>
          <p:nvPr/>
        </p:nvSpPr>
        <p:spPr>
          <a:xfrm>
            <a:off x="1392936" y="2791967"/>
            <a:ext cx="987552" cy="987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24"/>
          <p:cNvSpPr txBox="1"/>
          <p:nvPr/>
        </p:nvSpPr>
        <p:spPr>
          <a:xfrm>
            <a:off x="3856100" y="3853433"/>
            <a:ext cx="154940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30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0" name="object 25"/>
          <p:cNvSpPr/>
          <p:nvPr/>
        </p:nvSpPr>
        <p:spPr>
          <a:xfrm>
            <a:off x="4126991" y="2791967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37"/>
          <p:cNvSpPr txBox="1"/>
          <p:nvPr/>
        </p:nvSpPr>
        <p:spPr>
          <a:xfrm>
            <a:off x="10984851" y="3899232"/>
            <a:ext cx="2237427" cy="5973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US" sz="1900" spc="-114" dirty="0">
                <a:latin typeface="Arial"/>
                <a:cs typeface="Arial"/>
              </a:rPr>
              <a:t>AWS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Cloud</a:t>
            </a:r>
            <a:r>
              <a:rPr sz="1900" spc="-235" dirty="0">
                <a:latin typeface="Arial"/>
                <a:cs typeface="Arial"/>
              </a:rPr>
              <a:t>W</a:t>
            </a:r>
            <a:r>
              <a:rPr sz="1900" spc="-150" dirty="0">
                <a:latin typeface="Arial"/>
                <a:cs typeface="Arial"/>
              </a:rPr>
              <a:t>a</a:t>
            </a:r>
            <a:r>
              <a:rPr sz="1900" spc="95" dirty="0">
                <a:latin typeface="Arial"/>
                <a:cs typeface="Arial"/>
              </a:rPr>
              <a:t>t</a:t>
            </a:r>
            <a:r>
              <a:rPr sz="1900" spc="-95" dirty="0">
                <a:latin typeface="Arial"/>
                <a:cs typeface="Arial"/>
              </a:rPr>
              <a:t>ch</a:t>
            </a:r>
            <a:endParaRPr lang="en-US" sz="1900" spc="-95" dirty="0">
              <a:latin typeface="Arial"/>
              <a:cs typeface="Arial"/>
            </a:endParaRPr>
          </a:p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IN" sz="1900" spc="-95" dirty="0">
                <a:latin typeface="Arial"/>
                <a:cs typeface="Arial"/>
              </a:rPr>
              <a:t>Container Insights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7" name="object 38"/>
          <p:cNvSpPr/>
          <p:nvPr/>
        </p:nvSpPr>
        <p:spPr>
          <a:xfrm>
            <a:off x="11390375" y="2772283"/>
            <a:ext cx="1059180" cy="1060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8"/>
          <p:cNvSpPr txBox="1"/>
          <p:nvPr/>
        </p:nvSpPr>
        <p:spPr>
          <a:xfrm>
            <a:off x="6076314" y="7311034"/>
            <a:ext cx="184340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60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CodePipeline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60" name="object 29"/>
          <p:cNvSpPr/>
          <p:nvPr/>
        </p:nvSpPr>
        <p:spPr>
          <a:xfrm>
            <a:off x="6571488" y="6455664"/>
            <a:ext cx="854964" cy="8549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4" name="Straight Arrow Connector 3"/>
          <p:cNvCxnSpPr>
            <a:stCxn id="60" idx="0"/>
            <a:endCxn id="48" idx="2"/>
          </p:cNvCxnSpPr>
          <p:nvPr/>
        </p:nvCxnSpPr>
        <p:spPr>
          <a:xfrm flipH="1" flipV="1">
            <a:off x="1886712" y="3779519"/>
            <a:ext cx="5112258" cy="267614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0" idx="0"/>
            <a:endCxn id="50" idx="2"/>
          </p:cNvCxnSpPr>
          <p:nvPr/>
        </p:nvCxnSpPr>
        <p:spPr>
          <a:xfrm flipH="1" flipV="1">
            <a:off x="4631435" y="3800854"/>
            <a:ext cx="2367535" cy="265481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0" idx="0"/>
            <a:endCxn id="46" idx="2"/>
          </p:cNvCxnSpPr>
          <p:nvPr/>
        </p:nvCxnSpPr>
        <p:spPr>
          <a:xfrm flipV="1">
            <a:off x="6998970" y="3806952"/>
            <a:ext cx="25146" cy="264871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60" idx="0"/>
            <a:endCxn id="37" idx="2"/>
          </p:cNvCxnSpPr>
          <p:nvPr/>
        </p:nvCxnSpPr>
        <p:spPr>
          <a:xfrm flipV="1">
            <a:off x="6998970" y="3869792"/>
            <a:ext cx="1907531" cy="258587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60" idx="0"/>
            <a:endCxn id="57" idx="2"/>
          </p:cNvCxnSpPr>
          <p:nvPr/>
        </p:nvCxnSpPr>
        <p:spPr>
          <a:xfrm flipV="1">
            <a:off x="6998970" y="3832986"/>
            <a:ext cx="4920995" cy="262267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9280C5A-AA39-9B4D-AC12-FA84623EF97E}"/>
              </a:ext>
            </a:extLst>
          </p:cNvPr>
          <p:cNvCxnSpPr>
            <a:cxnSpLocks/>
            <a:stCxn id="60" idx="0"/>
            <a:endCxn id="34" idx="2"/>
          </p:cNvCxnSpPr>
          <p:nvPr/>
        </p:nvCxnSpPr>
        <p:spPr>
          <a:xfrm flipV="1">
            <a:off x="6998970" y="3800853"/>
            <a:ext cx="3019355" cy="265481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4" name="Google Shape;584;p33">
            <a:extLst>
              <a:ext uri="{FF2B5EF4-FFF2-40B4-BE49-F238E27FC236}">
                <a16:creationId xmlns:a16="http://schemas.microsoft.com/office/drawing/2014/main" id="{FC80D117-886C-2A4B-AF6C-0E08BE3B57E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73004" y="2886886"/>
            <a:ext cx="890641" cy="913967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object 24">
            <a:extLst>
              <a:ext uri="{FF2B5EF4-FFF2-40B4-BE49-F238E27FC236}">
                <a16:creationId xmlns:a16="http://schemas.microsoft.com/office/drawing/2014/main" id="{BDE363E9-6576-5C45-BFF2-B91650223A86}"/>
              </a:ext>
            </a:extLst>
          </p:cNvPr>
          <p:cNvSpPr txBox="1"/>
          <p:nvPr/>
        </p:nvSpPr>
        <p:spPr>
          <a:xfrm>
            <a:off x="8326429" y="3856074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100" dirty="0" err="1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7" name="object 25">
            <a:extLst>
              <a:ext uri="{FF2B5EF4-FFF2-40B4-BE49-F238E27FC236}">
                <a16:creationId xmlns:a16="http://schemas.microsoft.com/office/drawing/2014/main" id="{92AE60D1-D23A-6F4B-91ED-2642948CF0E3}"/>
              </a:ext>
            </a:extLst>
          </p:cNvPr>
          <p:cNvSpPr/>
          <p:nvPr/>
        </p:nvSpPr>
        <p:spPr>
          <a:xfrm>
            <a:off x="8402057" y="2860905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24">
            <a:extLst>
              <a:ext uri="{FF2B5EF4-FFF2-40B4-BE49-F238E27FC236}">
                <a16:creationId xmlns:a16="http://schemas.microsoft.com/office/drawing/2014/main" id="{A48F0663-4EC0-5549-90FB-659A3296D39C}"/>
              </a:ext>
            </a:extLst>
          </p:cNvPr>
          <p:cNvSpPr txBox="1"/>
          <p:nvPr/>
        </p:nvSpPr>
        <p:spPr>
          <a:xfrm>
            <a:off x="9655640" y="3830006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900" spc="-100" dirty="0" err="1">
                <a:latin typeface="Arial"/>
                <a:cs typeface="Arial"/>
              </a:rPr>
              <a:t>kubectl</a:t>
            </a:r>
            <a:endParaRPr sz="1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601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35" grpId="0" animBg="1"/>
      <p:bldP spid="38" grpId="0"/>
      <p:bldP spid="39" grpId="0" animBg="1"/>
      <p:bldP spid="40" grpId="0"/>
      <p:bldP spid="41" grpId="0" animBg="1"/>
      <p:bldP spid="42" grpId="0"/>
      <p:bldP spid="43" grpId="0" animBg="1"/>
      <p:bldP spid="44" grpId="0"/>
      <p:bldP spid="45" grpId="0"/>
      <p:bldP spid="46" grpId="0" animBg="1"/>
      <p:bldP spid="47" grpId="0"/>
      <p:bldP spid="48" grpId="0" animBg="1"/>
      <p:bldP spid="49" grpId="0"/>
      <p:bldP spid="50" grpId="0" animBg="1"/>
      <p:bldP spid="56" grpId="0"/>
      <p:bldP spid="57" grpId="0" animBg="1"/>
      <p:bldP spid="59" grpId="0"/>
      <p:bldP spid="60" grpId="0" animBg="1"/>
      <p:bldP spid="36" grpId="0"/>
      <p:bldP spid="37" grpId="0" animBg="1"/>
      <p:bldP spid="53" grpId="0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14" name="object 12"/>
          <p:cNvSpPr/>
          <p:nvPr/>
        </p:nvSpPr>
        <p:spPr>
          <a:xfrm>
            <a:off x="84353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/>
          <p:cNvSpPr txBox="1"/>
          <p:nvPr/>
        </p:nvSpPr>
        <p:spPr>
          <a:xfrm>
            <a:off x="168554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778753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AWS Developer Tools or Code Services</a:t>
            </a:r>
          </a:p>
        </p:txBody>
      </p:sp>
      <p:sp>
        <p:nvSpPr>
          <p:cNvPr id="35" name="object 12"/>
          <p:cNvSpPr/>
          <p:nvPr/>
        </p:nvSpPr>
        <p:spPr>
          <a:xfrm>
            <a:off x="329717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4"/>
          <p:cNvSpPr txBox="1"/>
          <p:nvPr/>
        </p:nvSpPr>
        <p:spPr>
          <a:xfrm>
            <a:off x="409346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Build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39" name="object 12"/>
          <p:cNvSpPr/>
          <p:nvPr/>
        </p:nvSpPr>
        <p:spPr>
          <a:xfrm>
            <a:off x="572033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4"/>
          <p:cNvSpPr txBox="1"/>
          <p:nvPr/>
        </p:nvSpPr>
        <p:spPr>
          <a:xfrm>
            <a:off x="6513257" y="176663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Test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1" name="object 12"/>
          <p:cNvSpPr/>
          <p:nvPr/>
        </p:nvSpPr>
        <p:spPr>
          <a:xfrm>
            <a:off x="814349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4"/>
          <p:cNvSpPr txBox="1"/>
          <p:nvPr/>
        </p:nvSpPr>
        <p:spPr>
          <a:xfrm>
            <a:off x="8997377" y="173615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Deploy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3" name="object 12"/>
          <p:cNvSpPr/>
          <p:nvPr/>
        </p:nvSpPr>
        <p:spPr>
          <a:xfrm>
            <a:off x="1055141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4"/>
          <p:cNvSpPr txBox="1"/>
          <p:nvPr/>
        </p:nvSpPr>
        <p:spPr>
          <a:xfrm>
            <a:off x="11390057" y="1736154"/>
            <a:ext cx="1298809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Monitor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5" name="object 19"/>
          <p:cNvSpPr txBox="1"/>
          <p:nvPr/>
        </p:nvSpPr>
        <p:spPr>
          <a:xfrm>
            <a:off x="6160388" y="3888739"/>
            <a:ext cx="1727835" cy="6028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marR="5080" indent="-325120">
              <a:lnSpc>
                <a:spcPct val="101099"/>
              </a:lnSpc>
              <a:spcBef>
                <a:spcPts val="95"/>
              </a:spcBef>
            </a:pPr>
            <a:r>
              <a:rPr sz="1900" spc="-240" dirty="0">
                <a:latin typeface="Arial"/>
                <a:cs typeface="Arial"/>
              </a:rPr>
              <a:t>AWS </a:t>
            </a:r>
            <a:r>
              <a:rPr sz="1900" spc="-100" dirty="0">
                <a:latin typeface="Arial"/>
                <a:cs typeface="Arial"/>
              </a:rPr>
              <a:t>CodeBuild </a:t>
            </a:r>
            <a:r>
              <a:rPr sz="1900" spc="-155" dirty="0">
                <a:latin typeface="Arial"/>
                <a:cs typeface="Arial"/>
              </a:rPr>
              <a:t>+  </a:t>
            </a:r>
            <a:r>
              <a:rPr lang="en-US" sz="1900" spc="-155" dirty="0">
                <a:latin typeface="Arial"/>
                <a:cs typeface="Arial"/>
              </a:rPr>
              <a:t>T</a:t>
            </a:r>
            <a:r>
              <a:rPr sz="1900" spc="10" dirty="0">
                <a:latin typeface="Arial"/>
                <a:cs typeface="Arial"/>
              </a:rPr>
              <a:t>hird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lang="en-US" sz="1900" spc="-25" dirty="0">
                <a:latin typeface="Arial"/>
                <a:cs typeface="Arial"/>
              </a:rPr>
              <a:t>P</a:t>
            </a:r>
            <a:r>
              <a:rPr sz="1900" spc="-25" dirty="0">
                <a:latin typeface="Arial"/>
                <a:cs typeface="Arial"/>
              </a:rPr>
              <a:t>arty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6" name="object 20"/>
          <p:cNvSpPr/>
          <p:nvPr/>
        </p:nvSpPr>
        <p:spPr>
          <a:xfrm>
            <a:off x="6519672" y="2798064"/>
            <a:ext cx="1008888" cy="1008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2"/>
          <p:cNvSpPr txBox="1"/>
          <p:nvPr/>
        </p:nvSpPr>
        <p:spPr>
          <a:xfrm>
            <a:off x="951992" y="3853433"/>
            <a:ext cx="183388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25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CodeCommit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8" name="object 23"/>
          <p:cNvSpPr/>
          <p:nvPr/>
        </p:nvSpPr>
        <p:spPr>
          <a:xfrm>
            <a:off x="1392936" y="2791967"/>
            <a:ext cx="987552" cy="987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24"/>
          <p:cNvSpPr txBox="1"/>
          <p:nvPr/>
        </p:nvSpPr>
        <p:spPr>
          <a:xfrm>
            <a:off x="3856100" y="3853433"/>
            <a:ext cx="154940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30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0" name="object 25"/>
          <p:cNvSpPr/>
          <p:nvPr/>
        </p:nvSpPr>
        <p:spPr>
          <a:xfrm>
            <a:off x="4126991" y="2791967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5"/>
          <p:cNvSpPr/>
          <p:nvPr/>
        </p:nvSpPr>
        <p:spPr>
          <a:xfrm>
            <a:off x="843535" y="4275187"/>
            <a:ext cx="5069586" cy="1094740"/>
          </a:xfrm>
          <a:custGeom>
            <a:avLst/>
            <a:gdLst/>
            <a:ahLst/>
            <a:cxnLst/>
            <a:rect l="l" t="t" r="r" b="b"/>
            <a:pathLst>
              <a:path w="5876925" h="1094739">
                <a:moveTo>
                  <a:pt x="5329428" y="0"/>
                </a:moveTo>
                <a:lnTo>
                  <a:pt x="5329428" y="273558"/>
                </a:lnTo>
                <a:lnTo>
                  <a:pt x="0" y="273558"/>
                </a:lnTo>
                <a:lnTo>
                  <a:pt x="0" y="820674"/>
                </a:lnTo>
                <a:lnTo>
                  <a:pt x="5329428" y="820674"/>
                </a:lnTo>
                <a:lnTo>
                  <a:pt x="5329428" y="1094232"/>
                </a:lnTo>
                <a:lnTo>
                  <a:pt x="5876544" y="547115"/>
                </a:lnTo>
                <a:lnTo>
                  <a:pt x="532942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17"/>
          <p:cNvSpPr/>
          <p:nvPr/>
        </p:nvSpPr>
        <p:spPr>
          <a:xfrm>
            <a:off x="1052888" y="4696637"/>
            <a:ext cx="2416563" cy="2518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18"/>
          <p:cNvSpPr/>
          <p:nvPr/>
        </p:nvSpPr>
        <p:spPr>
          <a:xfrm>
            <a:off x="843534" y="5336729"/>
            <a:ext cx="12230987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20"/>
          <p:cNvSpPr/>
          <p:nvPr/>
        </p:nvSpPr>
        <p:spPr>
          <a:xfrm>
            <a:off x="9158032" y="5737668"/>
            <a:ext cx="2950756" cy="2614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8" name="object 28"/>
          <p:cNvSpPr txBox="1"/>
          <p:nvPr/>
        </p:nvSpPr>
        <p:spPr>
          <a:xfrm>
            <a:off x="6076314" y="7311034"/>
            <a:ext cx="184340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60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CodePipeline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69" name="object 29"/>
          <p:cNvSpPr/>
          <p:nvPr/>
        </p:nvSpPr>
        <p:spPr>
          <a:xfrm>
            <a:off x="6571488" y="6455664"/>
            <a:ext cx="854964" cy="8549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23"/>
          <p:cNvSpPr/>
          <p:nvPr/>
        </p:nvSpPr>
        <p:spPr>
          <a:xfrm>
            <a:off x="965770" y="5740397"/>
            <a:ext cx="2445423" cy="26149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7">
            <a:extLst>
              <a:ext uri="{FF2B5EF4-FFF2-40B4-BE49-F238E27FC236}">
                <a16:creationId xmlns:a16="http://schemas.microsoft.com/office/drawing/2014/main" id="{212B7D2E-2DB2-754D-9EFB-7347C6999A3F}"/>
              </a:ext>
            </a:extLst>
          </p:cNvPr>
          <p:cNvSpPr txBox="1"/>
          <p:nvPr/>
        </p:nvSpPr>
        <p:spPr>
          <a:xfrm>
            <a:off x="10984851" y="3899232"/>
            <a:ext cx="2237427" cy="5973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US" sz="1900" spc="-114" dirty="0">
                <a:latin typeface="Arial"/>
                <a:cs typeface="Arial"/>
              </a:rPr>
              <a:t>AWS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Cloud</a:t>
            </a:r>
            <a:r>
              <a:rPr sz="1900" spc="-235" dirty="0">
                <a:latin typeface="Arial"/>
                <a:cs typeface="Arial"/>
              </a:rPr>
              <a:t>W</a:t>
            </a:r>
            <a:r>
              <a:rPr sz="1900" spc="-150" dirty="0">
                <a:latin typeface="Arial"/>
                <a:cs typeface="Arial"/>
              </a:rPr>
              <a:t>a</a:t>
            </a:r>
            <a:r>
              <a:rPr sz="1900" spc="95" dirty="0">
                <a:latin typeface="Arial"/>
                <a:cs typeface="Arial"/>
              </a:rPr>
              <a:t>t</a:t>
            </a:r>
            <a:r>
              <a:rPr sz="1900" spc="-95" dirty="0">
                <a:latin typeface="Arial"/>
                <a:cs typeface="Arial"/>
              </a:rPr>
              <a:t>ch</a:t>
            </a:r>
            <a:endParaRPr lang="en-US" sz="1900" spc="-95" dirty="0">
              <a:latin typeface="Arial"/>
              <a:cs typeface="Arial"/>
            </a:endParaRPr>
          </a:p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IN" sz="1900" spc="-95" dirty="0">
                <a:latin typeface="Arial"/>
                <a:cs typeface="Arial"/>
              </a:rPr>
              <a:t>Container Insights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2" name="object 38">
            <a:extLst>
              <a:ext uri="{FF2B5EF4-FFF2-40B4-BE49-F238E27FC236}">
                <a16:creationId xmlns:a16="http://schemas.microsoft.com/office/drawing/2014/main" id="{D3005B7C-F6CC-7040-A187-31420B6BB2AF}"/>
              </a:ext>
            </a:extLst>
          </p:cNvPr>
          <p:cNvSpPr/>
          <p:nvPr/>
        </p:nvSpPr>
        <p:spPr>
          <a:xfrm>
            <a:off x="11390375" y="2772283"/>
            <a:ext cx="1059180" cy="10607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Google Shape;584;p33">
            <a:extLst>
              <a:ext uri="{FF2B5EF4-FFF2-40B4-BE49-F238E27FC236}">
                <a16:creationId xmlns:a16="http://schemas.microsoft.com/office/drawing/2014/main" id="{24BDCDF4-8A2B-7847-8858-A335873D9F8E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73004" y="2886886"/>
            <a:ext cx="890641" cy="913967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object 24">
            <a:extLst>
              <a:ext uri="{FF2B5EF4-FFF2-40B4-BE49-F238E27FC236}">
                <a16:creationId xmlns:a16="http://schemas.microsoft.com/office/drawing/2014/main" id="{1D9ADB2B-3AC1-8D45-A3F6-7E4BB3F20E1C}"/>
              </a:ext>
            </a:extLst>
          </p:cNvPr>
          <p:cNvSpPr txBox="1"/>
          <p:nvPr/>
        </p:nvSpPr>
        <p:spPr>
          <a:xfrm>
            <a:off x="8326429" y="3856074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100" dirty="0" err="1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1" name="object 25">
            <a:extLst>
              <a:ext uri="{FF2B5EF4-FFF2-40B4-BE49-F238E27FC236}">
                <a16:creationId xmlns:a16="http://schemas.microsoft.com/office/drawing/2014/main" id="{BDE2D3DA-1FAB-644C-8C8C-8A49297F3F77}"/>
              </a:ext>
            </a:extLst>
          </p:cNvPr>
          <p:cNvSpPr/>
          <p:nvPr/>
        </p:nvSpPr>
        <p:spPr>
          <a:xfrm>
            <a:off x="8402057" y="2860905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24">
            <a:extLst>
              <a:ext uri="{FF2B5EF4-FFF2-40B4-BE49-F238E27FC236}">
                <a16:creationId xmlns:a16="http://schemas.microsoft.com/office/drawing/2014/main" id="{E64DE1E1-82B5-1848-9E36-52FBCC67A3E7}"/>
              </a:ext>
            </a:extLst>
          </p:cNvPr>
          <p:cNvSpPr txBox="1"/>
          <p:nvPr/>
        </p:nvSpPr>
        <p:spPr>
          <a:xfrm>
            <a:off x="9655640" y="3830006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900" spc="-100" dirty="0" err="1">
                <a:latin typeface="Arial"/>
                <a:cs typeface="Arial"/>
              </a:rPr>
              <a:t>kubectl</a:t>
            </a:r>
            <a:endParaRPr sz="1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369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35" grpId="0" animBg="1"/>
      <p:bldP spid="38" grpId="0"/>
      <p:bldP spid="39" grpId="0" animBg="1"/>
      <p:bldP spid="40" grpId="0"/>
      <p:bldP spid="41" grpId="0" animBg="1"/>
      <p:bldP spid="42" grpId="0"/>
      <p:bldP spid="43" grpId="0" animBg="1"/>
      <p:bldP spid="44" grpId="0"/>
      <p:bldP spid="45" grpId="0"/>
      <p:bldP spid="46" grpId="0" animBg="1"/>
      <p:bldP spid="47" grpId="0"/>
      <p:bldP spid="48" grpId="0" animBg="1"/>
      <p:bldP spid="49" grpId="0"/>
      <p:bldP spid="50" grpId="0" animBg="1"/>
      <p:bldP spid="36" grpId="0" animBg="1"/>
      <p:bldP spid="65" grpId="0" animBg="1"/>
      <p:bldP spid="68" grpId="0"/>
      <p:bldP spid="69" grpId="0" animBg="1"/>
      <p:bldP spid="31" grpId="0"/>
      <p:bldP spid="32" grpId="0" animBg="1"/>
      <p:bldP spid="34" grpId="0"/>
      <p:bldP spid="51" grpId="0" animBg="1"/>
      <p:bldP spid="52" grpId="0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64055" y="3451859"/>
            <a:ext cx="6398894" cy="1090747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  <a:t>AWS CodeCommit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7752261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Kalyan Reddy Daida</a:t>
            </a:r>
            <a:endParaRPr lang="en-GB" dirty="0"/>
          </a:p>
        </p:txBody>
      </p:sp>
      <p:pic>
        <p:nvPicPr>
          <p:cNvPr id="8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0595" y="1289955"/>
            <a:ext cx="5316582" cy="531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8299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Version Control Service </a:t>
            </a:r>
            <a:r>
              <a:rPr lang="en-US" dirty="0"/>
              <a:t>hosted by AWS </a:t>
            </a:r>
          </a:p>
          <a:p>
            <a:r>
              <a:rPr lang="en-US" dirty="0"/>
              <a:t>We can privately store and manage documents, </a:t>
            </a:r>
            <a:r>
              <a:rPr lang="en-US" dirty="0">
                <a:solidFill>
                  <a:srgbClr val="0070C0"/>
                </a:solidFill>
              </a:rPr>
              <a:t>source code</a:t>
            </a:r>
            <a:r>
              <a:rPr lang="en-US" dirty="0"/>
              <a:t>, and binary files</a:t>
            </a:r>
          </a:p>
          <a:p>
            <a:r>
              <a:rPr lang="en-US" dirty="0">
                <a:solidFill>
                  <a:srgbClr val="0070C0"/>
                </a:solidFill>
              </a:rPr>
              <a:t>Secure &amp; highly scalable</a:t>
            </a:r>
          </a:p>
          <a:p>
            <a:r>
              <a:rPr lang="en-US" dirty="0"/>
              <a:t>Supports standard functionality of </a:t>
            </a:r>
            <a:r>
              <a:rPr lang="en-US" dirty="0">
                <a:solidFill>
                  <a:srgbClr val="0070C0"/>
                </a:solidFill>
              </a:rPr>
              <a:t>Git</a:t>
            </a:r>
            <a:r>
              <a:rPr lang="en-US" dirty="0"/>
              <a:t> (CodeCommit supports Git versions 1.7.9 and later.)</a:t>
            </a:r>
          </a:p>
          <a:p>
            <a:r>
              <a:rPr lang="en-US" dirty="0"/>
              <a:t>Uses a </a:t>
            </a:r>
            <a:r>
              <a:rPr lang="en-US" dirty="0">
                <a:solidFill>
                  <a:srgbClr val="0070C0"/>
                </a:solidFill>
              </a:rPr>
              <a:t>static user name and password </a:t>
            </a:r>
            <a:r>
              <a:rPr lang="en-US" dirty="0"/>
              <a:t>in addition to standard SSH..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AWS CodeCommit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185758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37670"/>
            <a:ext cx="12618720" cy="1188851"/>
          </a:xfrm>
        </p:spPr>
        <p:txBody>
          <a:bodyPr/>
          <a:lstStyle/>
          <a:p>
            <a:r>
              <a:rPr lang="en-US" b="1" dirty="0"/>
              <a:t>CodeCommit – Integration with AWS Services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7650458" y="4263183"/>
            <a:ext cx="1971180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CodeCommit</a:t>
            </a:r>
          </a:p>
        </p:txBody>
      </p:sp>
      <p:pic>
        <p:nvPicPr>
          <p:cNvPr id="6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3548" y="4021130"/>
            <a:ext cx="853440" cy="8534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1022015" y="1616539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CodeStar</a:t>
            </a:r>
          </a:p>
        </p:txBody>
      </p:sp>
      <p:pic>
        <p:nvPicPr>
          <p:cNvPr id="8" name="Graphic 26">
            <a:extLst>
              <a:ext uri="{FF2B5EF4-FFF2-40B4-BE49-F238E27FC236}">
                <a16:creationId xmlns:a16="http://schemas.microsoft.com/office/drawing/2014/main" id="{242171AE-7602-DE40-AE98-C20365693A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6437" y="1985870"/>
            <a:ext cx="853440" cy="8534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2916521" y="1617952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CodeBuild</a:t>
            </a:r>
          </a:p>
        </p:txBody>
      </p:sp>
      <p:pic>
        <p:nvPicPr>
          <p:cNvPr id="10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84300" y="1967318"/>
            <a:ext cx="853440" cy="8534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DA3940-85A3-3343-A668-675C4E2C0512}"/>
              </a:ext>
            </a:extLst>
          </p:cNvPr>
          <p:cNvSpPr txBox="1"/>
          <p:nvPr/>
        </p:nvSpPr>
        <p:spPr>
          <a:xfrm>
            <a:off x="4724383" y="1617952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CodePipeline</a:t>
            </a:r>
          </a:p>
        </p:txBody>
      </p:sp>
      <p:pic>
        <p:nvPicPr>
          <p:cNvPr id="12" name="Graphic 24">
            <a:extLst>
              <a:ext uri="{FF2B5EF4-FFF2-40B4-BE49-F238E27FC236}">
                <a16:creationId xmlns:a16="http://schemas.microsoft.com/office/drawing/2014/main" id="{436AF062-AAD4-F44B-BC76-9EEE592D9F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78806" y="1967318"/>
            <a:ext cx="853440" cy="8534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DA3940-85A3-3343-A668-675C4E2C0512}"/>
              </a:ext>
            </a:extLst>
          </p:cNvPr>
          <p:cNvSpPr txBox="1"/>
          <p:nvPr/>
        </p:nvSpPr>
        <p:spPr>
          <a:xfrm>
            <a:off x="6733548" y="1617952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Cloud9</a:t>
            </a:r>
          </a:p>
        </p:txBody>
      </p:sp>
      <p:pic>
        <p:nvPicPr>
          <p:cNvPr id="14" name="Graphic 56">
            <a:extLst>
              <a:ext uri="{FF2B5EF4-FFF2-40B4-BE49-F238E27FC236}">
                <a16:creationId xmlns:a16="http://schemas.microsoft.com/office/drawing/2014/main" id="{569812B6-5B8D-3C48-95FA-E1A87FA114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87970" y="1967318"/>
            <a:ext cx="853440" cy="8534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CA8BB9A-4B84-154B-A7D0-6E087DA04F49}"/>
              </a:ext>
            </a:extLst>
          </p:cNvPr>
          <p:cNvSpPr txBox="1"/>
          <p:nvPr/>
        </p:nvSpPr>
        <p:spPr>
          <a:xfrm>
            <a:off x="8724290" y="1616537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Amplify</a:t>
            </a:r>
          </a:p>
        </p:txBody>
      </p:sp>
      <p:pic>
        <p:nvPicPr>
          <p:cNvPr id="16" name="Graphic 26">
            <a:extLst>
              <a:ext uri="{FF2B5EF4-FFF2-40B4-BE49-F238E27FC236}">
                <a16:creationId xmlns:a16="http://schemas.microsoft.com/office/drawing/2014/main" id="{77BDB3A6-809A-4C4A-B532-A364BCB0BE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678713" y="1959817"/>
            <a:ext cx="853440" cy="8534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71229C-75C9-7348-A95C-3A8906F62A89}"/>
              </a:ext>
            </a:extLst>
          </p:cNvPr>
          <p:cNvSpPr txBox="1"/>
          <p:nvPr/>
        </p:nvSpPr>
        <p:spPr>
          <a:xfrm>
            <a:off x="10677437" y="1617952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CloudFormation</a:t>
            </a:r>
          </a:p>
        </p:txBody>
      </p:sp>
      <p:pic>
        <p:nvPicPr>
          <p:cNvPr id="18" name="Graphic 47">
            <a:extLst>
              <a:ext uri="{FF2B5EF4-FFF2-40B4-BE49-F238E27FC236}">
                <a16:creationId xmlns:a16="http://schemas.microsoft.com/office/drawing/2014/main" id="{C9806E1C-231A-A543-A743-816583871FD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631859" y="1987284"/>
            <a:ext cx="853440" cy="8534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8B11175-8F26-E049-8FCE-A7F653ADEDC5}"/>
              </a:ext>
            </a:extLst>
          </p:cNvPr>
          <p:cNvSpPr txBox="1"/>
          <p:nvPr/>
        </p:nvSpPr>
        <p:spPr>
          <a:xfrm>
            <a:off x="10819157" y="7174163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CloudWatch</a:t>
            </a:r>
          </a:p>
        </p:txBody>
      </p:sp>
      <p:pic>
        <p:nvPicPr>
          <p:cNvPr id="20" name="Graphic 33">
            <a:extLst>
              <a:ext uri="{FF2B5EF4-FFF2-40B4-BE49-F238E27FC236}">
                <a16:creationId xmlns:a16="http://schemas.microsoft.com/office/drawing/2014/main" id="{E8A76DD7-2470-9240-BE0E-8F1412C59C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773579" y="6276169"/>
            <a:ext cx="853440" cy="8534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35D7CEE-E2AA-1544-8955-AF7B4EC85002}"/>
              </a:ext>
            </a:extLst>
          </p:cNvPr>
          <p:cNvSpPr txBox="1"/>
          <p:nvPr/>
        </p:nvSpPr>
        <p:spPr>
          <a:xfrm>
            <a:off x="8869574" y="7218718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CloudTrail</a:t>
            </a:r>
          </a:p>
        </p:txBody>
      </p:sp>
      <p:pic>
        <p:nvPicPr>
          <p:cNvPr id="22" name="Graphic 51">
            <a:extLst>
              <a:ext uri="{FF2B5EF4-FFF2-40B4-BE49-F238E27FC236}">
                <a16:creationId xmlns:a16="http://schemas.microsoft.com/office/drawing/2014/main" id="{C908DA3E-1AF9-E84D-96D9-F3076F3FEBC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773209" y="6320723"/>
            <a:ext cx="853440" cy="85344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8D58F77-A038-4848-8054-84194CCB39B6}"/>
              </a:ext>
            </a:extLst>
          </p:cNvPr>
          <p:cNvSpPr txBox="1"/>
          <p:nvPr/>
        </p:nvSpPr>
        <p:spPr>
          <a:xfrm>
            <a:off x="6984415" y="7174163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Elastic Beanstalk</a:t>
            </a:r>
          </a:p>
        </p:txBody>
      </p:sp>
      <p:pic>
        <p:nvPicPr>
          <p:cNvPr id="24" name="Graphic 10">
            <a:extLst>
              <a:ext uri="{FF2B5EF4-FFF2-40B4-BE49-F238E27FC236}">
                <a16:creationId xmlns:a16="http://schemas.microsoft.com/office/drawing/2014/main" id="{0FEDE7D2-452D-5940-BCF6-A30BD1443B9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907279" y="6320723"/>
            <a:ext cx="853440" cy="85344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0A92ED3-A03E-B349-8121-A448B8DC0767}"/>
              </a:ext>
            </a:extLst>
          </p:cNvPr>
          <p:cNvSpPr txBox="1"/>
          <p:nvPr/>
        </p:nvSpPr>
        <p:spPr>
          <a:xfrm>
            <a:off x="4904903" y="7113342"/>
            <a:ext cx="276228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Key Management Service</a:t>
            </a:r>
          </a:p>
        </p:txBody>
      </p:sp>
      <p:pic>
        <p:nvPicPr>
          <p:cNvPr id="26" name="Graphic 33">
            <a:extLst>
              <a:ext uri="{FF2B5EF4-FFF2-40B4-BE49-F238E27FC236}">
                <a16:creationId xmlns:a16="http://schemas.microsoft.com/office/drawing/2014/main" id="{CA8733F1-1CBF-494B-B1CC-CBCDB7037E2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880108" y="6320723"/>
            <a:ext cx="853440" cy="8534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8809D90-4098-7446-82E0-DC22E47525B7}"/>
              </a:ext>
            </a:extLst>
          </p:cNvPr>
          <p:cNvSpPr txBox="1"/>
          <p:nvPr/>
        </p:nvSpPr>
        <p:spPr>
          <a:xfrm>
            <a:off x="2120268" y="7107427"/>
            <a:ext cx="266144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Amazon Simple Notification Service</a:t>
            </a:r>
          </a:p>
        </p:txBody>
      </p:sp>
      <p:pic>
        <p:nvPicPr>
          <p:cNvPr id="28" name="Graphic 33">
            <a:extLst>
              <a:ext uri="{FF2B5EF4-FFF2-40B4-BE49-F238E27FC236}">
                <a16:creationId xmlns:a16="http://schemas.microsoft.com/office/drawing/2014/main" id="{94BAF6D0-D90F-2940-B54C-F4A09CDD093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829877" y="6320723"/>
            <a:ext cx="853440" cy="853440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8" idx="2"/>
            <a:endCxn id="6" idx="0"/>
          </p:cNvCxnSpPr>
          <p:nvPr/>
        </p:nvCxnSpPr>
        <p:spPr>
          <a:xfrm>
            <a:off x="2403158" y="2839310"/>
            <a:ext cx="4757111" cy="118182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2"/>
            <a:endCxn id="6" idx="0"/>
          </p:cNvCxnSpPr>
          <p:nvPr/>
        </p:nvCxnSpPr>
        <p:spPr>
          <a:xfrm>
            <a:off x="6105526" y="2820758"/>
            <a:ext cx="1054742" cy="120037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0" idx="2"/>
            <a:endCxn id="6" idx="0"/>
          </p:cNvCxnSpPr>
          <p:nvPr/>
        </p:nvCxnSpPr>
        <p:spPr>
          <a:xfrm>
            <a:off x="4211020" y="2820758"/>
            <a:ext cx="2949248" cy="120037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6" idx="0"/>
            <a:endCxn id="14" idx="2"/>
          </p:cNvCxnSpPr>
          <p:nvPr/>
        </p:nvCxnSpPr>
        <p:spPr>
          <a:xfrm flipV="1">
            <a:off x="7160268" y="2820758"/>
            <a:ext cx="954422" cy="120037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6" idx="0"/>
            <a:endCxn id="16" idx="2"/>
          </p:cNvCxnSpPr>
          <p:nvPr/>
        </p:nvCxnSpPr>
        <p:spPr>
          <a:xfrm flipV="1">
            <a:off x="7160268" y="2813258"/>
            <a:ext cx="2945165" cy="120787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6" idx="0"/>
            <a:endCxn id="18" idx="2"/>
          </p:cNvCxnSpPr>
          <p:nvPr/>
        </p:nvCxnSpPr>
        <p:spPr>
          <a:xfrm flipV="1">
            <a:off x="7160268" y="2840724"/>
            <a:ext cx="4898311" cy="11804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0"/>
            <a:endCxn id="6" idx="2"/>
          </p:cNvCxnSpPr>
          <p:nvPr/>
        </p:nvCxnSpPr>
        <p:spPr>
          <a:xfrm flipV="1">
            <a:off x="3256598" y="4874571"/>
            <a:ext cx="3903671" cy="144615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0"/>
            <a:endCxn id="6" idx="2"/>
          </p:cNvCxnSpPr>
          <p:nvPr/>
        </p:nvCxnSpPr>
        <p:spPr>
          <a:xfrm flipV="1">
            <a:off x="6306828" y="4874571"/>
            <a:ext cx="853440" cy="144615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4" idx="0"/>
            <a:endCxn id="6" idx="2"/>
          </p:cNvCxnSpPr>
          <p:nvPr/>
        </p:nvCxnSpPr>
        <p:spPr>
          <a:xfrm flipH="1" flipV="1">
            <a:off x="7160269" y="4874571"/>
            <a:ext cx="1173731" cy="144615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6" idx="2"/>
            <a:endCxn id="22" idx="0"/>
          </p:cNvCxnSpPr>
          <p:nvPr/>
        </p:nvCxnSpPr>
        <p:spPr>
          <a:xfrm>
            <a:off x="7160269" y="4874571"/>
            <a:ext cx="3039661" cy="144615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6" idx="2"/>
            <a:endCxn id="20" idx="0"/>
          </p:cNvCxnSpPr>
          <p:nvPr/>
        </p:nvCxnSpPr>
        <p:spPr>
          <a:xfrm>
            <a:off x="7160268" y="4874571"/>
            <a:ext cx="5040031" cy="140159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10865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181365"/>
            <a:ext cx="12618720" cy="1188851"/>
          </a:xfrm>
        </p:spPr>
        <p:txBody>
          <a:bodyPr/>
          <a:lstStyle/>
          <a:p>
            <a:r>
              <a:rPr lang="en-US" b="1" dirty="0"/>
              <a:t>CodeCommit - Steps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5368997" y="6883033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CodeCommit</a:t>
            </a:r>
            <a:endParaRPr lang="en-US" sz="1680" dirty="0"/>
          </a:p>
        </p:txBody>
      </p:sp>
      <p:pic>
        <p:nvPicPr>
          <p:cNvPr id="7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3419" y="6079422"/>
            <a:ext cx="853440" cy="853440"/>
          </a:xfrm>
          <a:prstGeom prst="rect">
            <a:avLst/>
          </a:prstGeom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500C2653-A06A-354F-97A7-93DD33AFA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90959" y="5436616"/>
            <a:ext cx="396240" cy="3962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5FA3DF-AAD9-2A40-8928-45DEB6D047C9}"/>
              </a:ext>
            </a:extLst>
          </p:cNvPr>
          <p:cNvSpPr/>
          <p:nvPr/>
        </p:nvSpPr>
        <p:spPr>
          <a:xfrm>
            <a:off x="5690959" y="5436615"/>
            <a:ext cx="2118360" cy="1832048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109728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4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sp>
        <p:nvSpPr>
          <p:cNvPr id="11" name="Can 10"/>
          <p:cNvSpPr/>
          <p:nvPr/>
        </p:nvSpPr>
        <p:spPr>
          <a:xfrm>
            <a:off x="6087199" y="2768253"/>
            <a:ext cx="1435469" cy="99277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0" dirty="0"/>
              <a:t>Local Git Repo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804933" y="3751216"/>
            <a:ext cx="0" cy="17267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23825" y="4157480"/>
            <a:ext cx="670376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>
                <a:solidFill>
                  <a:srgbClr val="00B050"/>
                </a:solidFill>
              </a:rPr>
              <a:t>push</a:t>
            </a:r>
          </a:p>
        </p:txBody>
      </p:sp>
      <p:sp>
        <p:nvSpPr>
          <p:cNvPr id="29" name="AutoShape 14" descr="Image result for developer smiley"/>
          <p:cNvSpPr>
            <a:spLocks noChangeAspect="1" noChangeArrowheads="1"/>
          </p:cNvSpPr>
          <p:nvPr/>
        </p:nvSpPr>
        <p:spPr bwMode="auto">
          <a:xfrm>
            <a:off x="186690" y="-173355"/>
            <a:ext cx="365760" cy="36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640"/>
          </a:p>
        </p:txBody>
      </p:sp>
      <p:pic>
        <p:nvPicPr>
          <p:cNvPr id="1040" name="Picture 16" descr="Image result for developer smile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285" y="1370216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7205421" y="1621143"/>
            <a:ext cx="1087221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80" dirty="0"/>
              <a:t>Developer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1C3BE54-8A0D-C14D-829C-19311246E91E}"/>
              </a:ext>
            </a:extLst>
          </p:cNvPr>
          <p:cNvCxnSpPr>
            <a:cxnSpLocks/>
            <a:stCxn id="1040" idx="2"/>
            <a:endCxn id="11" idx="1"/>
          </p:cNvCxnSpPr>
          <p:nvPr/>
        </p:nvCxnSpPr>
        <p:spPr>
          <a:xfrm>
            <a:off x="6790880" y="2241405"/>
            <a:ext cx="14054" cy="5268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136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  <p:bldP spid="21" grpId="0"/>
      <p:bldP spid="3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14" name="object 12"/>
          <p:cNvSpPr/>
          <p:nvPr/>
        </p:nvSpPr>
        <p:spPr>
          <a:xfrm>
            <a:off x="84353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/>
          <p:cNvSpPr txBox="1"/>
          <p:nvPr/>
        </p:nvSpPr>
        <p:spPr>
          <a:xfrm>
            <a:off x="168554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778753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AWS Developer Tools or Code Services</a:t>
            </a:r>
          </a:p>
        </p:txBody>
      </p:sp>
      <p:sp>
        <p:nvSpPr>
          <p:cNvPr id="35" name="object 12"/>
          <p:cNvSpPr/>
          <p:nvPr/>
        </p:nvSpPr>
        <p:spPr>
          <a:xfrm>
            <a:off x="329717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4"/>
          <p:cNvSpPr txBox="1"/>
          <p:nvPr/>
        </p:nvSpPr>
        <p:spPr>
          <a:xfrm>
            <a:off x="409346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Build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39" name="object 12"/>
          <p:cNvSpPr/>
          <p:nvPr/>
        </p:nvSpPr>
        <p:spPr>
          <a:xfrm>
            <a:off x="572033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4"/>
          <p:cNvSpPr txBox="1"/>
          <p:nvPr/>
        </p:nvSpPr>
        <p:spPr>
          <a:xfrm>
            <a:off x="6513257" y="176663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Test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1" name="object 12"/>
          <p:cNvSpPr/>
          <p:nvPr/>
        </p:nvSpPr>
        <p:spPr>
          <a:xfrm>
            <a:off x="814349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4"/>
          <p:cNvSpPr txBox="1"/>
          <p:nvPr/>
        </p:nvSpPr>
        <p:spPr>
          <a:xfrm>
            <a:off x="8997377" y="173615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Deploy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3" name="object 12"/>
          <p:cNvSpPr/>
          <p:nvPr/>
        </p:nvSpPr>
        <p:spPr>
          <a:xfrm>
            <a:off x="1055141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4"/>
          <p:cNvSpPr txBox="1"/>
          <p:nvPr/>
        </p:nvSpPr>
        <p:spPr>
          <a:xfrm>
            <a:off x="11390057" y="1736154"/>
            <a:ext cx="1298809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Monitor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5" name="object 19"/>
          <p:cNvSpPr txBox="1"/>
          <p:nvPr/>
        </p:nvSpPr>
        <p:spPr>
          <a:xfrm>
            <a:off x="6160388" y="3888739"/>
            <a:ext cx="1727835" cy="6028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marR="5080" indent="-325120">
              <a:lnSpc>
                <a:spcPct val="101099"/>
              </a:lnSpc>
              <a:spcBef>
                <a:spcPts val="95"/>
              </a:spcBef>
            </a:pPr>
            <a:r>
              <a:rPr sz="1900" spc="-240" dirty="0">
                <a:latin typeface="Arial"/>
                <a:cs typeface="Arial"/>
              </a:rPr>
              <a:t>AWS </a:t>
            </a:r>
            <a:r>
              <a:rPr sz="1900" spc="-100" dirty="0">
                <a:latin typeface="Arial"/>
                <a:cs typeface="Arial"/>
              </a:rPr>
              <a:t>CodeBuild </a:t>
            </a:r>
            <a:r>
              <a:rPr sz="1900" spc="-155" dirty="0">
                <a:latin typeface="Arial"/>
                <a:cs typeface="Arial"/>
              </a:rPr>
              <a:t>+  </a:t>
            </a:r>
            <a:r>
              <a:rPr lang="en-US" sz="1900" spc="-155" dirty="0">
                <a:latin typeface="Arial"/>
                <a:cs typeface="Arial"/>
              </a:rPr>
              <a:t>T</a:t>
            </a:r>
            <a:r>
              <a:rPr sz="1900" spc="10" dirty="0">
                <a:latin typeface="Arial"/>
                <a:cs typeface="Arial"/>
              </a:rPr>
              <a:t>hird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lang="en-US" sz="1900" spc="-25" dirty="0">
                <a:latin typeface="Arial"/>
                <a:cs typeface="Arial"/>
              </a:rPr>
              <a:t>P</a:t>
            </a:r>
            <a:r>
              <a:rPr sz="1900" spc="-25" dirty="0">
                <a:latin typeface="Arial"/>
                <a:cs typeface="Arial"/>
              </a:rPr>
              <a:t>arty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6" name="object 20"/>
          <p:cNvSpPr/>
          <p:nvPr/>
        </p:nvSpPr>
        <p:spPr>
          <a:xfrm>
            <a:off x="6519672" y="2798064"/>
            <a:ext cx="1008888" cy="1008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2"/>
          <p:cNvSpPr txBox="1"/>
          <p:nvPr/>
        </p:nvSpPr>
        <p:spPr>
          <a:xfrm>
            <a:off x="951992" y="3853433"/>
            <a:ext cx="183388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25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CodeCommit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8" name="object 23"/>
          <p:cNvSpPr/>
          <p:nvPr/>
        </p:nvSpPr>
        <p:spPr>
          <a:xfrm>
            <a:off x="1392936" y="2791967"/>
            <a:ext cx="987552" cy="987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24"/>
          <p:cNvSpPr txBox="1"/>
          <p:nvPr/>
        </p:nvSpPr>
        <p:spPr>
          <a:xfrm>
            <a:off x="3856100" y="3853433"/>
            <a:ext cx="154940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30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0" name="object 25"/>
          <p:cNvSpPr/>
          <p:nvPr/>
        </p:nvSpPr>
        <p:spPr>
          <a:xfrm>
            <a:off x="4126991" y="2791967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5"/>
          <p:cNvSpPr/>
          <p:nvPr/>
        </p:nvSpPr>
        <p:spPr>
          <a:xfrm>
            <a:off x="843535" y="4275187"/>
            <a:ext cx="5069586" cy="1094740"/>
          </a:xfrm>
          <a:custGeom>
            <a:avLst/>
            <a:gdLst/>
            <a:ahLst/>
            <a:cxnLst/>
            <a:rect l="l" t="t" r="r" b="b"/>
            <a:pathLst>
              <a:path w="5876925" h="1094739">
                <a:moveTo>
                  <a:pt x="5329428" y="0"/>
                </a:moveTo>
                <a:lnTo>
                  <a:pt x="5329428" y="273558"/>
                </a:lnTo>
                <a:lnTo>
                  <a:pt x="0" y="273558"/>
                </a:lnTo>
                <a:lnTo>
                  <a:pt x="0" y="820674"/>
                </a:lnTo>
                <a:lnTo>
                  <a:pt x="5329428" y="820674"/>
                </a:lnTo>
                <a:lnTo>
                  <a:pt x="5329428" y="1094232"/>
                </a:lnTo>
                <a:lnTo>
                  <a:pt x="5876544" y="547115"/>
                </a:lnTo>
                <a:lnTo>
                  <a:pt x="532942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17"/>
          <p:cNvSpPr/>
          <p:nvPr/>
        </p:nvSpPr>
        <p:spPr>
          <a:xfrm>
            <a:off x="1052888" y="4696637"/>
            <a:ext cx="2416563" cy="2518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18"/>
          <p:cNvSpPr/>
          <p:nvPr/>
        </p:nvSpPr>
        <p:spPr>
          <a:xfrm>
            <a:off x="843534" y="5336729"/>
            <a:ext cx="12230987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20"/>
          <p:cNvSpPr/>
          <p:nvPr/>
        </p:nvSpPr>
        <p:spPr>
          <a:xfrm>
            <a:off x="9158032" y="5737668"/>
            <a:ext cx="2950756" cy="2614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8" name="object 28"/>
          <p:cNvSpPr txBox="1"/>
          <p:nvPr/>
        </p:nvSpPr>
        <p:spPr>
          <a:xfrm>
            <a:off x="6076314" y="7311034"/>
            <a:ext cx="184340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60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CodePipeline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69" name="object 29"/>
          <p:cNvSpPr/>
          <p:nvPr/>
        </p:nvSpPr>
        <p:spPr>
          <a:xfrm>
            <a:off x="6571488" y="6455664"/>
            <a:ext cx="854964" cy="8549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23"/>
          <p:cNvSpPr/>
          <p:nvPr/>
        </p:nvSpPr>
        <p:spPr>
          <a:xfrm>
            <a:off x="965770" y="5740397"/>
            <a:ext cx="2445423" cy="26149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7">
            <a:extLst>
              <a:ext uri="{FF2B5EF4-FFF2-40B4-BE49-F238E27FC236}">
                <a16:creationId xmlns:a16="http://schemas.microsoft.com/office/drawing/2014/main" id="{212B7D2E-2DB2-754D-9EFB-7347C6999A3F}"/>
              </a:ext>
            </a:extLst>
          </p:cNvPr>
          <p:cNvSpPr txBox="1"/>
          <p:nvPr/>
        </p:nvSpPr>
        <p:spPr>
          <a:xfrm>
            <a:off x="10984851" y="3899232"/>
            <a:ext cx="2237427" cy="5973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US" sz="1900" spc="-114" dirty="0">
                <a:latin typeface="Arial"/>
                <a:cs typeface="Arial"/>
              </a:rPr>
              <a:t>AWS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Cloud</a:t>
            </a:r>
            <a:r>
              <a:rPr sz="1900" spc="-235" dirty="0">
                <a:latin typeface="Arial"/>
                <a:cs typeface="Arial"/>
              </a:rPr>
              <a:t>W</a:t>
            </a:r>
            <a:r>
              <a:rPr sz="1900" spc="-150" dirty="0">
                <a:latin typeface="Arial"/>
                <a:cs typeface="Arial"/>
              </a:rPr>
              <a:t>a</a:t>
            </a:r>
            <a:r>
              <a:rPr sz="1900" spc="95" dirty="0">
                <a:latin typeface="Arial"/>
                <a:cs typeface="Arial"/>
              </a:rPr>
              <a:t>t</a:t>
            </a:r>
            <a:r>
              <a:rPr sz="1900" spc="-95" dirty="0">
                <a:latin typeface="Arial"/>
                <a:cs typeface="Arial"/>
              </a:rPr>
              <a:t>ch</a:t>
            </a:r>
            <a:endParaRPr lang="en-US" sz="1900" spc="-95" dirty="0">
              <a:latin typeface="Arial"/>
              <a:cs typeface="Arial"/>
            </a:endParaRPr>
          </a:p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IN" sz="1900" spc="-95" dirty="0">
                <a:latin typeface="Arial"/>
                <a:cs typeface="Arial"/>
              </a:rPr>
              <a:t>Container Insights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2" name="object 38">
            <a:extLst>
              <a:ext uri="{FF2B5EF4-FFF2-40B4-BE49-F238E27FC236}">
                <a16:creationId xmlns:a16="http://schemas.microsoft.com/office/drawing/2014/main" id="{D3005B7C-F6CC-7040-A187-31420B6BB2AF}"/>
              </a:ext>
            </a:extLst>
          </p:cNvPr>
          <p:cNvSpPr/>
          <p:nvPr/>
        </p:nvSpPr>
        <p:spPr>
          <a:xfrm>
            <a:off x="11390375" y="2772283"/>
            <a:ext cx="1059180" cy="10607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Google Shape;584;p33">
            <a:extLst>
              <a:ext uri="{FF2B5EF4-FFF2-40B4-BE49-F238E27FC236}">
                <a16:creationId xmlns:a16="http://schemas.microsoft.com/office/drawing/2014/main" id="{24BDCDF4-8A2B-7847-8858-A335873D9F8E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73004" y="2886886"/>
            <a:ext cx="890641" cy="913967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object 24">
            <a:extLst>
              <a:ext uri="{FF2B5EF4-FFF2-40B4-BE49-F238E27FC236}">
                <a16:creationId xmlns:a16="http://schemas.microsoft.com/office/drawing/2014/main" id="{1D9ADB2B-3AC1-8D45-A3F6-7E4BB3F20E1C}"/>
              </a:ext>
            </a:extLst>
          </p:cNvPr>
          <p:cNvSpPr txBox="1"/>
          <p:nvPr/>
        </p:nvSpPr>
        <p:spPr>
          <a:xfrm>
            <a:off x="8326429" y="3856074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100" dirty="0" err="1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1" name="object 25">
            <a:extLst>
              <a:ext uri="{FF2B5EF4-FFF2-40B4-BE49-F238E27FC236}">
                <a16:creationId xmlns:a16="http://schemas.microsoft.com/office/drawing/2014/main" id="{BDE2D3DA-1FAB-644C-8C8C-8A49297F3F77}"/>
              </a:ext>
            </a:extLst>
          </p:cNvPr>
          <p:cNvSpPr/>
          <p:nvPr/>
        </p:nvSpPr>
        <p:spPr>
          <a:xfrm>
            <a:off x="8402057" y="2860905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24">
            <a:extLst>
              <a:ext uri="{FF2B5EF4-FFF2-40B4-BE49-F238E27FC236}">
                <a16:creationId xmlns:a16="http://schemas.microsoft.com/office/drawing/2014/main" id="{E64DE1E1-82B5-1848-9E36-52FBCC67A3E7}"/>
              </a:ext>
            </a:extLst>
          </p:cNvPr>
          <p:cNvSpPr txBox="1"/>
          <p:nvPr/>
        </p:nvSpPr>
        <p:spPr>
          <a:xfrm>
            <a:off x="9655640" y="3830006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900" spc="-100" dirty="0" err="1">
                <a:latin typeface="Arial"/>
                <a:cs typeface="Arial"/>
              </a:rPr>
              <a:t>kubectl</a:t>
            </a:r>
            <a:endParaRPr sz="1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179998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64055" y="3451859"/>
            <a:ext cx="6398894" cy="1090747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  <a:t>AWS CodeBuild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7752261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Kalyan Reddy Daida</a:t>
            </a:r>
            <a:endParaRPr lang="en-GB" dirty="0"/>
          </a:p>
        </p:txBody>
      </p:sp>
      <p:pic>
        <p:nvPicPr>
          <p:cNvPr id="6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17426" y="1442094"/>
            <a:ext cx="4553758" cy="455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4832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CodeBuild is a </a:t>
            </a:r>
            <a:r>
              <a:rPr lang="en-US" dirty="0">
                <a:solidFill>
                  <a:srgbClr val="0070C0"/>
                </a:solidFill>
              </a:rPr>
              <a:t>fully managed </a:t>
            </a:r>
            <a:r>
              <a:rPr lang="en-US" dirty="0"/>
              <a:t>build service in the cloud.</a:t>
            </a:r>
          </a:p>
          <a:p>
            <a:r>
              <a:rPr lang="en-US" dirty="0"/>
              <a:t>Compiles our </a:t>
            </a:r>
            <a:r>
              <a:rPr lang="en-US" dirty="0">
                <a:solidFill>
                  <a:srgbClr val="0070C0"/>
                </a:solidFill>
              </a:rPr>
              <a:t>source code</a:t>
            </a:r>
            <a:r>
              <a:rPr lang="en-US" dirty="0"/>
              <a:t>, runs </a:t>
            </a:r>
            <a:r>
              <a:rPr lang="en-US" dirty="0">
                <a:solidFill>
                  <a:srgbClr val="0070C0"/>
                </a:solidFill>
              </a:rPr>
              <a:t>unit tests</a:t>
            </a:r>
            <a:r>
              <a:rPr lang="en-US" dirty="0"/>
              <a:t>, and produces </a:t>
            </a:r>
            <a:r>
              <a:rPr lang="en-US" dirty="0">
                <a:solidFill>
                  <a:srgbClr val="0070C0"/>
                </a:solidFill>
              </a:rPr>
              <a:t>artifacts</a:t>
            </a:r>
            <a:r>
              <a:rPr lang="en-US" dirty="0"/>
              <a:t> that are ready to deploy.</a:t>
            </a:r>
          </a:p>
          <a:p>
            <a:r>
              <a:rPr lang="en-US" dirty="0"/>
              <a:t>Eliminates the need to provision, manage, and scale </a:t>
            </a:r>
            <a:r>
              <a:rPr lang="en-US" dirty="0">
                <a:solidFill>
                  <a:srgbClr val="0070C0"/>
                </a:solidFill>
              </a:rPr>
              <a:t>our own build servers.</a:t>
            </a:r>
            <a:r>
              <a:rPr lang="en-US" dirty="0"/>
              <a:t> </a:t>
            </a:r>
          </a:p>
          <a:p>
            <a:r>
              <a:rPr lang="en-US" dirty="0"/>
              <a:t>It provides </a:t>
            </a:r>
            <a:r>
              <a:rPr lang="en-US" dirty="0">
                <a:solidFill>
                  <a:srgbClr val="0070C0"/>
                </a:solidFill>
              </a:rPr>
              <a:t>prepackaged build environments </a:t>
            </a:r>
            <a:r>
              <a:rPr lang="en-US" dirty="0"/>
              <a:t>for the most popular programming languages and build tools such as Apache Maven, Gradle, and many more.</a:t>
            </a:r>
          </a:p>
          <a:p>
            <a:r>
              <a:rPr lang="en-US" dirty="0"/>
              <a:t>We can also customize build environments in CodeBuild to use our </a:t>
            </a:r>
            <a:r>
              <a:rPr lang="en-US" dirty="0">
                <a:solidFill>
                  <a:srgbClr val="0070C0"/>
                </a:solidFill>
              </a:rPr>
              <a:t>own build tools</a:t>
            </a:r>
            <a:r>
              <a:rPr lang="en-US" dirty="0"/>
              <a:t>. </a:t>
            </a:r>
          </a:p>
          <a:p>
            <a:r>
              <a:rPr lang="en-US" dirty="0">
                <a:solidFill>
                  <a:srgbClr val="0070C0"/>
                </a:solidFill>
              </a:rPr>
              <a:t>Scales automatically </a:t>
            </a:r>
            <a:r>
              <a:rPr lang="en-US" dirty="0"/>
              <a:t>to meet peak build requests.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CodeBuild - 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781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pic>
        <p:nvPicPr>
          <p:cNvPr id="2050" name="Picture 2" descr="https://docs.aws.amazon.com/codebuild/latest/userguide/images/over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" y="3024052"/>
            <a:ext cx="5829300" cy="315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59412" y="797305"/>
            <a:ext cx="3365152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dirty="0">
                <a:solidFill>
                  <a:schemeClr val="accent6">
                    <a:lumMod val="75000"/>
                  </a:schemeClr>
                </a:solidFill>
              </a:rPr>
              <a:t>How to run CodeBuild?</a:t>
            </a:r>
          </a:p>
        </p:txBody>
      </p:sp>
      <p:pic>
        <p:nvPicPr>
          <p:cNvPr id="3074" name="Picture 2" descr="https://docs.aws.amazon.com/codebuild/latest/userguide/images/arc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172" y="1528356"/>
            <a:ext cx="8190461" cy="576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289799" y="784237"/>
            <a:ext cx="3344570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dirty="0">
                <a:solidFill>
                  <a:schemeClr val="accent6">
                    <a:lumMod val="75000"/>
                  </a:schemeClr>
                </a:solidFill>
              </a:rPr>
              <a:t>How CodeBuild works?</a:t>
            </a:r>
          </a:p>
        </p:txBody>
      </p:sp>
    </p:spTree>
    <p:extLst>
      <p:ext uri="{BB962C8B-B14F-4D97-AF65-F5344CB8AC3E}">
        <p14:creationId xmlns:p14="http://schemas.microsoft.com/office/powerpoint/2010/main" val="255427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6371218" y="3964859"/>
            <a:ext cx="1599804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CodeBuild</a:t>
            </a:r>
            <a:endParaRPr lang="en-US" sz="1680" dirty="0"/>
          </a:p>
        </p:txBody>
      </p:sp>
      <p:pic>
        <p:nvPicPr>
          <p:cNvPr id="6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19590" y="3062314"/>
            <a:ext cx="853440" cy="8534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894972" y="429937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CodeCommit</a:t>
            </a:r>
            <a:endParaRPr lang="en-US" sz="1680" dirty="0"/>
          </a:p>
        </p:txBody>
      </p:sp>
      <p:pic>
        <p:nvPicPr>
          <p:cNvPr id="8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22067" y="919547"/>
            <a:ext cx="853440" cy="853440"/>
          </a:xfrm>
          <a:prstGeom prst="rect">
            <a:avLst/>
          </a:prstGeom>
        </p:spPr>
      </p:pic>
      <p:pic>
        <p:nvPicPr>
          <p:cNvPr id="9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11679" y="919547"/>
            <a:ext cx="853440" cy="8534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3761760" y="291683"/>
            <a:ext cx="276228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Simple Storage Service (S3)</a:t>
            </a:r>
          </a:p>
        </p:txBody>
      </p:sp>
      <p:pic>
        <p:nvPicPr>
          <p:cNvPr id="4098" name="Picture 2" descr="GitHub Logomark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949" y="902974"/>
            <a:ext cx="872435" cy="8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6721648" y="557548"/>
            <a:ext cx="170580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GitHub</a:t>
            </a:r>
          </a:p>
        </p:txBody>
      </p:sp>
      <p:sp>
        <p:nvSpPr>
          <p:cNvPr id="11" name="AutoShape 4" descr="Image result for github enterprise logo"/>
          <p:cNvSpPr>
            <a:spLocks noChangeAspect="1" noChangeArrowheads="1"/>
          </p:cNvSpPr>
          <p:nvPr/>
        </p:nvSpPr>
        <p:spPr bwMode="auto">
          <a:xfrm>
            <a:off x="186690" y="-173355"/>
            <a:ext cx="365760" cy="36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640"/>
          </a:p>
        </p:txBody>
      </p:sp>
      <p:pic>
        <p:nvPicPr>
          <p:cNvPr id="14" name="Picture 2" descr="GitHub Logomark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702" y="929097"/>
            <a:ext cx="872435" cy="8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9227016" y="550214"/>
            <a:ext cx="203780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GitHub Enterprise</a:t>
            </a:r>
          </a:p>
        </p:txBody>
      </p:sp>
      <p:pic>
        <p:nvPicPr>
          <p:cNvPr id="4102" name="Picture 6" descr="Related imag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4559" y="1009785"/>
            <a:ext cx="763318" cy="76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11643470" y="582482"/>
            <a:ext cx="1505497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Bitbucket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157505" y="291683"/>
            <a:ext cx="11991462" cy="1706902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9" name="TextBox 18"/>
          <p:cNvSpPr txBox="1"/>
          <p:nvPr/>
        </p:nvSpPr>
        <p:spPr>
          <a:xfrm>
            <a:off x="1492447" y="-94510"/>
            <a:ext cx="1135247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Source</a:t>
            </a:r>
          </a:p>
        </p:txBody>
      </p:sp>
      <p:cxnSp>
        <p:nvCxnSpPr>
          <p:cNvPr id="21" name="Straight Connector 20"/>
          <p:cNvCxnSpPr>
            <a:stCxn id="8" idx="2"/>
            <a:endCxn id="6" idx="0"/>
          </p:cNvCxnSpPr>
          <p:nvPr/>
        </p:nvCxnSpPr>
        <p:spPr>
          <a:xfrm>
            <a:off x="2148788" y="1772987"/>
            <a:ext cx="4897523" cy="128932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2"/>
            <a:endCxn id="6" idx="0"/>
          </p:cNvCxnSpPr>
          <p:nvPr/>
        </p:nvCxnSpPr>
        <p:spPr>
          <a:xfrm>
            <a:off x="5038400" y="1772987"/>
            <a:ext cx="2007911" cy="128932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4098" idx="2"/>
            <a:endCxn id="6" idx="0"/>
          </p:cNvCxnSpPr>
          <p:nvPr/>
        </p:nvCxnSpPr>
        <p:spPr>
          <a:xfrm flipH="1">
            <a:off x="7046310" y="1775409"/>
            <a:ext cx="560856" cy="128690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4" idx="2"/>
            <a:endCxn id="6" idx="0"/>
          </p:cNvCxnSpPr>
          <p:nvPr/>
        </p:nvCxnSpPr>
        <p:spPr>
          <a:xfrm flipH="1">
            <a:off x="7046311" y="1801531"/>
            <a:ext cx="3199609" cy="126078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4102" idx="2"/>
            <a:endCxn id="6" idx="0"/>
          </p:cNvCxnSpPr>
          <p:nvPr/>
        </p:nvCxnSpPr>
        <p:spPr>
          <a:xfrm flipH="1">
            <a:off x="7046311" y="1773103"/>
            <a:ext cx="5349908" cy="128921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2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39722" y="5722272"/>
            <a:ext cx="853440" cy="85344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5837933" y="6631043"/>
            <a:ext cx="276228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Simple Storage Service (S3)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5820280" y="5564781"/>
            <a:ext cx="2603760" cy="1694126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35" name="TextBox 34"/>
          <p:cNvSpPr txBox="1"/>
          <p:nvPr/>
        </p:nvSpPr>
        <p:spPr>
          <a:xfrm>
            <a:off x="5962840" y="7265623"/>
            <a:ext cx="2166940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Build Artifacts</a:t>
            </a:r>
          </a:p>
        </p:txBody>
      </p:sp>
      <p:cxnSp>
        <p:nvCxnSpPr>
          <p:cNvPr id="34" name="Straight Arrow Connector 33"/>
          <p:cNvCxnSpPr>
            <a:stCxn id="6" idx="2"/>
            <a:endCxn id="32" idx="0"/>
          </p:cNvCxnSpPr>
          <p:nvPr/>
        </p:nvCxnSpPr>
        <p:spPr>
          <a:xfrm>
            <a:off x="7046311" y="3915754"/>
            <a:ext cx="20132" cy="18065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3C0960A-3D31-6D47-8EAA-93DE09090CDD}"/>
              </a:ext>
            </a:extLst>
          </p:cNvPr>
          <p:cNvSpPr txBox="1"/>
          <p:nvPr/>
        </p:nvSpPr>
        <p:spPr>
          <a:xfrm>
            <a:off x="767172" y="4980659"/>
            <a:ext cx="276228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EC2 Container Registry</a:t>
            </a:r>
          </a:p>
        </p:txBody>
      </p:sp>
      <p:pic>
        <p:nvPicPr>
          <p:cNvPr id="40" name="Graphic 7">
            <a:extLst>
              <a:ext uri="{FF2B5EF4-FFF2-40B4-BE49-F238E27FC236}">
                <a16:creationId xmlns:a16="http://schemas.microsoft.com/office/drawing/2014/main" id="{1CF9C3A0-90C2-104F-8C5D-8BF17B4349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5568" y="4149526"/>
            <a:ext cx="853440" cy="85344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3C0960A-3D31-6D47-8EAA-93DE09090CDD}"/>
              </a:ext>
            </a:extLst>
          </p:cNvPr>
          <p:cNvSpPr txBox="1"/>
          <p:nvPr/>
        </p:nvSpPr>
        <p:spPr>
          <a:xfrm>
            <a:off x="733819" y="3489033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Managed Image</a:t>
            </a:r>
          </a:p>
        </p:txBody>
      </p:sp>
      <p:pic>
        <p:nvPicPr>
          <p:cNvPr id="43" name="Graphic 9">
            <a:extLst>
              <a:ext uri="{FF2B5EF4-FFF2-40B4-BE49-F238E27FC236}">
                <a16:creationId xmlns:a16="http://schemas.microsoft.com/office/drawing/2014/main" id="{6F1D2976-3731-FD45-9487-2C4785939B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69441" y="2584750"/>
            <a:ext cx="969600" cy="9696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B80D3AF-B376-7B4C-812C-4B01DFE501E9}"/>
              </a:ext>
            </a:extLst>
          </p:cNvPr>
          <p:cNvSpPr txBox="1"/>
          <p:nvPr/>
        </p:nvSpPr>
        <p:spPr>
          <a:xfrm>
            <a:off x="1160710" y="6469205"/>
            <a:ext cx="1815966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External Container Registry (Docker Hub)</a:t>
            </a:r>
          </a:p>
        </p:txBody>
      </p:sp>
      <p:pic>
        <p:nvPicPr>
          <p:cNvPr id="45" name="Graphic 5">
            <a:extLst>
              <a:ext uri="{FF2B5EF4-FFF2-40B4-BE49-F238E27FC236}">
                <a16:creationId xmlns:a16="http://schemas.microsoft.com/office/drawing/2014/main" id="{80657F91-5B57-284A-B3AB-6E90EA77B5F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662144" y="5672607"/>
            <a:ext cx="835788" cy="835788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>
          <a:xfrm>
            <a:off x="992762" y="2584750"/>
            <a:ext cx="2325188" cy="4687684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47" name="TextBox 46"/>
          <p:cNvSpPr txBox="1"/>
          <p:nvPr/>
        </p:nvSpPr>
        <p:spPr>
          <a:xfrm>
            <a:off x="741179" y="7212487"/>
            <a:ext cx="2785506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Build Environment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8B11175-8F26-E049-8FCE-A7F653ADEDC5}"/>
              </a:ext>
            </a:extLst>
          </p:cNvPr>
          <p:cNvSpPr txBox="1"/>
          <p:nvPr/>
        </p:nvSpPr>
        <p:spPr>
          <a:xfrm>
            <a:off x="11060137" y="3931448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CloudWatch</a:t>
            </a:r>
          </a:p>
        </p:txBody>
      </p:sp>
      <p:pic>
        <p:nvPicPr>
          <p:cNvPr id="49" name="Graphic 33">
            <a:extLst>
              <a:ext uri="{FF2B5EF4-FFF2-40B4-BE49-F238E27FC236}">
                <a16:creationId xmlns:a16="http://schemas.microsoft.com/office/drawing/2014/main" id="{E8A76DD7-2470-9240-BE0E-8F1412C59C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2014560" y="3033454"/>
            <a:ext cx="853440" cy="853440"/>
          </a:xfrm>
          <a:prstGeom prst="rect">
            <a:avLst/>
          </a:prstGeom>
        </p:spPr>
      </p:pic>
      <p:cxnSp>
        <p:nvCxnSpPr>
          <p:cNvPr id="46" name="Straight Connector 45"/>
          <p:cNvCxnSpPr>
            <a:stCxn id="43" idx="3"/>
            <a:endCxn id="6" idx="1"/>
          </p:cNvCxnSpPr>
          <p:nvPr/>
        </p:nvCxnSpPr>
        <p:spPr>
          <a:xfrm>
            <a:off x="2639041" y="3069550"/>
            <a:ext cx="3980549" cy="41948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40" idx="3"/>
            <a:endCxn id="6" idx="1"/>
          </p:cNvCxnSpPr>
          <p:nvPr/>
        </p:nvCxnSpPr>
        <p:spPr>
          <a:xfrm flipV="1">
            <a:off x="2549008" y="3489034"/>
            <a:ext cx="4070582" cy="108721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5" idx="3"/>
            <a:endCxn id="6" idx="1"/>
          </p:cNvCxnSpPr>
          <p:nvPr/>
        </p:nvCxnSpPr>
        <p:spPr>
          <a:xfrm flipV="1">
            <a:off x="2497932" y="3489034"/>
            <a:ext cx="4121658" cy="260146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11264820" y="2853303"/>
            <a:ext cx="2359740" cy="144747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57" name="TextBox 56"/>
          <p:cNvSpPr txBox="1"/>
          <p:nvPr/>
        </p:nvSpPr>
        <p:spPr>
          <a:xfrm>
            <a:off x="11628676" y="4274001"/>
            <a:ext cx="1600118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Build Logs</a:t>
            </a:r>
          </a:p>
        </p:txBody>
      </p:sp>
      <p:cxnSp>
        <p:nvCxnSpPr>
          <p:cNvPr id="56" name="Straight Arrow Connector 55"/>
          <p:cNvCxnSpPr>
            <a:stCxn id="6" idx="3"/>
            <a:endCxn id="49" idx="1"/>
          </p:cNvCxnSpPr>
          <p:nvPr/>
        </p:nvCxnSpPr>
        <p:spPr>
          <a:xfrm flipV="1">
            <a:off x="7473030" y="3460174"/>
            <a:ext cx="4541530" cy="288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0360581" y="7131162"/>
            <a:ext cx="4161396" cy="4985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640" b="1" dirty="0"/>
              <a:t>AWS CodeBuild Architecture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809D90-4098-7446-82E0-DC22E47525B7}"/>
              </a:ext>
            </a:extLst>
          </p:cNvPr>
          <p:cNvSpPr txBox="1"/>
          <p:nvPr/>
        </p:nvSpPr>
        <p:spPr>
          <a:xfrm>
            <a:off x="11234900" y="5932984"/>
            <a:ext cx="266144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60" dirty="0"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Amazon Simple Notification Service</a:t>
            </a:r>
          </a:p>
        </p:txBody>
      </p:sp>
      <p:pic>
        <p:nvPicPr>
          <p:cNvPr id="62" name="Graphic 33">
            <a:extLst>
              <a:ext uri="{FF2B5EF4-FFF2-40B4-BE49-F238E27FC236}">
                <a16:creationId xmlns:a16="http://schemas.microsoft.com/office/drawing/2014/main" id="{94BAF6D0-D90F-2940-B54C-F4A09CDD093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944510" y="5146279"/>
            <a:ext cx="853440" cy="853440"/>
          </a:xfrm>
          <a:prstGeom prst="rect">
            <a:avLst/>
          </a:prstGeom>
        </p:spPr>
      </p:pic>
      <p:sp>
        <p:nvSpPr>
          <p:cNvPr id="63" name="Rounded Rectangle 62"/>
          <p:cNvSpPr/>
          <p:nvPr/>
        </p:nvSpPr>
        <p:spPr>
          <a:xfrm>
            <a:off x="11385751" y="5015863"/>
            <a:ext cx="2359740" cy="144747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64" name="TextBox 63"/>
          <p:cNvSpPr txBox="1"/>
          <p:nvPr/>
        </p:nvSpPr>
        <p:spPr>
          <a:xfrm>
            <a:off x="11118340" y="6531338"/>
            <a:ext cx="2778005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Build Notifications</a:t>
            </a:r>
          </a:p>
        </p:txBody>
      </p:sp>
      <p:cxnSp>
        <p:nvCxnSpPr>
          <p:cNvPr id="60" name="Straight Arrow Connector 59"/>
          <p:cNvCxnSpPr>
            <a:stCxn id="6" idx="3"/>
            <a:endCxn id="62" idx="1"/>
          </p:cNvCxnSpPr>
          <p:nvPr/>
        </p:nvCxnSpPr>
        <p:spPr>
          <a:xfrm>
            <a:off x="7473030" y="3489033"/>
            <a:ext cx="4471480" cy="20839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48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12" grpId="0"/>
      <p:bldP spid="15" grpId="0"/>
      <p:bldP spid="17" grpId="0"/>
      <p:bldP spid="16" grpId="0" animBg="1"/>
      <p:bldP spid="19" grpId="0"/>
      <p:bldP spid="33" grpId="0"/>
      <p:bldP spid="30" grpId="0" animBg="1"/>
      <p:bldP spid="35" grpId="0"/>
      <p:bldP spid="39" grpId="0"/>
      <p:bldP spid="41" grpId="0"/>
      <p:bldP spid="44" grpId="0"/>
      <p:bldP spid="37" grpId="0" animBg="1"/>
      <p:bldP spid="47" grpId="0"/>
      <p:bldP spid="48" grpId="0"/>
      <p:bldP spid="54" grpId="0" animBg="1"/>
      <p:bldP spid="57" grpId="0"/>
      <p:bldP spid="61" grpId="0"/>
      <p:bldP spid="63" grpId="0" animBg="1"/>
      <p:bldP spid="64" grpId="0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272807"/>
            <a:ext cx="7353424" cy="1188851"/>
          </a:xfrm>
        </p:spPr>
        <p:txBody>
          <a:bodyPr/>
          <a:lstStyle/>
          <a:p>
            <a:pPr algn="l"/>
            <a:r>
              <a:rPr lang="en-US" b="1" dirty="0"/>
              <a:t>CodeBuild - Steps</a:t>
            </a:r>
          </a:p>
        </p:txBody>
      </p:sp>
      <p:pic>
        <p:nvPicPr>
          <p:cNvPr id="5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32591" y="4394269"/>
            <a:ext cx="853440" cy="853440"/>
          </a:xfrm>
          <a:prstGeom prst="rect">
            <a:avLst/>
          </a:prstGeom>
        </p:spPr>
      </p:pic>
      <p:pic>
        <p:nvPicPr>
          <p:cNvPr id="6" name="Graphic 9">
            <a:extLst>
              <a:ext uri="{FF2B5EF4-FFF2-40B4-BE49-F238E27FC236}">
                <a16:creationId xmlns:a16="http://schemas.microsoft.com/office/drawing/2014/main" id="{500C2653-A06A-354F-97A7-93DD33AFA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00131" y="3947411"/>
            <a:ext cx="396240" cy="3962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5FA3DF-AAD9-2A40-8928-45DEB6D047C9}"/>
              </a:ext>
            </a:extLst>
          </p:cNvPr>
          <p:cNvSpPr/>
          <p:nvPr/>
        </p:nvSpPr>
        <p:spPr>
          <a:xfrm>
            <a:off x="7400131" y="3947410"/>
            <a:ext cx="3477629" cy="3602922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109728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4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sp>
        <p:nvSpPr>
          <p:cNvPr id="8" name="Can 7"/>
          <p:cNvSpPr/>
          <p:nvPr/>
        </p:nvSpPr>
        <p:spPr>
          <a:xfrm>
            <a:off x="7731055" y="1993030"/>
            <a:ext cx="1435469" cy="99277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0" dirty="0"/>
              <a:t>Local Git Repo</a:t>
            </a:r>
          </a:p>
        </p:txBody>
      </p:sp>
      <p:pic>
        <p:nvPicPr>
          <p:cNvPr id="14" name="Picture 16" descr="Image result for developer smile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827" y="272907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8851962" y="523834"/>
            <a:ext cx="1087221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80" dirty="0"/>
              <a:t>Developer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37828" y="3167223"/>
            <a:ext cx="670376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>
                <a:solidFill>
                  <a:srgbClr val="00B050"/>
                </a:solidFill>
              </a:rPr>
              <a:t>push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7843847" y="5182393"/>
            <a:ext cx="1985801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CodeCommit</a:t>
            </a:r>
            <a:endParaRPr lang="en-US" sz="168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7723030" y="6760304"/>
            <a:ext cx="1599804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CodeBuild</a:t>
            </a:r>
            <a:endParaRPr lang="en-US" sz="1680" dirty="0"/>
          </a:p>
        </p:txBody>
      </p:sp>
      <p:pic>
        <p:nvPicPr>
          <p:cNvPr id="19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67142" y="5857759"/>
            <a:ext cx="853440" cy="853440"/>
          </a:xfrm>
          <a:prstGeom prst="rect">
            <a:avLst/>
          </a:prstGeom>
        </p:spPr>
      </p:pic>
      <p:pic>
        <p:nvPicPr>
          <p:cNvPr id="20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18491" y="5857759"/>
            <a:ext cx="853440" cy="8534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9218776" y="6760304"/>
            <a:ext cx="1593668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Simple Storage </a:t>
            </a:r>
          </a:p>
          <a:p>
            <a:pPr algn="ctr"/>
            <a:r>
              <a:rPr lang="en-US" sz="1680" dirty="0"/>
              <a:t>Service (S3)</a:t>
            </a:r>
          </a:p>
        </p:txBody>
      </p:sp>
      <p:cxnSp>
        <p:nvCxnSpPr>
          <p:cNvPr id="25" name="Straight Arrow Connector 24"/>
          <p:cNvCxnSpPr>
            <a:stCxn id="5" idx="2"/>
            <a:endCxn id="19" idx="0"/>
          </p:cNvCxnSpPr>
          <p:nvPr/>
        </p:nvCxnSpPr>
        <p:spPr>
          <a:xfrm>
            <a:off x="8459311" y="5247710"/>
            <a:ext cx="34552" cy="610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9" idx="3"/>
            <a:endCxn id="20" idx="1"/>
          </p:cNvCxnSpPr>
          <p:nvPr/>
        </p:nvCxnSpPr>
        <p:spPr>
          <a:xfrm>
            <a:off x="8920583" y="6284479"/>
            <a:ext cx="5979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8" idx="3"/>
            <a:endCxn id="5" idx="0"/>
          </p:cNvCxnSpPr>
          <p:nvPr/>
        </p:nvCxnSpPr>
        <p:spPr>
          <a:xfrm>
            <a:off x="8448790" y="2985807"/>
            <a:ext cx="10521" cy="14084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F12E7A-F541-CF4A-8EAA-21FAB4DF7B18}"/>
              </a:ext>
            </a:extLst>
          </p:cNvPr>
          <p:cNvCxnSpPr>
            <a:stCxn id="14" idx="2"/>
            <a:endCxn id="8" idx="1"/>
          </p:cNvCxnSpPr>
          <p:nvPr/>
        </p:nvCxnSpPr>
        <p:spPr>
          <a:xfrm>
            <a:off x="8437422" y="1144096"/>
            <a:ext cx="11368" cy="848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634B822-5C0D-D348-A92F-2F7C48AD2332}"/>
              </a:ext>
            </a:extLst>
          </p:cNvPr>
          <p:cNvSpPr txBox="1"/>
          <p:nvPr/>
        </p:nvSpPr>
        <p:spPr>
          <a:xfrm>
            <a:off x="8462152" y="1302457"/>
            <a:ext cx="2387898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>
                <a:solidFill>
                  <a:srgbClr val="00B050"/>
                </a:solidFill>
              </a:rPr>
              <a:t>Commit code changes</a:t>
            </a:r>
          </a:p>
        </p:txBody>
      </p:sp>
    </p:spTree>
    <p:extLst>
      <p:ext uri="{BB962C8B-B14F-4D97-AF65-F5344CB8AC3E}">
        <p14:creationId xmlns:p14="http://schemas.microsoft.com/office/powerpoint/2010/main" val="242840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/>
      <p:bldP spid="16" grpId="0"/>
      <p:bldP spid="17" grpId="0"/>
      <p:bldP spid="18" grpId="0"/>
      <p:bldP spid="21" grpId="0"/>
      <p:bldP spid="22" grpId="0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64055" y="3451859"/>
            <a:ext cx="6398894" cy="1090747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  <a:t>AWS CodePipeline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7752261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Kalyan Reddy Daida</a:t>
            </a:r>
            <a:endParaRPr lang="en-GB" dirty="0"/>
          </a:p>
        </p:txBody>
      </p:sp>
      <p:pic>
        <p:nvPicPr>
          <p:cNvPr id="6" name="Graphic 24">
            <a:extLst>
              <a:ext uri="{FF2B5EF4-FFF2-40B4-BE49-F238E27FC236}">
                <a16:creationId xmlns:a16="http://schemas.microsoft.com/office/drawing/2014/main" id="{436AF062-AAD4-F44B-BC76-9EEE592D9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2620" y="1520471"/>
            <a:ext cx="4579884" cy="457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6036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AWS CodePipeline is a </a:t>
            </a:r>
            <a:r>
              <a:rPr lang="en-US" dirty="0">
                <a:solidFill>
                  <a:srgbClr val="0070C0"/>
                </a:solidFill>
              </a:rPr>
              <a:t>continuous delivery service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to </a:t>
            </a:r>
            <a:r>
              <a:rPr lang="en-US" dirty="0">
                <a:solidFill>
                  <a:srgbClr val="0070C0"/>
                </a:solidFill>
              </a:rPr>
              <a:t>model, visualize, and automate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the steps required to release your software. 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Benefits</a:t>
            </a:r>
          </a:p>
          <a:p>
            <a:pPr lvl="1"/>
            <a:r>
              <a:rPr lang="en-US" dirty="0"/>
              <a:t>We can </a:t>
            </a:r>
            <a:r>
              <a:rPr lang="en-US" dirty="0">
                <a:solidFill>
                  <a:srgbClr val="0070C0"/>
                </a:solidFill>
              </a:rPr>
              <a:t>automate</a:t>
            </a:r>
            <a:r>
              <a:rPr lang="en-US" dirty="0"/>
              <a:t> our release processes.</a:t>
            </a:r>
          </a:p>
          <a:p>
            <a:pPr lvl="1"/>
            <a:r>
              <a:rPr lang="en-US" dirty="0"/>
              <a:t>We can establish a </a:t>
            </a:r>
            <a:r>
              <a:rPr lang="en-US" dirty="0">
                <a:solidFill>
                  <a:srgbClr val="0070C0"/>
                </a:solidFill>
              </a:rPr>
              <a:t>consistent</a:t>
            </a:r>
            <a:r>
              <a:rPr lang="en-US" dirty="0"/>
              <a:t> release process.</a:t>
            </a:r>
          </a:p>
          <a:p>
            <a:pPr lvl="1"/>
            <a:r>
              <a:rPr lang="en-US" dirty="0"/>
              <a:t>We can </a:t>
            </a:r>
            <a:r>
              <a:rPr lang="en-US" dirty="0">
                <a:solidFill>
                  <a:srgbClr val="0070C0"/>
                </a:solidFill>
              </a:rPr>
              <a:t>speed</a:t>
            </a:r>
            <a:r>
              <a:rPr lang="en-US" dirty="0"/>
              <a:t> up delivery while improving quality.</a:t>
            </a:r>
          </a:p>
          <a:p>
            <a:pPr lvl="1"/>
            <a:r>
              <a:rPr lang="en-US" dirty="0"/>
              <a:t>Supports </a:t>
            </a:r>
            <a:r>
              <a:rPr lang="en-US" dirty="0">
                <a:solidFill>
                  <a:srgbClr val="0070C0"/>
                </a:solidFill>
              </a:rPr>
              <a:t>external tools </a:t>
            </a:r>
            <a:r>
              <a:rPr lang="en-US" dirty="0"/>
              <a:t>integration for source, build and deploy.</a:t>
            </a:r>
          </a:p>
          <a:p>
            <a:pPr lvl="1"/>
            <a:r>
              <a:rPr lang="en-US" dirty="0"/>
              <a:t>View </a:t>
            </a:r>
            <a:r>
              <a:rPr lang="en-US" dirty="0">
                <a:solidFill>
                  <a:srgbClr val="0070C0"/>
                </a:solidFill>
              </a:rPr>
              <a:t>progress</a:t>
            </a:r>
            <a:r>
              <a:rPr lang="en-US" dirty="0"/>
              <a:t> at a glance</a:t>
            </a:r>
          </a:p>
          <a:p>
            <a:pPr lvl="1"/>
            <a:r>
              <a:rPr lang="en-US" dirty="0"/>
              <a:t>View pipeline </a:t>
            </a:r>
            <a:r>
              <a:rPr lang="en-US" dirty="0">
                <a:solidFill>
                  <a:srgbClr val="0070C0"/>
                </a:solidFill>
              </a:rPr>
              <a:t>history details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CodePipeline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312266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A3940-85A3-3343-A668-675C4E2C0512}"/>
              </a:ext>
            </a:extLst>
          </p:cNvPr>
          <p:cNvSpPr txBox="1"/>
          <p:nvPr/>
        </p:nvSpPr>
        <p:spPr>
          <a:xfrm>
            <a:off x="6996480" y="303458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CodePipeline</a:t>
            </a:r>
            <a:endParaRPr lang="en-US" sz="1680" dirty="0"/>
          </a:p>
        </p:txBody>
      </p:sp>
      <p:pic>
        <p:nvPicPr>
          <p:cNvPr id="7" name="Graphic 24">
            <a:extLst>
              <a:ext uri="{FF2B5EF4-FFF2-40B4-BE49-F238E27FC236}">
                <a16:creationId xmlns:a16="http://schemas.microsoft.com/office/drawing/2014/main" id="{436AF062-AAD4-F44B-BC76-9EEE592D9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59077" y="52334"/>
            <a:ext cx="853440" cy="8534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72500" y="2632493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CodeCommit</a:t>
            </a:r>
            <a:endParaRPr lang="en-US" sz="1680" dirty="0"/>
          </a:p>
        </p:txBody>
      </p:sp>
      <p:pic>
        <p:nvPicPr>
          <p:cNvPr id="9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6923" y="1851973"/>
            <a:ext cx="853440" cy="8534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C0960A-3D31-6D47-8EAA-93DE09090CDD}"/>
              </a:ext>
            </a:extLst>
          </p:cNvPr>
          <p:cNvSpPr txBox="1"/>
          <p:nvPr/>
        </p:nvSpPr>
        <p:spPr>
          <a:xfrm>
            <a:off x="72500" y="3886446"/>
            <a:ext cx="276228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EC2 Container Registry</a:t>
            </a:r>
          </a:p>
        </p:txBody>
      </p:sp>
      <p:pic>
        <p:nvPicPr>
          <p:cNvPr id="11" name="Graphic 7">
            <a:extLst>
              <a:ext uri="{FF2B5EF4-FFF2-40B4-BE49-F238E27FC236}">
                <a16:creationId xmlns:a16="http://schemas.microsoft.com/office/drawing/2014/main" id="{1CF9C3A0-90C2-104F-8C5D-8BF17B4349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6923" y="3130538"/>
            <a:ext cx="853440" cy="853440"/>
          </a:xfrm>
          <a:prstGeom prst="rect">
            <a:avLst/>
          </a:prstGeom>
        </p:spPr>
      </p:pic>
      <p:pic>
        <p:nvPicPr>
          <p:cNvPr id="12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6923" y="4647050"/>
            <a:ext cx="853440" cy="8534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727208" y="5409240"/>
            <a:ext cx="1593668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Simple Storage </a:t>
            </a:r>
          </a:p>
          <a:p>
            <a:pPr algn="ctr"/>
            <a:r>
              <a:rPr lang="en-US" sz="1680" dirty="0"/>
              <a:t>Service (S3)</a:t>
            </a:r>
          </a:p>
        </p:txBody>
      </p:sp>
      <p:pic>
        <p:nvPicPr>
          <p:cNvPr id="14" name="Picture 2" descr="GitHub Logomark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923" y="6038921"/>
            <a:ext cx="872435" cy="8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625130" y="6871112"/>
            <a:ext cx="170580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GitHub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3221900" y="3517114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CodeBuild</a:t>
            </a:r>
            <a:endParaRPr lang="en-US" sz="1680" dirty="0"/>
          </a:p>
        </p:txBody>
      </p:sp>
      <p:pic>
        <p:nvPicPr>
          <p:cNvPr id="17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76323" y="2736594"/>
            <a:ext cx="853440" cy="853440"/>
          </a:xfrm>
          <a:prstGeom prst="rect">
            <a:avLst/>
          </a:prstGeom>
        </p:spPr>
      </p:pic>
      <p:pic>
        <p:nvPicPr>
          <p:cNvPr id="11270" name="Picture 6" descr="Related imag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181" y="5084008"/>
            <a:ext cx="853440" cy="85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3270119" y="5879055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Jenkins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1229C-75C9-7348-A95C-3A8906F62A89}"/>
              </a:ext>
            </a:extLst>
          </p:cNvPr>
          <p:cNvSpPr txBox="1"/>
          <p:nvPr/>
        </p:nvSpPr>
        <p:spPr>
          <a:xfrm>
            <a:off x="6251624" y="2615921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CloudFormation</a:t>
            </a:r>
          </a:p>
        </p:txBody>
      </p:sp>
      <p:pic>
        <p:nvPicPr>
          <p:cNvPr id="23" name="Graphic 47">
            <a:extLst>
              <a:ext uri="{FF2B5EF4-FFF2-40B4-BE49-F238E27FC236}">
                <a16:creationId xmlns:a16="http://schemas.microsoft.com/office/drawing/2014/main" id="{C9806E1C-231A-A543-A743-816583871FD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06047" y="1832762"/>
            <a:ext cx="853440" cy="8534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3B31026-F5EE-C94C-9842-FF0D17B5A980}"/>
              </a:ext>
            </a:extLst>
          </p:cNvPr>
          <p:cNvSpPr txBox="1"/>
          <p:nvPr/>
        </p:nvSpPr>
        <p:spPr>
          <a:xfrm>
            <a:off x="6251624" y="4089407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CodeDeploy</a:t>
            </a:r>
            <a:endParaRPr lang="en-US" sz="1680" dirty="0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337A72A5-354F-B942-8F1A-CE4F385C4D5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218806" y="3296128"/>
            <a:ext cx="853440" cy="8534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8D58F77-A038-4848-8054-84194CCB39B6}"/>
              </a:ext>
            </a:extLst>
          </p:cNvPr>
          <p:cNvSpPr txBox="1"/>
          <p:nvPr/>
        </p:nvSpPr>
        <p:spPr>
          <a:xfrm>
            <a:off x="6327502" y="5436693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Elastic Beanstalk</a:t>
            </a:r>
          </a:p>
        </p:txBody>
      </p:sp>
      <p:pic>
        <p:nvPicPr>
          <p:cNvPr id="27" name="Graphic 10">
            <a:extLst>
              <a:ext uri="{FF2B5EF4-FFF2-40B4-BE49-F238E27FC236}">
                <a16:creationId xmlns:a16="http://schemas.microsoft.com/office/drawing/2014/main" id="{0FEDE7D2-452D-5940-BCF6-A30BD1443B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250365" y="4647050"/>
            <a:ext cx="853440" cy="85344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DB72D6E-A69F-7245-BD75-7AEEB715630F}"/>
              </a:ext>
            </a:extLst>
          </p:cNvPr>
          <p:cNvSpPr txBox="1"/>
          <p:nvPr/>
        </p:nvSpPr>
        <p:spPr>
          <a:xfrm>
            <a:off x="6327502" y="6743816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Service Catalog</a:t>
            </a:r>
          </a:p>
        </p:txBody>
      </p:sp>
      <p:pic>
        <p:nvPicPr>
          <p:cNvPr id="29" name="Graphic 53">
            <a:extLst>
              <a:ext uri="{FF2B5EF4-FFF2-40B4-BE49-F238E27FC236}">
                <a16:creationId xmlns:a16="http://schemas.microsoft.com/office/drawing/2014/main" id="{B305F2C0-EFAA-2249-90ED-07D219860D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281924" y="5966336"/>
            <a:ext cx="853440" cy="85344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A77F820-2999-354B-89C2-6B42FC753310}"/>
              </a:ext>
            </a:extLst>
          </p:cNvPr>
          <p:cNvSpPr txBox="1"/>
          <p:nvPr/>
        </p:nvSpPr>
        <p:spPr>
          <a:xfrm>
            <a:off x="9013909" y="2658919"/>
            <a:ext cx="276228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Elastic Container Service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0736844B-E1D3-2D43-8324-172A152B3B0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968332" y="1851973"/>
            <a:ext cx="853440" cy="85344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A77F820-2999-354B-89C2-6B42FC753310}"/>
              </a:ext>
            </a:extLst>
          </p:cNvPr>
          <p:cNvSpPr txBox="1"/>
          <p:nvPr/>
        </p:nvSpPr>
        <p:spPr>
          <a:xfrm>
            <a:off x="9030914" y="4427110"/>
            <a:ext cx="276228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Elastic Container Service (Blue/Green)</a:t>
            </a:r>
          </a:p>
        </p:txBody>
      </p:sp>
      <p:pic>
        <p:nvPicPr>
          <p:cNvPr id="33" name="Graphic 30">
            <a:extLst>
              <a:ext uri="{FF2B5EF4-FFF2-40B4-BE49-F238E27FC236}">
                <a16:creationId xmlns:a16="http://schemas.microsoft.com/office/drawing/2014/main" id="{0736844B-E1D3-2D43-8324-172A152B3B0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985337" y="3620164"/>
            <a:ext cx="853440" cy="853440"/>
          </a:xfrm>
          <a:prstGeom prst="rect">
            <a:avLst/>
          </a:prstGeom>
        </p:spPr>
      </p:pic>
      <p:pic>
        <p:nvPicPr>
          <p:cNvPr id="34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68332" y="5431886"/>
            <a:ext cx="853440" cy="85344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9668617" y="6194076"/>
            <a:ext cx="1593668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Simple Storage </a:t>
            </a:r>
          </a:p>
          <a:p>
            <a:pPr algn="ctr"/>
            <a:r>
              <a:rPr lang="en-US" sz="1680" dirty="0"/>
              <a:t>Service (S3)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491750" y="1620388"/>
            <a:ext cx="5106198" cy="566218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36" name="Rounded Rectangle 35"/>
          <p:cNvSpPr/>
          <p:nvPr/>
        </p:nvSpPr>
        <p:spPr>
          <a:xfrm>
            <a:off x="3725616" y="1633147"/>
            <a:ext cx="1760752" cy="5547350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255165" y="1730686"/>
            <a:ext cx="2515823" cy="5449812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38" name="TextBox 37"/>
          <p:cNvSpPr txBox="1"/>
          <p:nvPr/>
        </p:nvSpPr>
        <p:spPr>
          <a:xfrm>
            <a:off x="891477" y="7238504"/>
            <a:ext cx="1135247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Source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176324" y="7240454"/>
            <a:ext cx="902811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Build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668924" y="7298721"/>
            <a:ext cx="1173335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Deploy</a:t>
            </a:r>
          </a:p>
        </p:txBody>
      </p:sp>
      <p:cxnSp>
        <p:nvCxnSpPr>
          <p:cNvPr id="42" name="Straight Connector 41"/>
          <p:cNvCxnSpPr>
            <a:stCxn id="37" idx="0"/>
            <a:endCxn id="7" idx="2"/>
          </p:cNvCxnSpPr>
          <p:nvPr/>
        </p:nvCxnSpPr>
        <p:spPr>
          <a:xfrm flipV="1">
            <a:off x="1513076" y="905775"/>
            <a:ext cx="5572721" cy="82491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6" idx="0"/>
            <a:endCxn id="7" idx="2"/>
          </p:cNvCxnSpPr>
          <p:nvPr/>
        </p:nvCxnSpPr>
        <p:spPr>
          <a:xfrm flipV="1">
            <a:off x="4605992" y="905774"/>
            <a:ext cx="2479805" cy="72737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7" idx="2"/>
            <a:endCxn id="20" idx="0"/>
          </p:cNvCxnSpPr>
          <p:nvPr/>
        </p:nvCxnSpPr>
        <p:spPr>
          <a:xfrm>
            <a:off x="7085798" y="905775"/>
            <a:ext cx="1959052" cy="71461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8B11175-8F26-E049-8FCE-A7F653ADEDC5}"/>
              </a:ext>
            </a:extLst>
          </p:cNvPr>
          <p:cNvSpPr txBox="1"/>
          <p:nvPr/>
        </p:nvSpPr>
        <p:spPr>
          <a:xfrm>
            <a:off x="12052980" y="3542633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CloudWatch</a:t>
            </a:r>
          </a:p>
        </p:txBody>
      </p:sp>
      <p:pic>
        <p:nvPicPr>
          <p:cNvPr id="62" name="Graphic 33">
            <a:extLst>
              <a:ext uri="{FF2B5EF4-FFF2-40B4-BE49-F238E27FC236}">
                <a16:creationId xmlns:a16="http://schemas.microsoft.com/office/drawing/2014/main" id="{E8A76DD7-2470-9240-BE0E-8F1412C59C9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009121" y="2766040"/>
            <a:ext cx="853440" cy="853440"/>
          </a:xfrm>
          <a:prstGeom prst="rect">
            <a:avLst/>
          </a:prstGeom>
        </p:spPr>
      </p:pic>
      <p:pic>
        <p:nvPicPr>
          <p:cNvPr id="63" name="Picture 2" descr="GitHub Logomark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8405" y="5093902"/>
            <a:ext cx="872435" cy="8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12400805" y="5930977"/>
            <a:ext cx="2105203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GitHub </a:t>
            </a:r>
            <a:r>
              <a:rPr lang="en-US" sz="1680" dirty="0" err="1"/>
              <a:t>Webhooks</a:t>
            </a:r>
            <a:endParaRPr lang="en-US" sz="1680" dirty="0"/>
          </a:p>
        </p:txBody>
      </p:sp>
      <p:sp>
        <p:nvSpPr>
          <p:cNvPr id="66" name="TextBox 65"/>
          <p:cNvSpPr txBox="1"/>
          <p:nvPr/>
        </p:nvSpPr>
        <p:spPr>
          <a:xfrm>
            <a:off x="11971834" y="7282574"/>
            <a:ext cx="2683235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b="1" dirty="0">
                <a:solidFill>
                  <a:schemeClr val="accent6">
                    <a:lumMod val="75000"/>
                  </a:schemeClr>
                </a:solidFill>
              </a:rPr>
              <a:t>Monitor Source Changes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12324253" y="1633147"/>
            <a:ext cx="2105203" cy="560730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cxnSp>
        <p:nvCxnSpPr>
          <p:cNvPr id="11265" name="Straight Connector 11264"/>
          <p:cNvCxnSpPr>
            <a:stCxn id="7" idx="2"/>
            <a:endCxn id="60" idx="0"/>
          </p:cNvCxnSpPr>
          <p:nvPr/>
        </p:nvCxnSpPr>
        <p:spPr>
          <a:xfrm>
            <a:off x="7085797" y="905774"/>
            <a:ext cx="6291058" cy="72737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751D237-A9AA-0749-A436-7D38CB26A0D4}"/>
              </a:ext>
            </a:extLst>
          </p:cNvPr>
          <p:cNvSpPr txBox="1"/>
          <p:nvPr/>
        </p:nvSpPr>
        <p:spPr>
          <a:xfrm>
            <a:off x="72500" y="82275"/>
            <a:ext cx="4574970" cy="4985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640" b="1" dirty="0"/>
              <a:t>AWS </a:t>
            </a:r>
            <a:r>
              <a:rPr lang="en-US" sz="2640" b="1" dirty="0" err="1"/>
              <a:t>CodePipeline</a:t>
            </a:r>
            <a:r>
              <a:rPr lang="en-US" sz="2640" b="1" dirty="0"/>
              <a:t> Architecture</a:t>
            </a:r>
          </a:p>
        </p:txBody>
      </p:sp>
    </p:spTree>
    <p:extLst>
      <p:ext uri="{BB962C8B-B14F-4D97-AF65-F5344CB8AC3E}">
        <p14:creationId xmlns:p14="http://schemas.microsoft.com/office/powerpoint/2010/main" val="48480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3" grpId="0"/>
      <p:bldP spid="15" grpId="0"/>
      <p:bldP spid="16" grpId="0"/>
      <p:bldP spid="21" grpId="0"/>
      <p:bldP spid="22" grpId="0"/>
      <p:bldP spid="24" grpId="0"/>
      <p:bldP spid="26" grpId="0"/>
      <p:bldP spid="28" grpId="0"/>
      <p:bldP spid="30" grpId="0"/>
      <p:bldP spid="32" grpId="0"/>
      <p:bldP spid="35" grpId="0"/>
      <p:bldP spid="20" grpId="0" animBg="1"/>
      <p:bldP spid="36" grpId="0" animBg="1"/>
      <p:bldP spid="37" grpId="0" animBg="1"/>
      <p:bldP spid="38" grpId="0"/>
      <p:bldP spid="40" grpId="0"/>
      <p:bldP spid="41" grpId="0"/>
      <p:bldP spid="61" grpId="0"/>
      <p:bldP spid="64" grpId="0"/>
      <p:bldP spid="66" grpId="0"/>
      <p:bldP spid="60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pic>
        <p:nvPicPr>
          <p:cNvPr id="5122" name="Picture 2" descr="&#10;                An example release process using CodePipeline.&#10;           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756" y="1518002"/>
            <a:ext cx="10439401" cy="586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Continuous Delivery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95323" y="7749200"/>
            <a:ext cx="1607171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bg1"/>
                </a:solidFill>
              </a:rPr>
              <a:t>©Amazon</a:t>
            </a:r>
          </a:p>
        </p:txBody>
      </p:sp>
    </p:spTree>
    <p:extLst>
      <p:ext uri="{BB962C8B-B14F-4D97-AF65-F5344CB8AC3E}">
        <p14:creationId xmlns:p14="http://schemas.microsoft.com/office/powerpoint/2010/main" val="387311617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id="{500C2653-A06A-354F-97A7-93DD33AFA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9902" y="109918"/>
            <a:ext cx="396240" cy="3962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5FA3DF-AAD9-2A40-8928-45DEB6D047C9}"/>
              </a:ext>
            </a:extLst>
          </p:cNvPr>
          <p:cNvSpPr/>
          <p:nvPr/>
        </p:nvSpPr>
        <p:spPr>
          <a:xfrm>
            <a:off x="1889902" y="100547"/>
            <a:ext cx="9940088" cy="750575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109728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4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sp>
        <p:nvSpPr>
          <p:cNvPr id="8" name="Can 7"/>
          <p:cNvSpPr/>
          <p:nvPr/>
        </p:nvSpPr>
        <p:spPr>
          <a:xfrm>
            <a:off x="166740" y="2655749"/>
            <a:ext cx="1088466" cy="818253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Local Git Repo</a:t>
            </a:r>
          </a:p>
        </p:txBody>
      </p:sp>
      <p:pic>
        <p:nvPicPr>
          <p:cNvPr id="14" name="Picture 16" descr="Image result for developer smile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70" y="1066397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73057" y="757345"/>
            <a:ext cx="1087221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80" dirty="0"/>
              <a:t>Developer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91497" y="2726029"/>
            <a:ext cx="670376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>
                <a:solidFill>
                  <a:srgbClr val="00B050"/>
                </a:solidFill>
              </a:rPr>
              <a:t>push</a:t>
            </a:r>
          </a:p>
        </p:txBody>
      </p:sp>
      <p:cxnSp>
        <p:nvCxnSpPr>
          <p:cNvPr id="59" name="Straight Arrow Connector 58"/>
          <p:cNvCxnSpPr>
            <a:cxnSpLocks/>
            <a:stCxn id="14" idx="2"/>
            <a:endCxn id="8" idx="1"/>
          </p:cNvCxnSpPr>
          <p:nvPr/>
        </p:nvCxnSpPr>
        <p:spPr>
          <a:xfrm flipH="1">
            <a:off x="710973" y="1937586"/>
            <a:ext cx="4392" cy="7181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F8DC392-C532-F54D-A81F-DC9A0927B4C6}"/>
              </a:ext>
            </a:extLst>
          </p:cNvPr>
          <p:cNvSpPr txBox="1"/>
          <p:nvPr/>
        </p:nvSpPr>
        <p:spPr>
          <a:xfrm>
            <a:off x="-33590" y="2001864"/>
            <a:ext cx="2387898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>
                <a:solidFill>
                  <a:srgbClr val="00B050"/>
                </a:solidFill>
              </a:rPr>
              <a:t>Commit code changes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31642B-C4E7-4C41-A703-901230113AAD}"/>
              </a:ext>
            </a:extLst>
          </p:cNvPr>
          <p:cNvSpPr/>
          <p:nvPr/>
        </p:nvSpPr>
        <p:spPr>
          <a:xfrm>
            <a:off x="4227302" y="4588949"/>
            <a:ext cx="6637105" cy="26087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763F6B2-9051-C94C-B75B-C1ADE02C8B29}"/>
              </a:ext>
            </a:extLst>
          </p:cNvPr>
          <p:cNvSpPr/>
          <p:nvPr/>
        </p:nvSpPr>
        <p:spPr>
          <a:xfrm>
            <a:off x="7730211" y="5038784"/>
            <a:ext cx="2684800" cy="178565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600" dirty="0">
                <a:solidFill>
                  <a:srgbClr val="D86613"/>
                </a:solidFill>
              </a:rPr>
              <a:t> Worker Node -2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22D606C-8ABC-C042-B060-053AE489B0A3}"/>
              </a:ext>
            </a:extLst>
          </p:cNvPr>
          <p:cNvSpPr txBox="1"/>
          <p:nvPr/>
        </p:nvSpPr>
        <p:spPr>
          <a:xfrm>
            <a:off x="5975367" y="6901848"/>
            <a:ext cx="30000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Elastic Kubernetes Service</a:t>
            </a:r>
            <a:endParaRPr lang="en-US" sz="1600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DDD6609C-AE9A-6C44-8F96-C83513CCA1BD}"/>
              </a:ext>
            </a:extLst>
          </p:cNvPr>
          <p:cNvSpPr/>
          <p:nvPr/>
        </p:nvSpPr>
        <p:spPr>
          <a:xfrm>
            <a:off x="4713264" y="5054607"/>
            <a:ext cx="2684800" cy="178565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600" dirty="0">
                <a:solidFill>
                  <a:srgbClr val="D86613"/>
                </a:solidFill>
              </a:rPr>
              <a:t> Worker Node-1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603621-3067-F744-AC2B-5AD0C1D56C6D}"/>
              </a:ext>
            </a:extLst>
          </p:cNvPr>
          <p:cNvSpPr/>
          <p:nvPr/>
        </p:nvSpPr>
        <p:spPr>
          <a:xfrm>
            <a:off x="2711203" y="496786"/>
            <a:ext cx="8253059" cy="38873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Graphic 60">
            <a:extLst>
              <a:ext uri="{FF2B5EF4-FFF2-40B4-BE49-F238E27FC236}">
                <a16:creationId xmlns:a16="http://schemas.microsoft.com/office/drawing/2014/main" id="{40431834-3206-D741-BCD2-D96C2F9BA8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20850" y="2638156"/>
            <a:ext cx="853440" cy="85344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F76F4BC-DD59-7B48-8C21-08F487F6AF6C}"/>
              </a:ext>
            </a:extLst>
          </p:cNvPr>
          <p:cNvSpPr txBox="1"/>
          <p:nvPr/>
        </p:nvSpPr>
        <p:spPr>
          <a:xfrm>
            <a:off x="2814805" y="3435828"/>
            <a:ext cx="1412498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 err="1"/>
              <a:t>CodeCommit</a:t>
            </a:r>
            <a:endParaRPr lang="en-US" sz="168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258CD4E-7333-8147-8C50-789FAC21D0E8}"/>
              </a:ext>
            </a:extLst>
          </p:cNvPr>
          <p:cNvSpPr txBox="1"/>
          <p:nvPr/>
        </p:nvSpPr>
        <p:spPr>
          <a:xfrm>
            <a:off x="4624133" y="3435829"/>
            <a:ext cx="1147344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 err="1"/>
              <a:t>CodeBuild</a:t>
            </a:r>
            <a:endParaRPr lang="en-US" sz="1680" dirty="0"/>
          </a:p>
        </p:txBody>
      </p:sp>
      <p:pic>
        <p:nvPicPr>
          <p:cNvPr id="77" name="Graphic 58">
            <a:extLst>
              <a:ext uri="{FF2B5EF4-FFF2-40B4-BE49-F238E27FC236}">
                <a16:creationId xmlns:a16="http://schemas.microsoft.com/office/drawing/2014/main" id="{2DA2BEF4-CE51-2C42-A185-B4AEC812E0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6419" y="2638156"/>
            <a:ext cx="853440" cy="853440"/>
          </a:xfrm>
          <a:prstGeom prst="rect">
            <a:avLst/>
          </a:prstGeom>
        </p:spPr>
      </p:pic>
      <p:pic>
        <p:nvPicPr>
          <p:cNvPr id="78" name="Graphic 44">
            <a:extLst>
              <a:ext uri="{FF2B5EF4-FFF2-40B4-BE49-F238E27FC236}">
                <a16:creationId xmlns:a16="http://schemas.microsoft.com/office/drawing/2014/main" id="{42B26658-BD31-7B45-B241-A207ACAF73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27874" y="2086418"/>
            <a:ext cx="853440" cy="853440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040E7DAE-2644-6F44-A331-C1E87D7DEF43}"/>
              </a:ext>
            </a:extLst>
          </p:cNvPr>
          <p:cNvSpPr txBox="1"/>
          <p:nvPr/>
        </p:nvSpPr>
        <p:spPr>
          <a:xfrm>
            <a:off x="6254023" y="2862328"/>
            <a:ext cx="713103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S3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0BA485F-0A5E-2948-AD04-DE066A0EFFDA}"/>
              </a:ext>
            </a:extLst>
          </p:cNvPr>
          <p:cNvCxnSpPr>
            <a:stCxn id="77" idx="3"/>
            <a:endCxn id="78" idx="1"/>
          </p:cNvCxnSpPr>
          <p:nvPr/>
        </p:nvCxnSpPr>
        <p:spPr>
          <a:xfrm flipV="1">
            <a:off x="5609859" y="2513138"/>
            <a:ext cx="618015" cy="5517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CB60A3A-54E3-FC4B-B79F-94C66AF1A13E}"/>
              </a:ext>
            </a:extLst>
          </p:cNvPr>
          <p:cNvCxnSpPr>
            <a:cxnSpLocks/>
            <a:stCxn id="71" idx="3"/>
            <a:endCxn id="77" idx="1"/>
          </p:cNvCxnSpPr>
          <p:nvPr/>
        </p:nvCxnSpPr>
        <p:spPr>
          <a:xfrm>
            <a:off x="3974290" y="3064876"/>
            <a:ext cx="782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EB0F163-3D37-374B-88F7-A20C0D0355E4}"/>
              </a:ext>
            </a:extLst>
          </p:cNvPr>
          <p:cNvSpPr txBox="1"/>
          <p:nvPr/>
        </p:nvSpPr>
        <p:spPr>
          <a:xfrm>
            <a:off x="2896113" y="860168"/>
            <a:ext cx="1284406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CloudWatch</a:t>
            </a:r>
          </a:p>
        </p:txBody>
      </p:sp>
      <p:pic>
        <p:nvPicPr>
          <p:cNvPr id="101" name="Graphic 33">
            <a:extLst>
              <a:ext uri="{FF2B5EF4-FFF2-40B4-BE49-F238E27FC236}">
                <a16:creationId xmlns:a16="http://schemas.microsoft.com/office/drawing/2014/main" id="{BC3A0C12-5EFF-8D4E-B019-A54A48395D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23556" y="1190778"/>
            <a:ext cx="853440" cy="853440"/>
          </a:xfrm>
          <a:prstGeom prst="rect">
            <a:avLst/>
          </a:prstGeom>
        </p:spPr>
      </p:pic>
      <p:pic>
        <p:nvPicPr>
          <p:cNvPr id="104" name="Graphic 24">
            <a:extLst>
              <a:ext uri="{FF2B5EF4-FFF2-40B4-BE49-F238E27FC236}">
                <a16:creationId xmlns:a16="http://schemas.microsoft.com/office/drawing/2014/main" id="{7F91650B-F1FE-EC41-89AE-99B5B56E5C3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97937" y="590136"/>
            <a:ext cx="853440" cy="853440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4E41BC2B-0901-214A-ACCC-27DEB188667C}"/>
              </a:ext>
            </a:extLst>
          </p:cNvPr>
          <p:cNvSpPr txBox="1"/>
          <p:nvPr/>
        </p:nvSpPr>
        <p:spPr>
          <a:xfrm>
            <a:off x="7052862" y="824219"/>
            <a:ext cx="1402703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 err="1"/>
              <a:t>CodePipeline</a:t>
            </a:r>
            <a:endParaRPr lang="en-US" sz="168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E3F767D-8177-424F-9C11-AC5725600A80}"/>
              </a:ext>
            </a:extLst>
          </p:cNvPr>
          <p:cNvCxnSpPr>
            <a:cxnSpLocks/>
            <a:stCxn id="71" idx="0"/>
            <a:endCxn id="101" idx="2"/>
          </p:cNvCxnSpPr>
          <p:nvPr/>
        </p:nvCxnSpPr>
        <p:spPr>
          <a:xfrm flipV="1">
            <a:off x="3547570" y="2044218"/>
            <a:ext cx="2706" cy="5939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9A59DBA-0D05-6047-926E-EA70A7362B8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 flipV="1">
            <a:off x="3976996" y="1016856"/>
            <a:ext cx="2220941" cy="6006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62D051C-9498-7848-AB32-E21CDAAD30D6}"/>
              </a:ext>
            </a:extLst>
          </p:cNvPr>
          <p:cNvCxnSpPr>
            <a:stCxn id="104" idx="2"/>
            <a:endCxn id="71" idx="0"/>
          </p:cNvCxnSpPr>
          <p:nvPr/>
        </p:nvCxnSpPr>
        <p:spPr>
          <a:xfrm flipH="1">
            <a:off x="3547570" y="1443576"/>
            <a:ext cx="3077087" cy="11945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81C9D4A-DB3D-3349-9B08-E2EC85D41647}"/>
              </a:ext>
            </a:extLst>
          </p:cNvPr>
          <p:cNvCxnSpPr>
            <a:cxnSpLocks/>
            <a:stCxn id="104" idx="2"/>
            <a:endCxn id="77" idx="0"/>
          </p:cNvCxnSpPr>
          <p:nvPr/>
        </p:nvCxnSpPr>
        <p:spPr>
          <a:xfrm flipH="1">
            <a:off x="5183139" y="1443576"/>
            <a:ext cx="1441518" cy="11945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11923A1-13B8-2F43-AFB0-D5BCA2397AF0}"/>
              </a:ext>
            </a:extLst>
          </p:cNvPr>
          <p:cNvCxnSpPr>
            <a:cxnSpLocks/>
            <a:endCxn id="78" idx="0"/>
          </p:cNvCxnSpPr>
          <p:nvPr/>
        </p:nvCxnSpPr>
        <p:spPr>
          <a:xfrm flipH="1">
            <a:off x="6654594" y="1438169"/>
            <a:ext cx="9219" cy="6482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F525CF8-2ADE-E343-A0DE-A49C9780810F}"/>
              </a:ext>
            </a:extLst>
          </p:cNvPr>
          <p:cNvCxnSpPr>
            <a:cxnSpLocks/>
            <a:stCxn id="77" idx="3"/>
            <a:endCxn id="69" idx="1"/>
          </p:cNvCxnSpPr>
          <p:nvPr/>
        </p:nvCxnSpPr>
        <p:spPr>
          <a:xfrm>
            <a:off x="5609859" y="3064876"/>
            <a:ext cx="2388256" cy="22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C6C11345-181D-6E40-AD58-7EEA97CA9C08}"/>
              </a:ext>
            </a:extLst>
          </p:cNvPr>
          <p:cNvSpPr txBox="1"/>
          <p:nvPr/>
        </p:nvSpPr>
        <p:spPr>
          <a:xfrm>
            <a:off x="9407306" y="464558"/>
            <a:ext cx="1447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CI CD Process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31CA66C3-9DF8-A64B-860C-2B61EDD2FA7B}"/>
              </a:ext>
            </a:extLst>
          </p:cNvPr>
          <p:cNvCxnSpPr>
            <a:stCxn id="8" idx="4"/>
            <a:endCxn id="71" idx="1"/>
          </p:cNvCxnSpPr>
          <p:nvPr/>
        </p:nvCxnSpPr>
        <p:spPr>
          <a:xfrm>
            <a:off x="1255206" y="3064876"/>
            <a:ext cx="18656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3" name="Graphic 132">
            <a:extLst>
              <a:ext uri="{FF2B5EF4-FFF2-40B4-BE49-F238E27FC236}">
                <a16:creationId xmlns:a16="http://schemas.microsoft.com/office/drawing/2014/main" id="{AC3B0A3E-C253-DB43-94A6-0F54635921A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38817" y="3264807"/>
            <a:ext cx="849993" cy="849993"/>
          </a:xfrm>
          <a:prstGeom prst="rect">
            <a:avLst/>
          </a:prstGeom>
        </p:spPr>
      </p:pic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48A18463-C222-224A-8C55-14B7EBBEEE11}"/>
              </a:ext>
            </a:extLst>
          </p:cNvPr>
          <p:cNvCxnSpPr>
            <a:cxnSpLocks/>
            <a:stCxn id="77" idx="3"/>
            <a:endCxn id="133" idx="1"/>
          </p:cNvCxnSpPr>
          <p:nvPr/>
        </p:nvCxnSpPr>
        <p:spPr>
          <a:xfrm>
            <a:off x="5609859" y="3064876"/>
            <a:ext cx="628958" cy="624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DFC03270-9DC2-4444-A7F8-C4A9098517F8}"/>
              </a:ext>
            </a:extLst>
          </p:cNvPr>
          <p:cNvSpPr txBox="1"/>
          <p:nvPr/>
        </p:nvSpPr>
        <p:spPr>
          <a:xfrm>
            <a:off x="6238816" y="4059052"/>
            <a:ext cx="903870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ECR</a:t>
            </a: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id="{D123B011-D848-084A-A908-0556F03AF0C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998115" y="2642750"/>
            <a:ext cx="848846" cy="848846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FDE92E1-D7ED-4242-B974-24F147D3466E}"/>
              </a:ext>
            </a:extLst>
          </p:cNvPr>
          <p:cNvSpPr txBox="1"/>
          <p:nvPr/>
        </p:nvSpPr>
        <p:spPr>
          <a:xfrm>
            <a:off x="7717768" y="3488721"/>
            <a:ext cx="1457081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EKS Cluster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id="{9031E654-68D2-5F4A-95D1-6D644314B71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713442" y="5054607"/>
            <a:ext cx="330200" cy="33020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145F48CB-6224-C94F-B4A8-627EFF89DEB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735169" y="5054607"/>
            <a:ext cx="330200" cy="33020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3D30B316-E8E5-214A-AA34-C56D1EB642B4}"/>
              </a:ext>
            </a:extLst>
          </p:cNvPr>
          <p:cNvSpPr/>
          <p:nvPr/>
        </p:nvSpPr>
        <p:spPr>
          <a:xfrm>
            <a:off x="5183139" y="5449886"/>
            <a:ext cx="455232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8E5252D-7106-9A4F-97E4-08069BC3B2CC}"/>
              </a:ext>
            </a:extLst>
          </p:cNvPr>
          <p:cNvSpPr/>
          <p:nvPr/>
        </p:nvSpPr>
        <p:spPr>
          <a:xfrm>
            <a:off x="5277240" y="5560153"/>
            <a:ext cx="4209660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E827619-3DA4-084C-B229-EDF682A91755}"/>
              </a:ext>
            </a:extLst>
          </p:cNvPr>
          <p:cNvSpPr/>
          <p:nvPr/>
        </p:nvSpPr>
        <p:spPr>
          <a:xfrm>
            <a:off x="5411915" y="5624167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8FA9E04-22D3-E14C-B128-DFF7466548FC}"/>
              </a:ext>
            </a:extLst>
          </p:cNvPr>
          <p:cNvSpPr txBox="1"/>
          <p:nvPr/>
        </p:nvSpPr>
        <p:spPr>
          <a:xfrm>
            <a:off x="6711373" y="6391654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8125E30-3701-8844-BCF6-B82544B6624A}"/>
              </a:ext>
            </a:extLst>
          </p:cNvPr>
          <p:cNvSpPr txBox="1"/>
          <p:nvPr/>
        </p:nvSpPr>
        <p:spPr>
          <a:xfrm>
            <a:off x="6933265" y="5909816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DB08E2E-B01E-714C-8027-BDD4F24BEC13}"/>
              </a:ext>
            </a:extLst>
          </p:cNvPr>
          <p:cNvGrpSpPr/>
          <p:nvPr/>
        </p:nvGrpSpPr>
        <p:grpSpPr>
          <a:xfrm>
            <a:off x="5538235" y="5739942"/>
            <a:ext cx="555550" cy="352840"/>
            <a:chOff x="853440" y="4579716"/>
            <a:chExt cx="1006998" cy="82759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E7AED4B7-741A-9A42-8422-E43590F36B1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06F8510-4F00-E44F-8DED-59F5D9E2DFA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D6347C1-DEC5-574B-A416-ECF992D815D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4853E93-C0BC-4649-9ED5-6F8DD256AE16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2147278-059E-0A45-984D-830B50F12B2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B7DE676-73EC-6B42-ACE3-8DE9325D10B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F522D0A-AF5E-1248-BEB6-1DE4662CF2CF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8D06908B-90CE-994F-8E31-A48B13A3C848}"/>
              </a:ext>
            </a:extLst>
          </p:cNvPr>
          <p:cNvSpPr txBox="1"/>
          <p:nvPr/>
        </p:nvSpPr>
        <p:spPr>
          <a:xfrm>
            <a:off x="5588738" y="6049724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0EA3E02-FCE4-EC49-A23C-181CD2D4D5EA}"/>
              </a:ext>
            </a:extLst>
          </p:cNvPr>
          <p:cNvSpPr/>
          <p:nvPr/>
        </p:nvSpPr>
        <p:spPr>
          <a:xfrm>
            <a:off x="8442866" y="5682807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D9E4A39-81AB-0F4D-B73D-0FD3D5E2188B}"/>
              </a:ext>
            </a:extLst>
          </p:cNvPr>
          <p:cNvGrpSpPr/>
          <p:nvPr/>
        </p:nvGrpSpPr>
        <p:grpSpPr>
          <a:xfrm>
            <a:off x="8569186" y="5798582"/>
            <a:ext cx="555550" cy="352840"/>
            <a:chOff x="853440" y="4579716"/>
            <a:chExt cx="1006998" cy="827590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2292354D-C619-6F47-A4A5-E5FC64216BA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F17A615-A28C-B441-A9C9-DEC169675A7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29C4B17A-9550-2841-8BE1-880D9DE872B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C0AFCA24-A22B-9541-B6C7-576ABCF473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53750D7-75EF-CC4B-ACB3-5F0C1A5158A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C765AAB1-D4CA-6542-A238-5FA48E2A731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8B87AEBD-C28D-7E41-8728-AC245F4D682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CC0B3AD3-420F-9646-AAAD-8C64CA7D7BFA}"/>
              </a:ext>
            </a:extLst>
          </p:cNvPr>
          <p:cNvSpPr txBox="1"/>
          <p:nvPr/>
        </p:nvSpPr>
        <p:spPr>
          <a:xfrm>
            <a:off x="8628658" y="6119138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D3CDD9A2-AEA1-FE41-8EFF-BC8ED938C29F}"/>
              </a:ext>
            </a:extLst>
          </p:cNvPr>
          <p:cNvCxnSpPr>
            <a:cxnSpLocks/>
            <a:stCxn id="72" idx="0"/>
            <a:endCxn id="87" idx="0"/>
          </p:cNvCxnSpPr>
          <p:nvPr/>
        </p:nvCxnSpPr>
        <p:spPr>
          <a:xfrm flipH="1">
            <a:off x="7459302" y="3488721"/>
            <a:ext cx="987007" cy="1961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3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/>
      <p:bldP spid="16" grpId="0"/>
      <p:bldP spid="36" grpId="0"/>
      <p:bldP spid="3" grpId="0" animBg="1"/>
      <p:bldP spid="86" grpId="0" animBg="1"/>
      <p:bldP spid="93" grpId="0"/>
      <p:bldP spid="148" grpId="0" animBg="1"/>
      <p:bldP spid="4" grpId="0" animBg="1"/>
      <p:bldP spid="73" grpId="0"/>
      <p:bldP spid="76" grpId="0"/>
      <p:bldP spid="79" grpId="0"/>
      <p:bldP spid="85" grpId="0"/>
      <p:bldP spid="109" grpId="0"/>
      <p:bldP spid="68" grpId="0"/>
      <p:bldP spid="135" grpId="0"/>
      <p:bldP spid="72" grpId="0"/>
      <p:bldP spid="87" grpId="0" animBg="1"/>
      <p:bldP spid="88" grpId="0" animBg="1"/>
      <p:bldP spid="89" grpId="0" animBg="1"/>
      <p:bldP spid="90" grpId="0"/>
      <p:bldP spid="91" grpId="0"/>
      <p:bldP spid="102" grpId="0"/>
      <p:bldP spid="106" grpId="0" animBg="1"/>
      <p:bldP spid="14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64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879" y="292892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Course Outline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392617"/>
            <a:ext cx="3745901" cy="374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27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F3948B-1E1D-6148-B16A-D83862336E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361023-FC60-8048-9E75-C96BBFCFD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6168D5-7CAF-3443-89BF-EA44CBEB7F70}"/>
              </a:ext>
            </a:extLst>
          </p:cNvPr>
          <p:cNvSpPr/>
          <p:nvPr/>
        </p:nvSpPr>
        <p:spPr>
          <a:xfrm>
            <a:off x="2763985" y="2052192"/>
            <a:ext cx="3009952" cy="36913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81A74C6-5880-D643-B21F-7C39EC153D4F}"/>
              </a:ext>
            </a:extLst>
          </p:cNvPr>
          <p:cNvSpPr/>
          <p:nvPr/>
        </p:nvSpPr>
        <p:spPr>
          <a:xfrm>
            <a:off x="3075712" y="2216725"/>
            <a:ext cx="2438400" cy="678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User API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E2DFCD1-DB6F-D04A-A365-E8172594D23B}"/>
              </a:ext>
            </a:extLst>
          </p:cNvPr>
          <p:cNvSpPr/>
          <p:nvPr/>
        </p:nvSpPr>
        <p:spPr>
          <a:xfrm>
            <a:off x="3075712" y="3027216"/>
            <a:ext cx="2438400" cy="678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 Users API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668171-CDA1-344C-8E9D-426121AD1FFA}"/>
              </a:ext>
            </a:extLst>
          </p:cNvPr>
          <p:cNvSpPr/>
          <p:nvPr/>
        </p:nvSpPr>
        <p:spPr>
          <a:xfrm>
            <a:off x="3075712" y="3832503"/>
            <a:ext cx="2438400" cy="678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Delete User API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8C26227-FA8B-2540-B23B-6FAB325B2042}"/>
              </a:ext>
            </a:extLst>
          </p:cNvPr>
          <p:cNvSpPr/>
          <p:nvPr/>
        </p:nvSpPr>
        <p:spPr>
          <a:xfrm>
            <a:off x="3061857" y="4618732"/>
            <a:ext cx="2438400" cy="678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Health Status API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FC52B7-D099-4A4E-A04B-722E32E91F2D}"/>
              </a:ext>
            </a:extLst>
          </p:cNvPr>
          <p:cNvSpPr txBox="1"/>
          <p:nvPr/>
        </p:nvSpPr>
        <p:spPr>
          <a:xfrm>
            <a:off x="2869810" y="5404961"/>
            <a:ext cx="2850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 Management Microservice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7C3939-F594-3D4C-8368-65FDFFCDE4CA}"/>
              </a:ext>
            </a:extLst>
          </p:cNvPr>
          <p:cNvSpPr/>
          <p:nvPr/>
        </p:nvSpPr>
        <p:spPr>
          <a:xfrm>
            <a:off x="7266712" y="2052192"/>
            <a:ext cx="3061854" cy="3691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1322E3C-B78E-3D49-9581-E35FE977EE13}"/>
              </a:ext>
            </a:extLst>
          </p:cNvPr>
          <p:cNvSpPr/>
          <p:nvPr/>
        </p:nvSpPr>
        <p:spPr>
          <a:xfrm>
            <a:off x="7578439" y="2270403"/>
            <a:ext cx="2438400" cy="6788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Notification API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9F8D191-799A-7241-A129-3164B982CB24}"/>
              </a:ext>
            </a:extLst>
          </p:cNvPr>
          <p:cNvSpPr/>
          <p:nvPr/>
        </p:nvSpPr>
        <p:spPr>
          <a:xfrm>
            <a:off x="7578439" y="3128593"/>
            <a:ext cx="2438400" cy="6788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Health Status API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C061CA-B042-7545-BF5B-6FB4EBF976AC}"/>
              </a:ext>
            </a:extLst>
          </p:cNvPr>
          <p:cNvSpPr txBox="1"/>
          <p:nvPr/>
        </p:nvSpPr>
        <p:spPr>
          <a:xfrm>
            <a:off x="7657070" y="5404961"/>
            <a:ext cx="2281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Notification Microservice</a:t>
            </a:r>
          </a:p>
        </p:txBody>
      </p:sp>
      <p:pic>
        <p:nvPicPr>
          <p:cNvPr id="17" name="Picture 16" descr="Image result for developer smiley">
            <a:extLst>
              <a:ext uri="{FF2B5EF4-FFF2-40B4-BE49-F238E27FC236}">
                <a16:creationId xmlns:a16="http://schemas.microsoft.com/office/drawing/2014/main" id="{CEA842D6-D728-A94D-85C2-633F7DB64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90" y="4916114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F783D7-7ABF-7144-8CF3-0B4BC0E0D765}"/>
              </a:ext>
            </a:extLst>
          </p:cNvPr>
          <p:cNvSpPr txBox="1"/>
          <p:nvPr/>
        </p:nvSpPr>
        <p:spPr>
          <a:xfrm>
            <a:off x="12760410" y="3087074"/>
            <a:ext cx="12121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 User</a:t>
            </a:r>
          </a:p>
        </p:txBody>
      </p:sp>
      <p:pic>
        <p:nvPicPr>
          <p:cNvPr id="19" name="Graphic 25">
            <a:extLst>
              <a:ext uri="{FF2B5EF4-FFF2-40B4-BE49-F238E27FC236}">
                <a16:creationId xmlns:a16="http://schemas.microsoft.com/office/drawing/2014/main" id="{438CDB86-9AB6-8145-9B12-9BBFDC1DC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56814" y="2226166"/>
            <a:ext cx="804465" cy="8044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D81141F-4AFF-6F4C-81B1-07E5524F644F}"/>
              </a:ext>
            </a:extLst>
          </p:cNvPr>
          <p:cNvSpPr txBox="1"/>
          <p:nvPr/>
        </p:nvSpPr>
        <p:spPr>
          <a:xfrm>
            <a:off x="11249838" y="3062878"/>
            <a:ext cx="8114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Email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1F58C9D-6805-3B43-A52F-446C22425F1E}"/>
              </a:ext>
            </a:extLst>
          </p:cNvPr>
          <p:cNvSpPr/>
          <p:nvPr/>
        </p:nvSpPr>
        <p:spPr>
          <a:xfrm>
            <a:off x="368542" y="1915781"/>
            <a:ext cx="1923089" cy="12893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Postman</a:t>
            </a:r>
          </a:p>
          <a:p>
            <a:pPr algn="ctr"/>
            <a:r>
              <a:rPr lang="en-US" dirty="0"/>
              <a:t>Client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6E5A101-51BE-734D-A3D1-E53DEEAE9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4900" y="2290980"/>
            <a:ext cx="1227701" cy="72069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28C49D-484F-5946-8969-C139B0BD2748}"/>
              </a:ext>
            </a:extLst>
          </p:cNvPr>
          <p:cNvCxnSpPr>
            <a:stCxn id="17" idx="0"/>
            <a:endCxn id="21" idx="4"/>
          </p:cNvCxnSpPr>
          <p:nvPr/>
        </p:nvCxnSpPr>
        <p:spPr>
          <a:xfrm flipV="1">
            <a:off x="1278185" y="3205098"/>
            <a:ext cx="51902" cy="1711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37A58DA-6559-2B4E-A8CC-B5EC59AB6DAB}"/>
              </a:ext>
            </a:extLst>
          </p:cNvPr>
          <p:cNvSpPr txBox="1"/>
          <p:nvPr/>
        </p:nvSpPr>
        <p:spPr>
          <a:xfrm>
            <a:off x="427084" y="5743515"/>
            <a:ext cx="18701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API Developer </a:t>
            </a:r>
          </a:p>
          <a:p>
            <a:r>
              <a:rPr lang="en-US" dirty="0"/>
              <a:t>       Or</a:t>
            </a:r>
          </a:p>
          <a:p>
            <a:r>
              <a:rPr lang="en-US" dirty="0"/>
              <a:t>API User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F438A78-8FC9-804B-8D46-C86A49D507BB}"/>
              </a:ext>
            </a:extLst>
          </p:cNvPr>
          <p:cNvCxnSpPr>
            <a:stCxn id="21" idx="6"/>
            <a:endCxn id="6" idx="1"/>
          </p:cNvCxnSpPr>
          <p:nvPr/>
        </p:nvCxnSpPr>
        <p:spPr>
          <a:xfrm flipV="1">
            <a:off x="2291631" y="2556162"/>
            <a:ext cx="784081" cy="4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740A41C-6599-0D49-82D1-5EF3CF9A1EE5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350375" y="2570946"/>
            <a:ext cx="2228064" cy="38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FEEEB3B-764B-494C-988C-5831BF41A356}"/>
              </a:ext>
            </a:extLst>
          </p:cNvPr>
          <p:cNvCxnSpPr>
            <a:cxnSpLocks/>
            <a:stCxn id="12" idx="3"/>
            <a:endCxn id="19" idx="1"/>
          </p:cNvCxnSpPr>
          <p:nvPr/>
        </p:nvCxnSpPr>
        <p:spPr>
          <a:xfrm>
            <a:off x="10016839" y="2609840"/>
            <a:ext cx="1239975" cy="18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89DDB9A-0C67-9049-B5D5-C22C066E1EC5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>
            <a:off x="12061279" y="2628399"/>
            <a:ext cx="683621" cy="22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Can 46">
            <a:extLst>
              <a:ext uri="{FF2B5EF4-FFF2-40B4-BE49-F238E27FC236}">
                <a16:creationId xmlns:a16="http://schemas.microsoft.com/office/drawing/2014/main" id="{3FEA73F2-D4A8-EC4E-A4E4-0DACFCE6D02E}"/>
              </a:ext>
            </a:extLst>
          </p:cNvPr>
          <p:cNvSpPr/>
          <p:nvPr/>
        </p:nvSpPr>
        <p:spPr>
          <a:xfrm>
            <a:off x="3560624" y="6306746"/>
            <a:ext cx="1432560" cy="869323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Users DB</a:t>
            </a:r>
          </a:p>
        </p:txBody>
      </p:sp>
      <p:sp>
        <p:nvSpPr>
          <p:cNvPr id="48" name="Bevel 47">
            <a:extLst>
              <a:ext uri="{FF2B5EF4-FFF2-40B4-BE49-F238E27FC236}">
                <a16:creationId xmlns:a16="http://schemas.microsoft.com/office/drawing/2014/main" id="{9D32F073-5EF6-1D45-9E7B-B744166403F6}"/>
              </a:ext>
            </a:extLst>
          </p:cNvPr>
          <p:cNvSpPr/>
          <p:nvPr/>
        </p:nvSpPr>
        <p:spPr>
          <a:xfrm>
            <a:off x="8021789" y="6331495"/>
            <a:ext cx="1524000" cy="786229"/>
          </a:xfrm>
          <a:prstGeom prst="bevel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SMTP Server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6CA35A0-5286-C84D-8632-93B992967745}"/>
              </a:ext>
            </a:extLst>
          </p:cNvPr>
          <p:cNvCxnSpPr>
            <a:stCxn id="10" idx="2"/>
            <a:endCxn id="47" idx="1"/>
          </p:cNvCxnSpPr>
          <p:nvPr/>
        </p:nvCxnSpPr>
        <p:spPr>
          <a:xfrm flipH="1">
            <a:off x="4276904" y="5743515"/>
            <a:ext cx="18008" cy="563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369663F-4C6C-764E-B1BD-4C023419B954}"/>
              </a:ext>
            </a:extLst>
          </p:cNvPr>
          <p:cNvCxnSpPr>
            <a:stCxn id="16" idx="2"/>
            <a:endCxn id="48" idx="6"/>
          </p:cNvCxnSpPr>
          <p:nvPr/>
        </p:nvCxnSpPr>
        <p:spPr>
          <a:xfrm flipH="1">
            <a:off x="8783789" y="5743515"/>
            <a:ext cx="13850" cy="587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60697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4611" y="2679713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What are Microservices?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5621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98549" y="1475554"/>
            <a:ext cx="15233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Load </a:t>
            </a:r>
          </a:p>
          <a:p>
            <a:pPr algn="ctr"/>
            <a:r>
              <a:rPr lang="en-US" sz="2100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38245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Classic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700279" y="1517006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Network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734416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Application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69104" y="1509867"/>
            <a:ext cx="13744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Certificate </a:t>
            </a:r>
          </a:p>
          <a:p>
            <a:pPr algn="ctr"/>
            <a:r>
              <a:rPr lang="en-US" sz="2100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612230" y="1606232"/>
            <a:ext cx="11028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45021" y="1509867"/>
            <a:ext cx="1584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Block </a:t>
            </a:r>
          </a:p>
          <a:p>
            <a:pPr algn="ctr"/>
            <a:r>
              <a:rPr lang="en-US" sz="2100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35576" y="6993114"/>
            <a:ext cx="10042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Fargate</a:t>
            </a:r>
          </a:p>
          <a:p>
            <a:pPr algn="ctr"/>
            <a:r>
              <a:rPr lang="en-US" sz="2100" dirty="0"/>
              <a:t>Profiles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22E2075-452C-FD41-9E2D-E22CAD818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02979" y="5599755"/>
            <a:ext cx="1371632" cy="13716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523176C-8D27-D94E-9198-05E5395C8583}"/>
              </a:ext>
            </a:extLst>
          </p:cNvPr>
          <p:cNvSpPr txBox="1"/>
          <p:nvPr/>
        </p:nvSpPr>
        <p:spPr>
          <a:xfrm>
            <a:off x="1383937" y="6993113"/>
            <a:ext cx="20097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Container</a:t>
            </a:r>
          </a:p>
          <a:p>
            <a:pPr algn="ctr"/>
            <a:r>
              <a:rPr lang="en-US" sz="2100" dirty="0"/>
              <a:t>Registry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9B749455-5CAF-5A4C-91F9-07F976B7AA4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31358" y="5599755"/>
            <a:ext cx="1339428" cy="133942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D72F4B8-747D-5D43-A78B-B3BBA31C0DA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937760" y="5599755"/>
            <a:ext cx="1339428" cy="133942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15E2C9-E4E8-C448-8022-FCFBF4AF197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544161" y="5599754"/>
            <a:ext cx="1339427" cy="13394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F8DA38A-ADB5-5D4E-A484-2B9B3668259F}"/>
              </a:ext>
            </a:extLst>
          </p:cNvPr>
          <p:cNvSpPr txBox="1"/>
          <p:nvPr/>
        </p:nvSpPr>
        <p:spPr>
          <a:xfrm>
            <a:off x="3440851" y="6990657"/>
            <a:ext cx="10534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Commit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070403-5143-6B41-822E-1AE39EDF4067}"/>
              </a:ext>
            </a:extLst>
          </p:cNvPr>
          <p:cNvSpPr txBox="1"/>
          <p:nvPr/>
        </p:nvSpPr>
        <p:spPr>
          <a:xfrm>
            <a:off x="5151956" y="7001017"/>
            <a:ext cx="7473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Build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B72DE-519B-6E42-A7F6-A5FD9A819EB8}"/>
              </a:ext>
            </a:extLst>
          </p:cNvPr>
          <p:cNvSpPr txBox="1"/>
          <p:nvPr/>
        </p:nvSpPr>
        <p:spPr>
          <a:xfrm>
            <a:off x="6648531" y="6979305"/>
            <a:ext cx="1063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Pipeline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4795C40E-2BEB-E448-AA52-67B94A82E7C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100742" y="5599753"/>
            <a:ext cx="1339427" cy="133942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AD9EC6B-0A0D-0C4E-B006-40A0394966A5}"/>
              </a:ext>
            </a:extLst>
          </p:cNvPr>
          <p:cNvSpPr txBox="1"/>
          <p:nvPr/>
        </p:nvSpPr>
        <p:spPr>
          <a:xfrm>
            <a:off x="8005633" y="6939180"/>
            <a:ext cx="15840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Simple Email</a:t>
            </a:r>
          </a:p>
          <a:p>
            <a:pPr algn="ctr"/>
            <a:r>
              <a:rPr lang="en-US" sz="2100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163532725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44EE2F-8BA8-2C49-A07E-6F998C291A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20059-1903-F84D-9946-08EF86679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Microservices</a:t>
            </a:r>
            <a:r>
              <a:rPr lang="en-IN" dirty="0"/>
              <a:t> - also known as the </a:t>
            </a:r>
            <a:r>
              <a:rPr lang="en-IN" dirty="0">
                <a:solidFill>
                  <a:srgbClr val="0070C0"/>
                </a:solidFill>
              </a:rPr>
              <a:t>microservice architecture </a:t>
            </a:r>
            <a:r>
              <a:rPr lang="en-IN" dirty="0"/>
              <a:t>- is an architectural style that structures an application as a </a:t>
            </a:r>
            <a:r>
              <a:rPr lang="en-IN" dirty="0">
                <a:solidFill>
                  <a:srgbClr val="0070C0"/>
                </a:solidFill>
              </a:rPr>
              <a:t>collection of services </a:t>
            </a:r>
            <a:r>
              <a:rPr lang="en-IN" dirty="0"/>
              <a:t>that are</a:t>
            </a:r>
          </a:p>
          <a:p>
            <a:pPr lvl="1"/>
            <a:r>
              <a:rPr lang="en-IN" dirty="0"/>
              <a:t>Highly maintainable and testable</a:t>
            </a:r>
          </a:p>
          <a:p>
            <a:pPr lvl="1"/>
            <a:r>
              <a:rPr lang="en-IN" dirty="0"/>
              <a:t>Loosely coupled</a:t>
            </a:r>
          </a:p>
          <a:p>
            <a:pPr lvl="1"/>
            <a:r>
              <a:rPr lang="en-IN" dirty="0"/>
              <a:t>Independently deployable</a:t>
            </a:r>
          </a:p>
          <a:p>
            <a:pPr lvl="1"/>
            <a:r>
              <a:rPr lang="en-IN" dirty="0"/>
              <a:t>Organized around business capabilities</a:t>
            </a:r>
          </a:p>
          <a:p>
            <a:pPr lvl="1"/>
            <a:r>
              <a:rPr lang="en-IN" dirty="0"/>
              <a:t>Owned by a small team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275275-B0FD-DC44-A883-CB756D632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Microservices?</a:t>
            </a:r>
          </a:p>
        </p:txBody>
      </p:sp>
    </p:spTree>
    <p:extLst>
      <p:ext uri="{BB962C8B-B14F-4D97-AF65-F5344CB8AC3E}">
        <p14:creationId xmlns:p14="http://schemas.microsoft.com/office/powerpoint/2010/main" val="259130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354BB1-3742-D14B-962D-3D1126035D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AD175-0C64-CC45-86C1-97364C563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Developer independence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IN" dirty="0"/>
              <a:t>Small teams work in parallel and can iterate </a:t>
            </a:r>
            <a:r>
              <a:rPr lang="en-IN" dirty="0">
                <a:solidFill>
                  <a:srgbClr val="0070C0"/>
                </a:solidFill>
              </a:rPr>
              <a:t>faster</a:t>
            </a:r>
            <a:r>
              <a:rPr lang="en-IN" dirty="0"/>
              <a:t> than large teams.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Isolation and resilience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IN" dirty="0"/>
              <a:t>If a </a:t>
            </a:r>
            <a:r>
              <a:rPr lang="en-IN" dirty="0">
                <a:solidFill>
                  <a:srgbClr val="0070C0"/>
                </a:solidFill>
              </a:rPr>
              <a:t>component dies</a:t>
            </a:r>
            <a:r>
              <a:rPr lang="en-IN" dirty="0"/>
              <a:t>, you spin up another while and the rest of the application continues to function.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Scalability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IN" dirty="0"/>
              <a:t>Smaller components take up fewer resources and can be scaled to meet </a:t>
            </a:r>
            <a:r>
              <a:rPr lang="en-IN" dirty="0">
                <a:solidFill>
                  <a:srgbClr val="0070C0"/>
                </a:solidFill>
              </a:rPr>
              <a:t>increasing demand </a:t>
            </a:r>
            <a:r>
              <a:rPr lang="en-IN" dirty="0"/>
              <a:t>of that component only.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Lifecycle automation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IN" dirty="0"/>
              <a:t>Individual components are easier to fit into </a:t>
            </a:r>
            <a:r>
              <a:rPr lang="en-IN" dirty="0">
                <a:solidFill>
                  <a:srgbClr val="0070C0"/>
                </a:solidFill>
              </a:rPr>
              <a:t>continuous delivery pipelines </a:t>
            </a:r>
            <a:r>
              <a:rPr lang="en-IN" dirty="0"/>
              <a:t>and complex deployment scenarios not possible with monoliths.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Relationship to the business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IN" dirty="0"/>
              <a:t>Microservice architectures are split along business domain boundaries, </a:t>
            </a:r>
            <a:r>
              <a:rPr lang="en-IN" dirty="0">
                <a:solidFill>
                  <a:srgbClr val="0070C0"/>
                </a:solidFill>
              </a:rPr>
              <a:t>increasing independence </a:t>
            </a:r>
            <a:r>
              <a:rPr lang="en-IN" dirty="0"/>
              <a:t>and understanding across the organization.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6997B4-272B-9F45-8BA3-1FB3B0F40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 - Benefits</a:t>
            </a:r>
          </a:p>
        </p:txBody>
      </p:sp>
    </p:spTree>
    <p:extLst>
      <p:ext uri="{BB962C8B-B14F-4D97-AF65-F5344CB8AC3E}">
        <p14:creationId xmlns:p14="http://schemas.microsoft.com/office/powerpoint/2010/main" val="153576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8786" y="2510743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Microservices Deployment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5621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98549" y="1475554"/>
            <a:ext cx="15233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Load </a:t>
            </a:r>
          </a:p>
          <a:p>
            <a:pPr algn="ctr"/>
            <a:r>
              <a:rPr lang="en-US" sz="2100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38245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Classic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700279" y="1517006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Network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734416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Application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69104" y="1509867"/>
            <a:ext cx="13744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Certificate </a:t>
            </a:r>
          </a:p>
          <a:p>
            <a:pPr algn="ctr"/>
            <a:r>
              <a:rPr lang="en-US" sz="2100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612230" y="1606232"/>
            <a:ext cx="11028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45021" y="1509867"/>
            <a:ext cx="1584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Block </a:t>
            </a:r>
          </a:p>
          <a:p>
            <a:pPr algn="ctr"/>
            <a:r>
              <a:rPr lang="en-US" sz="2100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35576" y="6993114"/>
            <a:ext cx="10042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Fargate</a:t>
            </a:r>
          </a:p>
          <a:p>
            <a:pPr algn="ctr"/>
            <a:r>
              <a:rPr lang="en-US" sz="2100" dirty="0"/>
              <a:t>Profiles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22E2075-452C-FD41-9E2D-E22CAD818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02979" y="5599755"/>
            <a:ext cx="1371632" cy="13716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523176C-8D27-D94E-9198-05E5395C8583}"/>
              </a:ext>
            </a:extLst>
          </p:cNvPr>
          <p:cNvSpPr txBox="1"/>
          <p:nvPr/>
        </p:nvSpPr>
        <p:spPr>
          <a:xfrm>
            <a:off x="1383937" y="6993113"/>
            <a:ext cx="20097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Container</a:t>
            </a:r>
          </a:p>
          <a:p>
            <a:pPr algn="ctr"/>
            <a:r>
              <a:rPr lang="en-US" sz="2100" dirty="0"/>
              <a:t>Registry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9B749455-5CAF-5A4C-91F9-07F976B7AA4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31358" y="5599755"/>
            <a:ext cx="1339428" cy="133942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D72F4B8-747D-5D43-A78B-B3BBA31C0DA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937760" y="5599755"/>
            <a:ext cx="1339428" cy="133942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15E2C9-E4E8-C448-8022-FCFBF4AF197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544161" y="5599754"/>
            <a:ext cx="1339427" cy="13394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F8DA38A-ADB5-5D4E-A484-2B9B3668259F}"/>
              </a:ext>
            </a:extLst>
          </p:cNvPr>
          <p:cNvSpPr txBox="1"/>
          <p:nvPr/>
        </p:nvSpPr>
        <p:spPr>
          <a:xfrm>
            <a:off x="3440851" y="6990657"/>
            <a:ext cx="10534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Commit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070403-5143-6B41-822E-1AE39EDF4067}"/>
              </a:ext>
            </a:extLst>
          </p:cNvPr>
          <p:cNvSpPr txBox="1"/>
          <p:nvPr/>
        </p:nvSpPr>
        <p:spPr>
          <a:xfrm>
            <a:off x="5151956" y="7001017"/>
            <a:ext cx="7473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Build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B72DE-519B-6E42-A7F6-A5FD9A819EB8}"/>
              </a:ext>
            </a:extLst>
          </p:cNvPr>
          <p:cNvSpPr txBox="1"/>
          <p:nvPr/>
        </p:nvSpPr>
        <p:spPr>
          <a:xfrm>
            <a:off x="6648531" y="6979305"/>
            <a:ext cx="1063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Pipeline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4795C40E-2BEB-E448-AA52-67B94A82E7C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100742" y="5599753"/>
            <a:ext cx="1339427" cy="133942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AD9EC6B-0A0D-0C4E-B006-40A0394966A5}"/>
              </a:ext>
            </a:extLst>
          </p:cNvPr>
          <p:cNvSpPr txBox="1"/>
          <p:nvPr/>
        </p:nvSpPr>
        <p:spPr>
          <a:xfrm>
            <a:off x="8005633" y="6939180"/>
            <a:ext cx="15840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Simple Email</a:t>
            </a:r>
          </a:p>
          <a:p>
            <a:pPr algn="ctr"/>
            <a:r>
              <a:rPr lang="en-US" sz="2100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289075881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F3948B-1E1D-6148-B16A-D83862336E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361023-FC60-8048-9E75-C96BBFCFD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6168D5-7CAF-3443-89BF-EA44CBEB7F70}"/>
              </a:ext>
            </a:extLst>
          </p:cNvPr>
          <p:cNvSpPr/>
          <p:nvPr/>
        </p:nvSpPr>
        <p:spPr>
          <a:xfrm>
            <a:off x="2763985" y="2052192"/>
            <a:ext cx="3009952" cy="36913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81A74C6-5880-D643-B21F-7C39EC153D4F}"/>
              </a:ext>
            </a:extLst>
          </p:cNvPr>
          <p:cNvSpPr/>
          <p:nvPr/>
        </p:nvSpPr>
        <p:spPr>
          <a:xfrm>
            <a:off x="3075712" y="2216725"/>
            <a:ext cx="2438400" cy="678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User API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E2DFCD1-DB6F-D04A-A365-E8172594D23B}"/>
              </a:ext>
            </a:extLst>
          </p:cNvPr>
          <p:cNvSpPr/>
          <p:nvPr/>
        </p:nvSpPr>
        <p:spPr>
          <a:xfrm>
            <a:off x="3075712" y="3027216"/>
            <a:ext cx="2438400" cy="678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 Users API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668171-CDA1-344C-8E9D-426121AD1FFA}"/>
              </a:ext>
            </a:extLst>
          </p:cNvPr>
          <p:cNvSpPr/>
          <p:nvPr/>
        </p:nvSpPr>
        <p:spPr>
          <a:xfrm>
            <a:off x="3075712" y="3832503"/>
            <a:ext cx="2438400" cy="678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Delete User API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8C26227-FA8B-2540-B23B-6FAB325B2042}"/>
              </a:ext>
            </a:extLst>
          </p:cNvPr>
          <p:cNvSpPr/>
          <p:nvPr/>
        </p:nvSpPr>
        <p:spPr>
          <a:xfrm>
            <a:off x="3061857" y="4618732"/>
            <a:ext cx="2438400" cy="678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Health Status API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FC52B7-D099-4A4E-A04B-722E32E91F2D}"/>
              </a:ext>
            </a:extLst>
          </p:cNvPr>
          <p:cNvSpPr txBox="1"/>
          <p:nvPr/>
        </p:nvSpPr>
        <p:spPr>
          <a:xfrm>
            <a:off x="2869810" y="5404961"/>
            <a:ext cx="2850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 Management Microservice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7C3939-F594-3D4C-8368-65FDFFCDE4CA}"/>
              </a:ext>
            </a:extLst>
          </p:cNvPr>
          <p:cNvSpPr/>
          <p:nvPr/>
        </p:nvSpPr>
        <p:spPr>
          <a:xfrm>
            <a:off x="7266712" y="2052192"/>
            <a:ext cx="3061854" cy="3691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1322E3C-B78E-3D49-9581-E35FE977EE13}"/>
              </a:ext>
            </a:extLst>
          </p:cNvPr>
          <p:cNvSpPr/>
          <p:nvPr/>
        </p:nvSpPr>
        <p:spPr>
          <a:xfrm>
            <a:off x="7578439" y="2270403"/>
            <a:ext cx="2438400" cy="6788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Notification API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9F8D191-799A-7241-A129-3164B982CB24}"/>
              </a:ext>
            </a:extLst>
          </p:cNvPr>
          <p:cNvSpPr/>
          <p:nvPr/>
        </p:nvSpPr>
        <p:spPr>
          <a:xfrm>
            <a:off x="7578439" y="3128593"/>
            <a:ext cx="2438400" cy="6788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Health Status API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C061CA-B042-7545-BF5B-6FB4EBF976AC}"/>
              </a:ext>
            </a:extLst>
          </p:cNvPr>
          <p:cNvSpPr txBox="1"/>
          <p:nvPr/>
        </p:nvSpPr>
        <p:spPr>
          <a:xfrm>
            <a:off x="7657070" y="5404961"/>
            <a:ext cx="2281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Notification Microservice</a:t>
            </a:r>
          </a:p>
        </p:txBody>
      </p:sp>
      <p:pic>
        <p:nvPicPr>
          <p:cNvPr id="17" name="Picture 16" descr="Image result for developer smiley">
            <a:extLst>
              <a:ext uri="{FF2B5EF4-FFF2-40B4-BE49-F238E27FC236}">
                <a16:creationId xmlns:a16="http://schemas.microsoft.com/office/drawing/2014/main" id="{CEA842D6-D728-A94D-85C2-633F7DB64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90" y="4916114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F783D7-7ABF-7144-8CF3-0B4BC0E0D765}"/>
              </a:ext>
            </a:extLst>
          </p:cNvPr>
          <p:cNvSpPr txBox="1"/>
          <p:nvPr/>
        </p:nvSpPr>
        <p:spPr>
          <a:xfrm>
            <a:off x="12760410" y="3087074"/>
            <a:ext cx="12121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 User</a:t>
            </a:r>
          </a:p>
        </p:txBody>
      </p:sp>
      <p:pic>
        <p:nvPicPr>
          <p:cNvPr id="19" name="Graphic 25">
            <a:extLst>
              <a:ext uri="{FF2B5EF4-FFF2-40B4-BE49-F238E27FC236}">
                <a16:creationId xmlns:a16="http://schemas.microsoft.com/office/drawing/2014/main" id="{438CDB86-9AB6-8145-9B12-9BBFDC1DC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56814" y="2226166"/>
            <a:ext cx="804465" cy="8044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D81141F-4AFF-6F4C-81B1-07E5524F644F}"/>
              </a:ext>
            </a:extLst>
          </p:cNvPr>
          <p:cNvSpPr txBox="1"/>
          <p:nvPr/>
        </p:nvSpPr>
        <p:spPr>
          <a:xfrm>
            <a:off x="11249838" y="3062878"/>
            <a:ext cx="8114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Email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1F58C9D-6805-3B43-A52F-446C22425F1E}"/>
              </a:ext>
            </a:extLst>
          </p:cNvPr>
          <p:cNvSpPr/>
          <p:nvPr/>
        </p:nvSpPr>
        <p:spPr>
          <a:xfrm>
            <a:off x="368542" y="1915781"/>
            <a:ext cx="1923089" cy="12893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Postman</a:t>
            </a:r>
          </a:p>
          <a:p>
            <a:pPr algn="ctr"/>
            <a:r>
              <a:rPr lang="en-US" dirty="0"/>
              <a:t>Client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6E5A101-51BE-734D-A3D1-E53DEEAE9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4900" y="2290980"/>
            <a:ext cx="1227701" cy="72069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28C49D-484F-5946-8969-C139B0BD2748}"/>
              </a:ext>
            </a:extLst>
          </p:cNvPr>
          <p:cNvCxnSpPr>
            <a:stCxn id="17" idx="0"/>
            <a:endCxn id="21" idx="4"/>
          </p:cNvCxnSpPr>
          <p:nvPr/>
        </p:nvCxnSpPr>
        <p:spPr>
          <a:xfrm flipV="1">
            <a:off x="1278185" y="3205098"/>
            <a:ext cx="51902" cy="1711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37A58DA-6559-2B4E-A8CC-B5EC59AB6DAB}"/>
              </a:ext>
            </a:extLst>
          </p:cNvPr>
          <p:cNvSpPr txBox="1"/>
          <p:nvPr/>
        </p:nvSpPr>
        <p:spPr>
          <a:xfrm>
            <a:off x="427084" y="5743515"/>
            <a:ext cx="18701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API Developer </a:t>
            </a:r>
          </a:p>
          <a:p>
            <a:r>
              <a:rPr lang="en-US" dirty="0"/>
              <a:t>       Or</a:t>
            </a:r>
          </a:p>
          <a:p>
            <a:r>
              <a:rPr lang="en-US" dirty="0"/>
              <a:t>API User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F438A78-8FC9-804B-8D46-C86A49D507BB}"/>
              </a:ext>
            </a:extLst>
          </p:cNvPr>
          <p:cNvCxnSpPr>
            <a:stCxn id="21" idx="6"/>
            <a:endCxn id="6" idx="1"/>
          </p:cNvCxnSpPr>
          <p:nvPr/>
        </p:nvCxnSpPr>
        <p:spPr>
          <a:xfrm flipV="1">
            <a:off x="2291631" y="2556162"/>
            <a:ext cx="784081" cy="4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740A41C-6599-0D49-82D1-5EF3CF9A1EE5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350375" y="2570946"/>
            <a:ext cx="2228064" cy="38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FEEEB3B-764B-494C-988C-5831BF41A356}"/>
              </a:ext>
            </a:extLst>
          </p:cNvPr>
          <p:cNvCxnSpPr>
            <a:cxnSpLocks/>
            <a:stCxn id="12" idx="3"/>
            <a:endCxn id="19" idx="1"/>
          </p:cNvCxnSpPr>
          <p:nvPr/>
        </p:nvCxnSpPr>
        <p:spPr>
          <a:xfrm>
            <a:off x="10016839" y="2609840"/>
            <a:ext cx="1239975" cy="18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89DDB9A-0C67-9049-B5D5-C22C066E1EC5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>
            <a:off x="12061279" y="2628399"/>
            <a:ext cx="683621" cy="22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Can 46">
            <a:extLst>
              <a:ext uri="{FF2B5EF4-FFF2-40B4-BE49-F238E27FC236}">
                <a16:creationId xmlns:a16="http://schemas.microsoft.com/office/drawing/2014/main" id="{3FEA73F2-D4A8-EC4E-A4E4-0DACFCE6D02E}"/>
              </a:ext>
            </a:extLst>
          </p:cNvPr>
          <p:cNvSpPr/>
          <p:nvPr/>
        </p:nvSpPr>
        <p:spPr>
          <a:xfrm>
            <a:off x="3560624" y="6306746"/>
            <a:ext cx="1432560" cy="869323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Users DB</a:t>
            </a:r>
          </a:p>
        </p:txBody>
      </p:sp>
      <p:sp>
        <p:nvSpPr>
          <p:cNvPr id="48" name="Bevel 47">
            <a:extLst>
              <a:ext uri="{FF2B5EF4-FFF2-40B4-BE49-F238E27FC236}">
                <a16:creationId xmlns:a16="http://schemas.microsoft.com/office/drawing/2014/main" id="{9D32F073-5EF6-1D45-9E7B-B744166403F6}"/>
              </a:ext>
            </a:extLst>
          </p:cNvPr>
          <p:cNvSpPr/>
          <p:nvPr/>
        </p:nvSpPr>
        <p:spPr>
          <a:xfrm>
            <a:off x="8021789" y="6331495"/>
            <a:ext cx="1524000" cy="786229"/>
          </a:xfrm>
          <a:prstGeom prst="bevel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SMTP Server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6CA35A0-5286-C84D-8632-93B992967745}"/>
              </a:ext>
            </a:extLst>
          </p:cNvPr>
          <p:cNvCxnSpPr>
            <a:stCxn id="10" idx="2"/>
            <a:endCxn id="47" idx="1"/>
          </p:cNvCxnSpPr>
          <p:nvPr/>
        </p:nvCxnSpPr>
        <p:spPr>
          <a:xfrm flipH="1">
            <a:off x="4276904" y="5743515"/>
            <a:ext cx="18008" cy="563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369663F-4C6C-764E-B1BD-4C023419B954}"/>
              </a:ext>
            </a:extLst>
          </p:cNvPr>
          <p:cNvCxnSpPr>
            <a:stCxn id="16" idx="2"/>
            <a:endCxn id="48" idx="6"/>
          </p:cNvCxnSpPr>
          <p:nvPr/>
        </p:nvCxnSpPr>
        <p:spPr>
          <a:xfrm flipH="1">
            <a:off x="8783789" y="5743515"/>
            <a:ext cx="13850" cy="587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62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8" grpId="0" animBg="1"/>
      <p:bldP spid="9" grpId="0" animBg="1"/>
      <p:bldP spid="10" grpId="0"/>
      <p:bldP spid="11" grpId="0" animBg="1"/>
      <p:bldP spid="12" grpId="0" animBg="1"/>
      <p:bldP spid="12" grpId="1" animBg="1"/>
      <p:bldP spid="15" grpId="0" animBg="1"/>
      <p:bldP spid="16" grpId="0"/>
      <p:bldP spid="18" grpId="0"/>
      <p:bldP spid="20" grpId="0"/>
      <p:bldP spid="21" grpId="0" animBg="1"/>
      <p:bldP spid="28" grpId="0"/>
      <p:bldP spid="47" grpId="0" animBg="1"/>
      <p:bldP spid="48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Kalyan Reddy Daida</a:t>
            </a:r>
            <a:endParaRPr kumimoji="0" lang="en-GB" sz="1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054001" y="726247"/>
            <a:ext cx="13278447" cy="68209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001" y="732082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1527713" y="1520583"/>
            <a:ext cx="11304637" cy="5902014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1586" y="1518631"/>
            <a:ext cx="330200" cy="330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2130134" y="2244062"/>
            <a:ext cx="4273273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21201" y="2244062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1972838" y="1850783"/>
            <a:ext cx="4644065" cy="542439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2130134" y="4053578"/>
            <a:ext cx="4267344" cy="31057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16665" y="4053212"/>
            <a:ext cx="274320" cy="27432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56623" y="76143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8708758" y="1213935"/>
            <a:ext cx="1114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EKS Cluster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12832350" y="1545785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85845" y="774784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8286140" y="207425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Users</a:t>
            </a:r>
          </a:p>
        </p:txBody>
      </p:sp>
      <p:pic>
        <p:nvPicPr>
          <p:cNvPr id="230" name="Graphic 229" descr="User">
            <a:extLst>
              <a:ext uri="{FF2B5EF4-FFF2-40B4-BE49-F238E27FC236}">
                <a16:creationId xmlns:a16="http://schemas.microsoft.com/office/drawing/2014/main" id="{B26B73C8-879B-5449-9192-29B2690816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84124" y="-91977"/>
            <a:ext cx="914400" cy="914400"/>
          </a:xfrm>
          <a:prstGeom prst="rect">
            <a:avLst/>
          </a:prstGeom>
        </p:spPr>
      </p:pic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11150630" y="779846"/>
            <a:ext cx="2117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ums.kubeoncloud.com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err="1">
                <a:solidFill>
                  <a:srgbClr val="7030A0"/>
                </a:solidFill>
                <a:latin typeface="Calibri" panose="020F0502020204030204"/>
              </a:rPr>
              <a:t>services.kubeoncloud.com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164" name="Title 3">
            <a:extLst>
              <a:ext uri="{FF2B5EF4-FFF2-40B4-BE49-F238E27FC236}">
                <a16:creationId xmlns:a16="http://schemas.microsoft.com/office/drawing/2014/main" id="{6E485FC9-FA4E-9146-AE25-A5748594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82292" y="108157"/>
            <a:ext cx="6965933" cy="537428"/>
          </a:xfrm>
        </p:spPr>
        <p:txBody>
          <a:bodyPr>
            <a:normAutofit/>
          </a:bodyPr>
          <a:lstStyle/>
          <a:p>
            <a:r>
              <a:rPr lang="en-US" sz="2800" dirty="0"/>
              <a:t>Microservices Deployment on AWS EKS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02DA579E-479D-1E4C-BA2C-C2C4CB8BE43A}"/>
              </a:ext>
            </a:extLst>
          </p:cNvPr>
          <p:cNvSpPr/>
          <p:nvPr/>
        </p:nvSpPr>
        <p:spPr>
          <a:xfrm>
            <a:off x="8022430" y="2246392"/>
            <a:ext cx="4273273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	             Public subnet</a:t>
            </a:r>
          </a:p>
        </p:txBody>
      </p:sp>
      <p:pic>
        <p:nvPicPr>
          <p:cNvPr id="257" name="Graphic 256">
            <a:extLst>
              <a:ext uri="{FF2B5EF4-FFF2-40B4-BE49-F238E27FC236}">
                <a16:creationId xmlns:a16="http://schemas.microsoft.com/office/drawing/2014/main" id="{948E1443-EFBB-E248-AAEB-BB63D7AC59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984065" y="2245637"/>
            <a:ext cx="274320" cy="274320"/>
          </a:xfrm>
          <a:prstGeom prst="rect">
            <a:avLst/>
          </a:prstGeom>
        </p:spPr>
      </p:pic>
      <p:sp>
        <p:nvSpPr>
          <p:cNvPr id="258" name="Rectangle 257">
            <a:extLst>
              <a:ext uri="{FF2B5EF4-FFF2-40B4-BE49-F238E27FC236}">
                <a16:creationId xmlns:a16="http://schemas.microsoft.com/office/drawing/2014/main" id="{33AB7B37-DB47-5042-BD20-3D52C40D45F7}"/>
              </a:ext>
            </a:extLst>
          </p:cNvPr>
          <p:cNvSpPr/>
          <p:nvPr/>
        </p:nvSpPr>
        <p:spPr>
          <a:xfrm>
            <a:off x="7865134" y="1853113"/>
            <a:ext cx="4644065" cy="542439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Availability Zone: us-east-1a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75E594DC-0F87-2A43-9124-043B6125E151}"/>
              </a:ext>
            </a:extLst>
          </p:cNvPr>
          <p:cNvSpPr/>
          <p:nvPr/>
        </p:nvSpPr>
        <p:spPr>
          <a:xfrm>
            <a:off x="8022430" y="4055908"/>
            <a:ext cx="4267344" cy="31057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                                         Private subnet</a:t>
            </a:r>
          </a:p>
        </p:txBody>
      </p:sp>
      <p:pic>
        <p:nvPicPr>
          <p:cNvPr id="261" name="Graphic 260">
            <a:extLst>
              <a:ext uri="{FF2B5EF4-FFF2-40B4-BE49-F238E27FC236}">
                <a16:creationId xmlns:a16="http://schemas.microsoft.com/office/drawing/2014/main" id="{31F809C4-EA73-3746-94C3-04DF078E6F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988007" y="4063573"/>
            <a:ext cx="274320" cy="274320"/>
          </a:xfrm>
          <a:prstGeom prst="rect">
            <a:avLst/>
          </a:prstGeom>
        </p:spPr>
      </p:pic>
      <p:sp>
        <p:nvSpPr>
          <p:cNvPr id="294" name="TextBox 293">
            <a:extLst>
              <a:ext uri="{FF2B5EF4-FFF2-40B4-BE49-F238E27FC236}">
                <a16:creationId xmlns:a16="http://schemas.microsoft.com/office/drawing/2014/main" id="{62EF2785-26E5-8243-BE09-7D4FE65B3685}"/>
              </a:ext>
            </a:extLst>
          </p:cNvPr>
          <p:cNvSpPr txBox="1"/>
          <p:nvPr/>
        </p:nvSpPr>
        <p:spPr>
          <a:xfrm>
            <a:off x="12872429" y="6769344"/>
            <a:ext cx="136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Simple Email </a:t>
            </a:r>
          </a:p>
          <a:p>
            <a:pPr algn="ctr"/>
            <a:r>
              <a:rPr lang="en-US" sz="1400" dirty="0"/>
              <a:t>Service (SES)</a:t>
            </a:r>
          </a:p>
        </p:txBody>
      </p:sp>
      <p:pic>
        <p:nvPicPr>
          <p:cNvPr id="295" name="Graphic 294">
            <a:extLst>
              <a:ext uri="{FF2B5EF4-FFF2-40B4-BE49-F238E27FC236}">
                <a16:creationId xmlns:a16="http://schemas.microsoft.com/office/drawing/2014/main" id="{9C158EB3-3972-7E4A-B297-25395925DB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220799" y="6097658"/>
            <a:ext cx="711200" cy="711200"/>
          </a:xfrm>
          <a:prstGeom prst="rect">
            <a:avLst/>
          </a:prstGeom>
        </p:spPr>
      </p:pic>
      <p:sp>
        <p:nvSpPr>
          <p:cNvPr id="297" name="TextBox 296">
            <a:extLst>
              <a:ext uri="{FF2B5EF4-FFF2-40B4-BE49-F238E27FC236}">
                <a16:creationId xmlns:a16="http://schemas.microsoft.com/office/drawing/2014/main" id="{92AA6E24-A8AA-CF49-B7A1-3DDBA2A78268}"/>
              </a:ext>
            </a:extLst>
          </p:cNvPr>
          <p:cNvSpPr txBox="1"/>
          <p:nvPr/>
        </p:nvSpPr>
        <p:spPr>
          <a:xfrm>
            <a:off x="13017994" y="4046647"/>
            <a:ext cx="933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End User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ED0B3946-52E2-854D-9A28-3F81DF0E21D2}"/>
              </a:ext>
            </a:extLst>
          </p:cNvPr>
          <p:cNvSpPr txBox="1"/>
          <p:nvPr/>
        </p:nvSpPr>
        <p:spPr>
          <a:xfrm>
            <a:off x="13165306" y="5234543"/>
            <a:ext cx="811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Email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55187864-70DF-D648-8076-F62164F5CBE5}"/>
              </a:ext>
            </a:extLst>
          </p:cNvPr>
          <p:cNvSpPr txBox="1"/>
          <p:nvPr/>
        </p:nvSpPr>
        <p:spPr>
          <a:xfrm>
            <a:off x="10877258" y="6488742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RDS DB</a:t>
            </a:r>
          </a:p>
        </p:txBody>
      </p:sp>
      <p:pic>
        <p:nvPicPr>
          <p:cNvPr id="352" name="Graphic 351">
            <a:extLst>
              <a:ext uri="{FF2B5EF4-FFF2-40B4-BE49-F238E27FC236}">
                <a16:creationId xmlns:a16="http://schemas.microsoft.com/office/drawing/2014/main" id="{5453F30C-73F8-304F-8277-2D71A23B96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220494" y="5728476"/>
            <a:ext cx="711200" cy="711200"/>
          </a:xfrm>
          <a:prstGeom prst="rect">
            <a:avLst/>
          </a:prstGeom>
        </p:spPr>
      </p:pic>
      <p:sp>
        <p:nvSpPr>
          <p:cNvPr id="353" name="TextBox 352">
            <a:extLst>
              <a:ext uri="{FF2B5EF4-FFF2-40B4-BE49-F238E27FC236}">
                <a16:creationId xmlns:a16="http://schemas.microsoft.com/office/drawing/2014/main" id="{5ED22261-3D54-D643-B1D3-6B4A11E5B651}"/>
              </a:ext>
            </a:extLst>
          </p:cNvPr>
          <p:cNvSpPr txBox="1"/>
          <p:nvPr/>
        </p:nvSpPr>
        <p:spPr>
          <a:xfrm>
            <a:off x="2313742" y="640439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RDS DB</a:t>
            </a:r>
          </a:p>
        </p:txBody>
      </p:sp>
      <p:pic>
        <p:nvPicPr>
          <p:cNvPr id="354" name="Graphic 353">
            <a:extLst>
              <a:ext uri="{FF2B5EF4-FFF2-40B4-BE49-F238E27FC236}">
                <a16:creationId xmlns:a16="http://schemas.microsoft.com/office/drawing/2014/main" id="{A78272C2-6CF7-0544-BF83-32036DC027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82794" y="5694740"/>
            <a:ext cx="711200" cy="711200"/>
          </a:xfrm>
          <a:prstGeom prst="rect">
            <a:avLst/>
          </a:prstGeom>
        </p:spPr>
      </p:pic>
      <p:pic>
        <p:nvPicPr>
          <p:cNvPr id="355" name="Graphic 354" descr="User">
            <a:extLst>
              <a:ext uri="{FF2B5EF4-FFF2-40B4-BE49-F238E27FC236}">
                <a16:creationId xmlns:a16="http://schemas.microsoft.com/office/drawing/2014/main" id="{84E90AA8-63F9-6C45-94C9-310007DC880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078159" y="3253604"/>
            <a:ext cx="914400" cy="914400"/>
          </a:xfrm>
          <a:prstGeom prst="rect">
            <a:avLst/>
          </a:prstGeom>
        </p:spPr>
      </p:pic>
      <p:pic>
        <p:nvPicPr>
          <p:cNvPr id="356" name="Graphic 355">
            <a:extLst>
              <a:ext uri="{FF2B5EF4-FFF2-40B4-BE49-F238E27FC236}">
                <a16:creationId xmlns:a16="http://schemas.microsoft.com/office/drawing/2014/main" id="{BE3354B6-3B81-B140-A5F3-9B33F72E778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165306" y="1979198"/>
            <a:ext cx="711200" cy="711200"/>
          </a:xfrm>
          <a:prstGeom prst="rect">
            <a:avLst/>
          </a:prstGeom>
        </p:spPr>
      </p:pic>
      <p:sp>
        <p:nvSpPr>
          <p:cNvPr id="358" name="TextBox 357">
            <a:extLst>
              <a:ext uri="{FF2B5EF4-FFF2-40B4-BE49-F238E27FC236}">
                <a16:creationId xmlns:a16="http://schemas.microsoft.com/office/drawing/2014/main" id="{CE97951B-DE27-0B47-BAFA-8F2CC395F717}"/>
              </a:ext>
            </a:extLst>
          </p:cNvPr>
          <p:cNvSpPr txBox="1"/>
          <p:nvPr/>
        </p:nvSpPr>
        <p:spPr>
          <a:xfrm>
            <a:off x="12390574" y="2690398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Certificate </a:t>
            </a:r>
          </a:p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Manager</a:t>
            </a:r>
          </a:p>
        </p:txBody>
      </p:sp>
      <p:pic>
        <p:nvPicPr>
          <p:cNvPr id="359" name="Graphic 358">
            <a:extLst>
              <a:ext uri="{FF2B5EF4-FFF2-40B4-BE49-F238E27FC236}">
                <a16:creationId xmlns:a16="http://schemas.microsoft.com/office/drawing/2014/main" id="{44B5DA42-670C-9A4D-9CFB-F59FF6B9A1B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221367" y="4529407"/>
            <a:ext cx="705866" cy="705866"/>
          </a:xfrm>
          <a:prstGeom prst="rect">
            <a:avLst/>
          </a:prstGeom>
        </p:spPr>
      </p:pic>
      <p:sp>
        <p:nvSpPr>
          <p:cNvPr id="360" name="TextBox 359">
            <a:extLst>
              <a:ext uri="{FF2B5EF4-FFF2-40B4-BE49-F238E27FC236}">
                <a16:creationId xmlns:a16="http://schemas.microsoft.com/office/drawing/2014/main" id="{6DC06169-FCD6-514A-AE3A-B80EC8D1C84C}"/>
              </a:ext>
            </a:extLst>
          </p:cNvPr>
          <p:cNvSpPr txBox="1"/>
          <p:nvPr/>
        </p:nvSpPr>
        <p:spPr>
          <a:xfrm>
            <a:off x="5991355" y="6998986"/>
            <a:ext cx="2176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EKS Managed Node Groups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1BF957B8-98C7-B248-93F3-C728A749B987}"/>
              </a:ext>
            </a:extLst>
          </p:cNvPr>
          <p:cNvSpPr/>
          <p:nvPr/>
        </p:nvSpPr>
        <p:spPr>
          <a:xfrm>
            <a:off x="4089797" y="4172793"/>
            <a:ext cx="2216830" cy="2907757"/>
          </a:xfrm>
          <a:prstGeom prst="rect">
            <a:avLst/>
          </a:prstGeom>
          <a:gradFill flip="none" rotWithShape="1">
            <a:gsLst>
              <a:gs pos="67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45000"/>
                  <a:lumOff val="55000"/>
                </a:schemeClr>
              </a:gs>
              <a:gs pos="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728A9CF0-ABFA-E545-ACE6-49E7C155E4C4}"/>
              </a:ext>
            </a:extLst>
          </p:cNvPr>
          <p:cNvSpPr txBox="1"/>
          <p:nvPr/>
        </p:nvSpPr>
        <p:spPr>
          <a:xfrm>
            <a:off x="2154311" y="324711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363" name="Graphic 362">
            <a:extLst>
              <a:ext uri="{FF2B5EF4-FFF2-40B4-BE49-F238E27FC236}">
                <a16:creationId xmlns:a16="http://schemas.microsoft.com/office/drawing/2014/main" id="{A7B7BE35-4709-244F-B9A4-59213593A81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37582" y="2760292"/>
            <a:ext cx="469900" cy="469900"/>
          </a:xfrm>
          <a:prstGeom prst="rect">
            <a:avLst/>
          </a:prstGeom>
        </p:spPr>
      </p:pic>
      <p:pic>
        <p:nvPicPr>
          <p:cNvPr id="364" name="Graphic 363">
            <a:extLst>
              <a:ext uri="{FF2B5EF4-FFF2-40B4-BE49-F238E27FC236}">
                <a16:creationId xmlns:a16="http://schemas.microsoft.com/office/drawing/2014/main" id="{797C17C7-CB40-DC42-9C99-BF40575CFCB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945195" y="2482638"/>
            <a:ext cx="469900" cy="4699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EFD1ACB1-1851-484B-AF94-72221CB0061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098706" y="4172793"/>
            <a:ext cx="330200" cy="330200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1AF71CFB-BA9A-A04E-B0A3-686FCC48031D}"/>
              </a:ext>
            </a:extLst>
          </p:cNvPr>
          <p:cNvSpPr/>
          <p:nvPr/>
        </p:nvSpPr>
        <p:spPr>
          <a:xfrm>
            <a:off x="8070887" y="4172793"/>
            <a:ext cx="2216830" cy="2907757"/>
          </a:xfrm>
          <a:prstGeom prst="rect">
            <a:avLst/>
          </a:prstGeom>
          <a:gradFill flip="none" rotWithShape="1">
            <a:gsLst>
              <a:gs pos="67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45000"/>
                  <a:lumOff val="55000"/>
                </a:schemeClr>
              </a:gs>
              <a:gs pos="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        EC2 Worker Node-2</a:t>
            </a:r>
          </a:p>
        </p:txBody>
      </p:sp>
      <p:pic>
        <p:nvPicPr>
          <p:cNvPr id="94" name="Graphic 93">
            <a:extLst>
              <a:ext uri="{FF2B5EF4-FFF2-40B4-BE49-F238E27FC236}">
                <a16:creationId xmlns:a16="http://schemas.microsoft.com/office/drawing/2014/main" id="{26BCE3E9-1633-1242-9A6F-1B4C48ED91E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953993" y="4176606"/>
            <a:ext cx="330200" cy="330200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C658C408-C025-4C4C-8811-81A4BC9A1962}"/>
              </a:ext>
            </a:extLst>
          </p:cNvPr>
          <p:cNvSpPr/>
          <p:nvPr/>
        </p:nvSpPr>
        <p:spPr>
          <a:xfrm>
            <a:off x="5648445" y="5649762"/>
            <a:ext cx="3128879" cy="234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Notification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6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ClusterIP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CF71619-566A-B84A-B48E-935474D31474}"/>
              </a:ext>
            </a:extLst>
          </p:cNvPr>
          <p:cNvSpPr/>
          <p:nvPr/>
        </p:nvSpPr>
        <p:spPr>
          <a:xfrm>
            <a:off x="4775901" y="5906391"/>
            <a:ext cx="4662480" cy="815341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D8661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00D139B-8516-0246-9B28-3DD8A2007C0A}"/>
              </a:ext>
            </a:extLst>
          </p:cNvPr>
          <p:cNvSpPr txBox="1"/>
          <p:nvPr/>
        </p:nvSpPr>
        <p:spPr>
          <a:xfrm>
            <a:off x="5890313" y="5984544"/>
            <a:ext cx="2627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Notification Microservice Deployment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C62CAF8-1760-F843-A32D-10E59981B125}"/>
              </a:ext>
            </a:extLst>
          </p:cNvPr>
          <p:cNvSpPr/>
          <p:nvPr/>
        </p:nvSpPr>
        <p:spPr>
          <a:xfrm>
            <a:off x="4953795" y="599868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57975D9-0D43-9040-B506-6A32CB875E4B}"/>
              </a:ext>
            </a:extLst>
          </p:cNvPr>
          <p:cNvGrpSpPr/>
          <p:nvPr/>
        </p:nvGrpSpPr>
        <p:grpSpPr>
          <a:xfrm>
            <a:off x="5080115" y="6114464"/>
            <a:ext cx="555550" cy="352840"/>
            <a:chOff x="853440" y="4579716"/>
            <a:chExt cx="1006998" cy="82759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DC81D1C-F5A6-8D4C-B4D6-441FBB5841D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B011B50-00F7-8941-A322-F92A8C41869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FCA475EE-2B5A-F14F-AD67-2B522F6FEF6F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1000F2C-2534-7648-B860-901FE8C072E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B699311-6D4F-3140-BFF8-B3B639B8CF0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5CF2ECD-F4EA-A149-9837-D7A690F1465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09C8828-D32E-AD47-9D3B-F4C2FAB900BA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F88A3FA-3009-BF46-A10F-5A77D08D8194}"/>
              </a:ext>
            </a:extLst>
          </p:cNvPr>
          <p:cNvSpPr txBox="1"/>
          <p:nvPr/>
        </p:nvSpPr>
        <p:spPr>
          <a:xfrm>
            <a:off x="4971872" y="6439676"/>
            <a:ext cx="628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 Pod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91166AA-EC31-2040-9772-C792711BED81}"/>
              </a:ext>
            </a:extLst>
          </p:cNvPr>
          <p:cNvSpPr/>
          <p:nvPr/>
        </p:nvSpPr>
        <p:spPr>
          <a:xfrm>
            <a:off x="5648445" y="6766895"/>
            <a:ext cx="3128879" cy="234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SMTP – External Name Service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EC47A2E-6D3A-A949-A4AE-8682FFFB7864}"/>
              </a:ext>
            </a:extLst>
          </p:cNvPr>
          <p:cNvSpPr/>
          <p:nvPr/>
        </p:nvSpPr>
        <p:spPr>
          <a:xfrm>
            <a:off x="5648445" y="4243534"/>
            <a:ext cx="3128879" cy="2346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6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NodePort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F70D9D6-8D4E-2944-8B45-98E7B2230747}"/>
              </a:ext>
            </a:extLst>
          </p:cNvPr>
          <p:cNvSpPr/>
          <p:nvPr/>
        </p:nvSpPr>
        <p:spPr>
          <a:xfrm>
            <a:off x="4775901" y="4500163"/>
            <a:ext cx="4662480" cy="815341"/>
          </a:xfrm>
          <a:prstGeom prst="rect">
            <a:avLst/>
          </a:prstGeom>
          <a:noFill/>
          <a:ln w="254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D8661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3758217-8E23-284B-A2E7-2D8132B813E0}"/>
              </a:ext>
            </a:extLst>
          </p:cNvPr>
          <p:cNvSpPr txBox="1"/>
          <p:nvPr/>
        </p:nvSpPr>
        <p:spPr>
          <a:xfrm>
            <a:off x="5859804" y="4559409"/>
            <a:ext cx="2627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Usermgmt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Microservice Deployment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58F4AE2E-DF6E-E74B-9DB7-081C5CE24A30}"/>
              </a:ext>
            </a:extLst>
          </p:cNvPr>
          <p:cNvSpPr/>
          <p:nvPr/>
        </p:nvSpPr>
        <p:spPr>
          <a:xfrm>
            <a:off x="8517719" y="4574163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B6DB42F-2EEB-DD4A-B3D6-887C2D119D49}"/>
              </a:ext>
            </a:extLst>
          </p:cNvPr>
          <p:cNvGrpSpPr/>
          <p:nvPr/>
        </p:nvGrpSpPr>
        <p:grpSpPr>
          <a:xfrm>
            <a:off x="8644039" y="4689938"/>
            <a:ext cx="555550" cy="352840"/>
            <a:chOff x="853440" y="4579716"/>
            <a:chExt cx="1006998" cy="827590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C65EBB72-C360-5749-9D4D-0982427E1FF7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E31526C-A061-B446-964F-5DCA1253DC6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A8158CB-D771-E944-BFEB-7474500E764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2EA8863-F98D-AD48-8DAC-C8D4CB1070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0097634-D3E5-2E46-95F8-545B0DC597D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8942ABC-97B7-F440-982D-9DA3747D81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68A05557-D37D-394A-A0F6-250588EA32E6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41B44171-AFA6-5449-BE8D-11B8F87382DC}"/>
              </a:ext>
            </a:extLst>
          </p:cNvPr>
          <p:cNvSpPr txBox="1"/>
          <p:nvPr/>
        </p:nvSpPr>
        <p:spPr>
          <a:xfrm>
            <a:off x="8535796" y="5015150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 Pod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06CF5055-6F9B-4F49-BF4E-04AD6A833575}"/>
              </a:ext>
            </a:extLst>
          </p:cNvPr>
          <p:cNvSpPr/>
          <p:nvPr/>
        </p:nvSpPr>
        <p:spPr>
          <a:xfrm>
            <a:off x="4953795" y="459246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D181B0C-532A-494F-95DF-4F35A03BBD69}"/>
              </a:ext>
            </a:extLst>
          </p:cNvPr>
          <p:cNvGrpSpPr/>
          <p:nvPr/>
        </p:nvGrpSpPr>
        <p:grpSpPr>
          <a:xfrm>
            <a:off x="5080115" y="4708236"/>
            <a:ext cx="555550" cy="352840"/>
            <a:chOff x="853440" y="4579716"/>
            <a:chExt cx="1006998" cy="827590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34DFEED-2205-6B4F-BAC7-A74F8878B27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8EC2466-61D0-AC47-9839-02518637280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318773F-A1D9-554F-A610-A54CA661968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D6137E8-01C7-2747-9FF1-089CF5D7B2C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77B6D57F-BD3F-6547-9A70-C63C0C669BD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EEE68E0-366C-B54B-B912-62EC52AA747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8846FBE8-4748-4D44-B91E-838A8EE33F5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C8383A02-AE17-6E4F-9E5F-C7F6B5A45DAA}"/>
              </a:ext>
            </a:extLst>
          </p:cNvPr>
          <p:cNvSpPr txBox="1"/>
          <p:nvPr/>
        </p:nvSpPr>
        <p:spPr>
          <a:xfrm>
            <a:off x="4971872" y="5033448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 Pod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97B012B-BC4A-C44F-A405-17D1AF52F7B6}"/>
              </a:ext>
            </a:extLst>
          </p:cNvPr>
          <p:cNvSpPr/>
          <p:nvPr/>
        </p:nvSpPr>
        <p:spPr>
          <a:xfrm>
            <a:off x="5648445" y="5360667"/>
            <a:ext cx="3128879" cy="2346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MySQL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External Name Service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7F502E-95A7-0A44-B621-83C1DE50BCFC}"/>
              </a:ext>
            </a:extLst>
          </p:cNvPr>
          <p:cNvSpPr/>
          <p:nvPr/>
        </p:nvSpPr>
        <p:spPr>
          <a:xfrm>
            <a:off x="3953585" y="4094008"/>
            <a:ext cx="6568753" cy="3151562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385FDF9F-D766-EA4F-BBD9-A91B466CCE79}"/>
              </a:ext>
            </a:extLst>
          </p:cNvPr>
          <p:cNvSpPr txBox="1"/>
          <p:nvPr/>
        </p:nvSpPr>
        <p:spPr>
          <a:xfrm>
            <a:off x="11043723" y="3258707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198" name="Graphic 197">
            <a:extLst>
              <a:ext uri="{FF2B5EF4-FFF2-40B4-BE49-F238E27FC236}">
                <a16:creationId xmlns:a16="http://schemas.microsoft.com/office/drawing/2014/main" id="{2C216E67-8421-3D4C-A29C-27DD09AF6CA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426994" y="2771889"/>
            <a:ext cx="469900" cy="469900"/>
          </a:xfrm>
          <a:prstGeom prst="rect">
            <a:avLst/>
          </a:prstGeom>
        </p:spPr>
      </p:pic>
      <p:pic>
        <p:nvPicPr>
          <p:cNvPr id="199" name="Graphic 198" descr="User">
            <a:extLst>
              <a:ext uri="{FF2B5EF4-FFF2-40B4-BE49-F238E27FC236}">
                <a16:creationId xmlns:a16="http://schemas.microsoft.com/office/drawing/2014/main" id="{413D5BB1-A407-324B-97AB-1E72068A17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34249" y="-93948"/>
            <a:ext cx="914400" cy="914400"/>
          </a:xfrm>
          <a:prstGeom prst="rect">
            <a:avLst/>
          </a:prstGeom>
        </p:spPr>
      </p:pic>
      <p:pic>
        <p:nvPicPr>
          <p:cNvPr id="200" name="Graphic 199" descr="User">
            <a:extLst>
              <a:ext uri="{FF2B5EF4-FFF2-40B4-BE49-F238E27FC236}">
                <a16:creationId xmlns:a16="http://schemas.microsoft.com/office/drawing/2014/main" id="{EC7F83E8-839B-F248-93AD-DEF26FF98E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84374" y="-105860"/>
            <a:ext cx="914400" cy="914400"/>
          </a:xfrm>
          <a:prstGeom prst="rect">
            <a:avLst/>
          </a:prstGeom>
        </p:spPr>
      </p:pic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1B3202F4-862D-9943-A573-1BCFFF5B5908}"/>
              </a:ext>
            </a:extLst>
          </p:cNvPr>
          <p:cNvCxnSpPr>
            <a:stCxn id="363" idx="2"/>
            <a:endCxn id="361" idx="1"/>
          </p:cNvCxnSpPr>
          <p:nvPr/>
        </p:nvCxnSpPr>
        <p:spPr>
          <a:xfrm rot="16200000" flipH="1">
            <a:off x="2232924" y="3769799"/>
            <a:ext cx="2396480" cy="1317265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4AF7CEB2-AED8-B44A-9AAA-95A6AFEAD339}"/>
              </a:ext>
            </a:extLst>
          </p:cNvPr>
          <p:cNvCxnSpPr>
            <a:endCxn id="51" idx="1"/>
          </p:cNvCxnSpPr>
          <p:nvPr/>
        </p:nvCxnSpPr>
        <p:spPr>
          <a:xfrm flipV="1">
            <a:off x="2758855" y="1107283"/>
            <a:ext cx="5297768" cy="1636091"/>
          </a:xfrm>
          <a:prstGeom prst="bentConnector3">
            <a:avLst>
              <a:gd name="adj1" fmla="val 76"/>
            </a:avLst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765043A4-8384-0F45-A1C5-7A8A686FC147}"/>
              </a:ext>
            </a:extLst>
          </p:cNvPr>
          <p:cNvCxnSpPr>
            <a:stCxn id="51" idx="3"/>
            <a:endCxn id="198" idx="0"/>
          </p:cNvCxnSpPr>
          <p:nvPr/>
        </p:nvCxnSpPr>
        <p:spPr>
          <a:xfrm>
            <a:off x="8748314" y="1107283"/>
            <a:ext cx="2913630" cy="1664606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5C56B957-3ABB-B447-BBB2-AC03BD794AFC}"/>
              </a:ext>
            </a:extLst>
          </p:cNvPr>
          <p:cNvCxnSpPr>
            <a:stCxn id="198" idx="2"/>
            <a:endCxn id="93" idx="3"/>
          </p:cNvCxnSpPr>
          <p:nvPr/>
        </p:nvCxnSpPr>
        <p:spPr>
          <a:xfrm rot="5400000">
            <a:off x="9782390" y="3747117"/>
            <a:ext cx="2384883" cy="1374227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7C1D3C0-E21C-1A4A-BC82-1B848117B371}"/>
              </a:ext>
            </a:extLst>
          </p:cNvPr>
          <p:cNvCxnSpPr>
            <a:stCxn id="108" idx="3"/>
            <a:endCxn id="118" idx="0"/>
          </p:cNvCxnSpPr>
          <p:nvPr/>
        </p:nvCxnSpPr>
        <p:spPr>
          <a:xfrm>
            <a:off x="5775728" y="6326527"/>
            <a:ext cx="1437157" cy="44036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Rectangle 218">
            <a:extLst>
              <a:ext uri="{FF2B5EF4-FFF2-40B4-BE49-F238E27FC236}">
                <a16:creationId xmlns:a16="http://schemas.microsoft.com/office/drawing/2014/main" id="{DB404704-AF18-5B4F-B930-AF6BE4CF7334}"/>
              </a:ext>
            </a:extLst>
          </p:cNvPr>
          <p:cNvSpPr/>
          <p:nvPr/>
        </p:nvSpPr>
        <p:spPr>
          <a:xfrm>
            <a:off x="8510847" y="6002842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611B1CDF-8A1F-D746-A9A2-C6DA51137B9F}"/>
              </a:ext>
            </a:extLst>
          </p:cNvPr>
          <p:cNvGrpSpPr/>
          <p:nvPr/>
        </p:nvGrpSpPr>
        <p:grpSpPr>
          <a:xfrm>
            <a:off x="8637167" y="6118617"/>
            <a:ext cx="555550" cy="352840"/>
            <a:chOff x="853440" y="4579716"/>
            <a:chExt cx="1006998" cy="827590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C48B88A2-BAC8-1146-B619-6FEC3383F3C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54AA2E8A-D422-1141-9E0D-0480F5E5184A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F494C916-6B47-604B-B727-53C80A1BA545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484CD3E2-2049-F54B-B807-32BAEA9696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FB1F9B9-D7AD-BF4B-AD33-F255892ED3F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33CD1915-2422-D147-8895-5CAAD2C087C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9CF6FCCE-DF1D-4A49-A3AD-CC2ED290F8C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E43933BB-2085-4C4C-BED3-05673AD84546}"/>
              </a:ext>
            </a:extLst>
          </p:cNvPr>
          <p:cNvSpPr txBox="1"/>
          <p:nvPr/>
        </p:nvSpPr>
        <p:spPr>
          <a:xfrm>
            <a:off x="8528924" y="6443829"/>
            <a:ext cx="628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 Pod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8EE3923-35B3-F14A-9E13-8618629B610A}"/>
              </a:ext>
            </a:extLst>
          </p:cNvPr>
          <p:cNvCxnSpPr>
            <a:cxnSpLocks/>
            <a:stCxn id="219" idx="1"/>
            <a:endCxn id="118" idx="0"/>
          </p:cNvCxnSpPr>
          <p:nvPr/>
        </p:nvCxnSpPr>
        <p:spPr>
          <a:xfrm flipH="1">
            <a:off x="7212885" y="6330680"/>
            <a:ext cx="1297962" cy="436215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476D5BC8-165F-A241-8898-502FABDF45CD}"/>
              </a:ext>
            </a:extLst>
          </p:cNvPr>
          <p:cNvCxnSpPr>
            <a:stCxn id="96" idx="2"/>
            <a:endCxn id="108" idx="3"/>
          </p:cNvCxnSpPr>
          <p:nvPr/>
        </p:nvCxnSpPr>
        <p:spPr>
          <a:xfrm rot="5400000">
            <a:off x="6273248" y="5386889"/>
            <a:ext cx="442119" cy="1437157"/>
          </a:xfrm>
          <a:prstGeom prst="bentConnector2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655AF5A6-82E5-124F-98AA-78059514FBAB}"/>
              </a:ext>
            </a:extLst>
          </p:cNvPr>
          <p:cNvCxnSpPr>
            <a:stCxn id="96" idx="2"/>
            <a:endCxn id="219" idx="1"/>
          </p:cNvCxnSpPr>
          <p:nvPr/>
        </p:nvCxnSpPr>
        <p:spPr>
          <a:xfrm rot="16200000" flipH="1">
            <a:off x="7638730" y="5458563"/>
            <a:ext cx="446272" cy="1297962"/>
          </a:xfrm>
          <a:prstGeom prst="bentConnector2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D79E5EF7-4E9C-6A4C-BE51-B6910362C3D0}"/>
              </a:ext>
            </a:extLst>
          </p:cNvPr>
          <p:cNvCxnSpPr>
            <a:cxnSpLocks/>
            <a:stCxn id="118" idx="3"/>
            <a:endCxn id="295" idx="1"/>
          </p:cNvCxnSpPr>
          <p:nvPr/>
        </p:nvCxnSpPr>
        <p:spPr>
          <a:xfrm flipV="1">
            <a:off x="8777324" y="6453258"/>
            <a:ext cx="4443475" cy="430960"/>
          </a:xfrm>
          <a:prstGeom prst="bentConnector3">
            <a:avLst>
              <a:gd name="adj1" fmla="val 94034"/>
            </a:avLst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5B8F5FE-7956-7947-9C62-27D84C60E4EA}"/>
              </a:ext>
            </a:extLst>
          </p:cNvPr>
          <p:cNvCxnSpPr>
            <a:cxnSpLocks/>
            <a:stCxn id="142" idx="1"/>
            <a:endCxn id="354" idx="3"/>
          </p:cNvCxnSpPr>
          <p:nvPr/>
        </p:nvCxnSpPr>
        <p:spPr>
          <a:xfrm rot="10800000" flipV="1">
            <a:off x="3293995" y="5477990"/>
            <a:ext cx="2354451" cy="572350"/>
          </a:xfrm>
          <a:prstGeom prst="bentConnector3">
            <a:avLst>
              <a:gd name="adj1" fmla="val 59484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A1821A4C-9AC1-5842-9E6C-5CD1C45FE877}"/>
              </a:ext>
            </a:extLst>
          </p:cNvPr>
          <p:cNvCxnSpPr>
            <a:stCxn id="142" idx="3"/>
            <a:endCxn id="352" idx="1"/>
          </p:cNvCxnSpPr>
          <p:nvPr/>
        </p:nvCxnSpPr>
        <p:spPr>
          <a:xfrm>
            <a:off x="8777324" y="5477990"/>
            <a:ext cx="2443170" cy="606086"/>
          </a:xfrm>
          <a:prstGeom prst="bentConnector3">
            <a:avLst>
              <a:gd name="adj1" fmla="val 56439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Rectangle 292">
            <a:extLst>
              <a:ext uri="{FF2B5EF4-FFF2-40B4-BE49-F238E27FC236}">
                <a16:creationId xmlns:a16="http://schemas.microsoft.com/office/drawing/2014/main" id="{ECF67719-527A-F642-9527-675DCEC323EA}"/>
              </a:ext>
            </a:extLst>
          </p:cNvPr>
          <p:cNvSpPr/>
          <p:nvPr/>
        </p:nvSpPr>
        <p:spPr>
          <a:xfrm>
            <a:off x="5648445" y="2940399"/>
            <a:ext cx="3128879" cy="2346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Ingress Service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E383F25-A094-4B4B-BED6-1706306D7217}"/>
              </a:ext>
            </a:extLst>
          </p:cNvPr>
          <p:cNvSpPr/>
          <p:nvPr/>
        </p:nvSpPr>
        <p:spPr>
          <a:xfrm>
            <a:off x="4098705" y="2381222"/>
            <a:ext cx="6185488" cy="1315811"/>
          </a:xfrm>
          <a:prstGeom prst="rect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26998D19-E71D-5E45-9DD8-85389561B2A2}"/>
              </a:ext>
            </a:extLst>
          </p:cNvPr>
          <p:cNvSpPr txBox="1"/>
          <p:nvPr/>
        </p:nvSpPr>
        <p:spPr>
          <a:xfrm>
            <a:off x="4083423" y="24023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Ingress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19915B-B2B3-EA40-8C0A-765CAB7207CF}"/>
              </a:ext>
            </a:extLst>
          </p:cNvPr>
          <p:cNvSpPr txBox="1"/>
          <p:nvPr/>
        </p:nvSpPr>
        <p:spPr>
          <a:xfrm>
            <a:off x="7355141" y="2558419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D47C7DE-B3F5-924D-88BC-10559E85CF78}"/>
              </a:ext>
            </a:extLst>
          </p:cNvPr>
          <p:cNvCxnSpPr>
            <a:stCxn id="199" idx="2"/>
            <a:endCxn id="364" idx="0"/>
          </p:cNvCxnSpPr>
          <p:nvPr/>
        </p:nvCxnSpPr>
        <p:spPr>
          <a:xfrm flipH="1">
            <a:off x="7180145" y="820452"/>
            <a:ext cx="11304" cy="166218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18A41D-5E0E-AA47-A96C-5F64CA8B375F}"/>
              </a:ext>
            </a:extLst>
          </p:cNvPr>
          <p:cNvCxnSpPr>
            <a:stCxn id="293" idx="2"/>
            <a:endCxn id="119" idx="0"/>
          </p:cNvCxnSpPr>
          <p:nvPr/>
        </p:nvCxnSpPr>
        <p:spPr>
          <a:xfrm>
            <a:off x="7212885" y="3175045"/>
            <a:ext cx="0" cy="10684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ABA003B-47A4-5D49-8F53-71BA6BDEB8C1}"/>
              </a:ext>
            </a:extLst>
          </p:cNvPr>
          <p:cNvCxnSpPr>
            <a:stCxn id="119" idx="2"/>
            <a:endCxn id="132" idx="3"/>
          </p:cNvCxnSpPr>
          <p:nvPr/>
        </p:nvCxnSpPr>
        <p:spPr>
          <a:xfrm flipH="1">
            <a:off x="5775728" y="4478180"/>
            <a:ext cx="1437157" cy="44211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725A88B-654D-5841-896C-FC2CFC0F14CD}"/>
              </a:ext>
            </a:extLst>
          </p:cNvPr>
          <p:cNvCxnSpPr>
            <a:stCxn id="119" idx="2"/>
            <a:endCxn id="122" idx="1"/>
          </p:cNvCxnSpPr>
          <p:nvPr/>
        </p:nvCxnSpPr>
        <p:spPr>
          <a:xfrm>
            <a:off x="7212885" y="4478180"/>
            <a:ext cx="1304834" cy="42382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EAF52586-3709-9845-90ED-9C1EF35810F2}"/>
              </a:ext>
            </a:extLst>
          </p:cNvPr>
          <p:cNvCxnSpPr>
            <a:stCxn id="132" idx="3"/>
            <a:endCxn id="142" idx="0"/>
          </p:cNvCxnSpPr>
          <p:nvPr/>
        </p:nvCxnSpPr>
        <p:spPr>
          <a:xfrm>
            <a:off x="5775728" y="4920299"/>
            <a:ext cx="1437157" cy="440368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8E4A658D-A0C0-8542-9612-781A69E027CE}"/>
              </a:ext>
            </a:extLst>
          </p:cNvPr>
          <p:cNvCxnSpPr>
            <a:cxnSpLocks/>
            <a:stCxn id="122" idx="1"/>
            <a:endCxn id="142" idx="0"/>
          </p:cNvCxnSpPr>
          <p:nvPr/>
        </p:nvCxnSpPr>
        <p:spPr>
          <a:xfrm rot="10800000" flipV="1">
            <a:off x="7212885" y="4902001"/>
            <a:ext cx="1304834" cy="4586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979FF8D-B7D0-784A-A2FA-D01D3386F3D6}"/>
              </a:ext>
            </a:extLst>
          </p:cNvPr>
          <p:cNvCxnSpPr>
            <a:stCxn id="295" idx="0"/>
            <a:endCxn id="359" idx="2"/>
          </p:cNvCxnSpPr>
          <p:nvPr/>
        </p:nvCxnSpPr>
        <p:spPr>
          <a:xfrm flipH="1" flipV="1">
            <a:off x="13574300" y="5235273"/>
            <a:ext cx="2099" cy="86238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BE6443E-0C78-2D41-81E6-E3A45B380A41}"/>
              </a:ext>
            </a:extLst>
          </p:cNvPr>
          <p:cNvCxnSpPr>
            <a:stCxn id="359" idx="0"/>
          </p:cNvCxnSpPr>
          <p:nvPr/>
        </p:nvCxnSpPr>
        <p:spPr>
          <a:xfrm flipH="1" flipV="1">
            <a:off x="13572452" y="4017272"/>
            <a:ext cx="1848" cy="51213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5CC531E6-FD36-5F4C-8B6B-8302DE18894D}"/>
              </a:ext>
            </a:extLst>
          </p:cNvPr>
          <p:cNvCxnSpPr>
            <a:stCxn id="141" idx="2"/>
            <a:endCxn id="96" idx="1"/>
          </p:cNvCxnSpPr>
          <p:nvPr/>
        </p:nvCxnSpPr>
        <p:spPr>
          <a:xfrm rot="16200000" flipH="1">
            <a:off x="5271908" y="5390548"/>
            <a:ext cx="456638" cy="29643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>
            <a:extLst>
              <a:ext uri="{FF2B5EF4-FFF2-40B4-BE49-F238E27FC236}">
                <a16:creationId xmlns:a16="http://schemas.microsoft.com/office/drawing/2014/main" id="{0F913F5F-78FF-EC49-96DC-72C91AA385AD}"/>
              </a:ext>
            </a:extLst>
          </p:cNvPr>
          <p:cNvCxnSpPr>
            <a:stCxn id="131" idx="2"/>
            <a:endCxn id="96" idx="3"/>
          </p:cNvCxnSpPr>
          <p:nvPr/>
        </p:nvCxnSpPr>
        <p:spPr>
          <a:xfrm rot="5400000">
            <a:off x="8609161" y="5460313"/>
            <a:ext cx="474936" cy="138609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297">
            <a:extLst>
              <a:ext uri="{FF2B5EF4-FFF2-40B4-BE49-F238E27FC236}">
                <a16:creationId xmlns:a16="http://schemas.microsoft.com/office/drawing/2014/main" id="{596F9537-1C07-5E49-A6D9-C54BD6575CF4}"/>
              </a:ext>
            </a:extLst>
          </p:cNvPr>
          <p:cNvSpPr txBox="1"/>
          <p:nvPr/>
        </p:nvSpPr>
        <p:spPr>
          <a:xfrm>
            <a:off x="3339080" y="666563"/>
            <a:ext cx="3606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https://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ums.kubeoncloud.com</a:t>
            </a: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/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usermgmt</a:t>
            </a: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/user</a:t>
            </a:r>
          </a:p>
        </p:txBody>
      </p:sp>
    </p:spTree>
    <p:extLst>
      <p:ext uri="{BB962C8B-B14F-4D97-AF65-F5344CB8AC3E}">
        <p14:creationId xmlns:p14="http://schemas.microsoft.com/office/powerpoint/2010/main" val="220965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9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0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3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8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1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8" grpId="0" animBg="1"/>
      <p:bldP spid="20" grpId="0" animBg="1"/>
      <p:bldP spid="26" grpId="0" animBg="1"/>
      <p:bldP spid="14" grpId="0"/>
      <p:bldP spid="194" grpId="0"/>
      <p:bldP spid="196" grpId="0"/>
      <p:bldP spid="317" grpId="0"/>
      <p:bldP spid="256" grpId="0" animBg="1"/>
      <p:bldP spid="258" grpId="0" animBg="1"/>
      <p:bldP spid="260" grpId="0" animBg="1"/>
      <p:bldP spid="294" grpId="0"/>
      <p:bldP spid="297" grpId="0"/>
      <p:bldP spid="301" grpId="0"/>
      <p:bldP spid="351" grpId="0"/>
      <p:bldP spid="353" grpId="0"/>
      <p:bldP spid="358" grpId="0"/>
      <p:bldP spid="360" grpId="0"/>
      <p:bldP spid="361" grpId="0" animBg="1"/>
      <p:bldP spid="362" grpId="0"/>
      <p:bldP spid="93" grpId="0" animBg="1"/>
      <p:bldP spid="96" grpId="0" animBg="1"/>
      <p:bldP spid="97" grpId="0" animBg="1"/>
      <p:bldP spid="98" grpId="0"/>
      <p:bldP spid="108" grpId="0" animBg="1"/>
      <p:bldP spid="117" grpId="0"/>
      <p:bldP spid="118" grpId="0" animBg="1"/>
      <p:bldP spid="119" grpId="0" animBg="1"/>
      <p:bldP spid="120" grpId="0" animBg="1"/>
      <p:bldP spid="121" grpId="0"/>
      <p:bldP spid="122" grpId="0" animBg="1"/>
      <p:bldP spid="131" grpId="0"/>
      <p:bldP spid="132" grpId="0" animBg="1"/>
      <p:bldP spid="141" grpId="0"/>
      <p:bldP spid="142" grpId="0" animBg="1"/>
      <p:bldP spid="3" grpId="0" animBg="1"/>
      <p:bldP spid="197" grpId="0"/>
      <p:bldP spid="219" grpId="0" animBg="1"/>
      <p:bldP spid="228" grpId="0"/>
      <p:bldP spid="293" grpId="0" animBg="1"/>
      <p:bldP spid="67" grpId="0" animBg="1"/>
      <p:bldP spid="296" grpId="0"/>
      <p:bldP spid="68" grpId="0"/>
      <p:bldP spid="298" grpId="0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529" y="2389257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0B050"/>
                </a:solidFill>
              </a:rPr>
              <a:t>Microservices Distributed Tracing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070C0"/>
                </a:solidFill>
              </a:rPr>
              <a:t>AWS X-Ray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5621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98549" y="1475554"/>
            <a:ext cx="15233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Load </a:t>
            </a:r>
          </a:p>
          <a:p>
            <a:pPr algn="ctr"/>
            <a:r>
              <a:rPr lang="en-US" sz="2100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38245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Classic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700279" y="1517006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Network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734416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Application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69104" y="1509867"/>
            <a:ext cx="13744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Certificate </a:t>
            </a:r>
          </a:p>
          <a:p>
            <a:pPr algn="ctr"/>
            <a:r>
              <a:rPr lang="en-US" sz="2100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612230" y="1606232"/>
            <a:ext cx="11028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45021" y="1509867"/>
            <a:ext cx="1584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Block </a:t>
            </a:r>
          </a:p>
          <a:p>
            <a:pPr algn="ctr"/>
            <a:r>
              <a:rPr lang="en-US" sz="2100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35576" y="6993114"/>
            <a:ext cx="10042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Fargate</a:t>
            </a:r>
          </a:p>
          <a:p>
            <a:pPr algn="ctr"/>
            <a:r>
              <a:rPr lang="en-US" sz="2100" dirty="0"/>
              <a:t>Profiles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22E2075-452C-FD41-9E2D-E22CAD818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02979" y="5599755"/>
            <a:ext cx="1371632" cy="13716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523176C-8D27-D94E-9198-05E5395C8583}"/>
              </a:ext>
            </a:extLst>
          </p:cNvPr>
          <p:cNvSpPr txBox="1"/>
          <p:nvPr/>
        </p:nvSpPr>
        <p:spPr>
          <a:xfrm>
            <a:off x="1383937" y="6993113"/>
            <a:ext cx="20097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Container</a:t>
            </a:r>
          </a:p>
          <a:p>
            <a:pPr algn="ctr"/>
            <a:r>
              <a:rPr lang="en-US" sz="2100" dirty="0"/>
              <a:t>Registry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9B749455-5CAF-5A4C-91F9-07F976B7AA4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31358" y="5599755"/>
            <a:ext cx="1339428" cy="133942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D72F4B8-747D-5D43-A78B-B3BBA31C0DA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937760" y="5599755"/>
            <a:ext cx="1339428" cy="133942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15E2C9-E4E8-C448-8022-FCFBF4AF197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544161" y="5599754"/>
            <a:ext cx="1339427" cy="13394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F8DA38A-ADB5-5D4E-A484-2B9B3668259F}"/>
              </a:ext>
            </a:extLst>
          </p:cNvPr>
          <p:cNvSpPr txBox="1"/>
          <p:nvPr/>
        </p:nvSpPr>
        <p:spPr>
          <a:xfrm>
            <a:off x="3440851" y="6990657"/>
            <a:ext cx="10534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Commit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070403-5143-6B41-822E-1AE39EDF4067}"/>
              </a:ext>
            </a:extLst>
          </p:cNvPr>
          <p:cNvSpPr txBox="1"/>
          <p:nvPr/>
        </p:nvSpPr>
        <p:spPr>
          <a:xfrm>
            <a:off x="5151956" y="7001017"/>
            <a:ext cx="7473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Build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B72DE-519B-6E42-A7F6-A5FD9A819EB8}"/>
              </a:ext>
            </a:extLst>
          </p:cNvPr>
          <p:cNvSpPr txBox="1"/>
          <p:nvPr/>
        </p:nvSpPr>
        <p:spPr>
          <a:xfrm>
            <a:off x="6648531" y="6979305"/>
            <a:ext cx="1063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Pipeline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4795C40E-2BEB-E448-AA52-67B94A82E7C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100742" y="5599753"/>
            <a:ext cx="1339427" cy="133942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AD9EC6B-0A0D-0C4E-B006-40A0394966A5}"/>
              </a:ext>
            </a:extLst>
          </p:cNvPr>
          <p:cNvSpPr txBox="1"/>
          <p:nvPr/>
        </p:nvSpPr>
        <p:spPr>
          <a:xfrm>
            <a:off x="8005633" y="6939180"/>
            <a:ext cx="15840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Simple Email</a:t>
            </a:r>
          </a:p>
          <a:p>
            <a:pPr algn="ctr"/>
            <a:r>
              <a:rPr lang="en-US" sz="2100" dirty="0"/>
              <a:t>Service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8125C3C0-3065-6F48-A560-D800A36C5E5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707141" y="5601184"/>
            <a:ext cx="1337995" cy="133799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21E532E-C39E-9A49-B4A5-29D5E227DEAF}"/>
              </a:ext>
            </a:extLst>
          </p:cNvPr>
          <p:cNvSpPr txBox="1"/>
          <p:nvPr/>
        </p:nvSpPr>
        <p:spPr>
          <a:xfrm>
            <a:off x="9911407" y="6994466"/>
            <a:ext cx="78617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X-Ray</a:t>
            </a:r>
          </a:p>
        </p:txBody>
      </p:sp>
    </p:spTree>
    <p:extLst>
      <p:ext uri="{BB962C8B-B14F-4D97-AF65-F5344CB8AC3E}">
        <p14:creationId xmlns:p14="http://schemas.microsoft.com/office/powerpoint/2010/main" val="317918476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C04081-6B87-6F46-B119-162D5513D9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72ADD-4573-DC48-BE32-AAA575151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AWS X-Ray helps </a:t>
            </a:r>
            <a:r>
              <a:rPr lang="en-IN" dirty="0">
                <a:solidFill>
                  <a:srgbClr val="0070C0"/>
                </a:solidFill>
              </a:rPr>
              <a:t>analyse and debug </a:t>
            </a:r>
            <a:r>
              <a:rPr lang="en-IN" dirty="0"/>
              <a:t>distributed applications built using </a:t>
            </a:r>
            <a:r>
              <a:rPr lang="en-IN" dirty="0">
                <a:solidFill>
                  <a:srgbClr val="0070C0"/>
                </a:solidFill>
              </a:rPr>
              <a:t>microservices architecture.</a:t>
            </a:r>
          </a:p>
          <a:p>
            <a:r>
              <a:rPr lang="en-IN" dirty="0"/>
              <a:t>With X-Ray, we can </a:t>
            </a:r>
            <a:r>
              <a:rPr lang="en-IN" dirty="0">
                <a:solidFill>
                  <a:srgbClr val="0070C0"/>
                </a:solidFill>
              </a:rPr>
              <a:t>understand</a:t>
            </a:r>
            <a:r>
              <a:rPr lang="en-IN" dirty="0"/>
              <a:t> how our application and its underlying services are performing to </a:t>
            </a:r>
            <a:r>
              <a:rPr lang="en-IN" dirty="0">
                <a:solidFill>
                  <a:srgbClr val="0070C0"/>
                </a:solidFill>
              </a:rPr>
              <a:t>identify and troubleshoot </a:t>
            </a:r>
            <a:r>
              <a:rPr lang="en-IN" dirty="0"/>
              <a:t>the root cause of performance issues and errors.</a:t>
            </a:r>
          </a:p>
          <a:p>
            <a:r>
              <a:rPr lang="en-IN" dirty="0"/>
              <a:t> X-Ray provides an </a:t>
            </a:r>
            <a:r>
              <a:rPr lang="en-IN" dirty="0">
                <a:solidFill>
                  <a:srgbClr val="0070C0"/>
                </a:solidFill>
              </a:rPr>
              <a:t>end-to-end view </a:t>
            </a:r>
            <a:r>
              <a:rPr lang="en-IN" dirty="0"/>
              <a:t>of requests as they travel through our application and </a:t>
            </a:r>
            <a:r>
              <a:rPr lang="en-IN" dirty="0">
                <a:solidFill>
                  <a:srgbClr val="0070C0"/>
                </a:solidFill>
              </a:rPr>
              <a:t>shows a map </a:t>
            </a:r>
            <a:r>
              <a:rPr lang="en-IN" dirty="0"/>
              <a:t>of our application’s underlying components.</a:t>
            </a:r>
          </a:p>
          <a:p>
            <a:r>
              <a:rPr lang="en-IN" dirty="0"/>
              <a:t>We can also use X-Ray to analyse applications in </a:t>
            </a:r>
            <a:r>
              <a:rPr lang="en-IN" dirty="0">
                <a:solidFill>
                  <a:srgbClr val="0070C0"/>
                </a:solidFill>
              </a:rPr>
              <a:t>development and in production</a:t>
            </a:r>
            <a:r>
              <a:rPr lang="en-IN" dirty="0"/>
              <a:t>, from </a:t>
            </a:r>
            <a:r>
              <a:rPr lang="en-IN" dirty="0">
                <a:solidFill>
                  <a:srgbClr val="00B050"/>
                </a:solidFill>
              </a:rPr>
              <a:t>simple</a:t>
            </a:r>
            <a:r>
              <a:rPr lang="en-IN" dirty="0"/>
              <a:t> three-tier applications to </a:t>
            </a:r>
            <a:r>
              <a:rPr lang="en-IN" dirty="0">
                <a:solidFill>
                  <a:srgbClr val="C00000"/>
                </a:solidFill>
              </a:rPr>
              <a:t>complex</a:t>
            </a:r>
            <a:r>
              <a:rPr lang="en-IN" dirty="0"/>
              <a:t> </a:t>
            </a:r>
            <a:r>
              <a:rPr lang="en-IN" dirty="0">
                <a:solidFill>
                  <a:srgbClr val="0070C0"/>
                </a:solidFill>
              </a:rPr>
              <a:t>microservices applications consisting of thousands of services</a:t>
            </a:r>
            <a:r>
              <a:rPr lang="en-IN" dirty="0"/>
              <a:t>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1AFF3-2FFF-164E-A7C6-A39CCBF04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X-Ray Introduction</a:t>
            </a:r>
          </a:p>
        </p:txBody>
      </p:sp>
    </p:spTree>
    <p:extLst>
      <p:ext uri="{BB962C8B-B14F-4D97-AF65-F5344CB8AC3E}">
        <p14:creationId xmlns:p14="http://schemas.microsoft.com/office/powerpoint/2010/main" val="63693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F9FCE4-ABA9-D74E-938A-6E6B3A48AE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44328-ADA7-1744-8640-43887229C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Review request </a:t>
            </a:r>
            <a:r>
              <a:rPr lang="en-IN" dirty="0" err="1"/>
              <a:t>behavior</a:t>
            </a:r>
            <a:endParaRPr lang="en-IN" dirty="0"/>
          </a:p>
          <a:p>
            <a:r>
              <a:rPr lang="en-IN" dirty="0"/>
              <a:t>Discover application issues</a:t>
            </a:r>
          </a:p>
          <a:p>
            <a:r>
              <a:rPr lang="en-IN" dirty="0"/>
              <a:t>Improve application performance</a:t>
            </a:r>
          </a:p>
          <a:p>
            <a:r>
              <a:rPr lang="en-IN" dirty="0"/>
              <a:t>Ready to use with AWS</a:t>
            </a:r>
          </a:p>
          <a:p>
            <a:r>
              <a:rPr lang="en-IN" dirty="0"/>
              <a:t>Designed for a variety of applications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CCEABA-62F2-3B43-9A6D-E349E1897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X-Ray - Benefits</a:t>
            </a:r>
          </a:p>
        </p:txBody>
      </p:sp>
    </p:spTree>
    <p:extLst>
      <p:ext uri="{BB962C8B-B14F-4D97-AF65-F5344CB8AC3E}">
        <p14:creationId xmlns:p14="http://schemas.microsoft.com/office/powerpoint/2010/main" val="38599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5DA19B-02E1-7E47-A547-C74A8763F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A67C99-2B24-7545-B62D-BA207F383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X-Ray – How it works?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8E1C76-9F3F-0747-AE5F-00D7C198F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68" y="1736023"/>
            <a:ext cx="14100464" cy="5364918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1340C23B-CE3B-8B45-83FC-D062E1DD2430}"/>
              </a:ext>
            </a:extLst>
          </p:cNvPr>
          <p:cNvSpPr txBox="1">
            <a:spLocks/>
          </p:cNvSpPr>
          <p:nvPr/>
        </p:nvSpPr>
        <p:spPr>
          <a:xfrm>
            <a:off x="11296884" y="7737718"/>
            <a:ext cx="1332113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1097280" rtl="0" eaLnBrk="1" latinLnBrk="0" hangingPunct="1">
              <a:defRPr sz="17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© Amazon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8497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Kalyan Reddy Daida</a:t>
            </a:r>
            <a:endParaRPr kumimoji="0" lang="en-GB" sz="1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054001" y="726247"/>
            <a:ext cx="13278447" cy="68209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001" y="732082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1527713" y="1520583"/>
            <a:ext cx="11304637" cy="5902014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1586" y="1518631"/>
            <a:ext cx="330200" cy="330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2130134" y="2244062"/>
            <a:ext cx="4273273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21201" y="2244062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1972838" y="1850783"/>
            <a:ext cx="4644065" cy="542439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2130134" y="4053578"/>
            <a:ext cx="4267344" cy="31057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16665" y="4053212"/>
            <a:ext cx="274320" cy="27432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56623" y="76143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8708758" y="1213935"/>
            <a:ext cx="1114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EKS Cluster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12832350" y="1545785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85845" y="774784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8286140" y="207425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Users</a:t>
            </a:r>
          </a:p>
        </p:txBody>
      </p:sp>
      <p:pic>
        <p:nvPicPr>
          <p:cNvPr id="230" name="Graphic 229" descr="User">
            <a:extLst>
              <a:ext uri="{FF2B5EF4-FFF2-40B4-BE49-F238E27FC236}">
                <a16:creationId xmlns:a16="http://schemas.microsoft.com/office/drawing/2014/main" id="{B26B73C8-879B-5449-9192-29B2690816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84124" y="-91977"/>
            <a:ext cx="914400" cy="914400"/>
          </a:xfrm>
          <a:prstGeom prst="rect">
            <a:avLst/>
          </a:prstGeom>
        </p:spPr>
      </p:pic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11150630" y="779846"/>
            <a:ext cx="2117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ums.kubeoncloud.com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err="1">
                <a:solidFill>
                  <a:srgbClr val="7030A0"/>
                </a:solidFill>
                <a:latin typeface="Calibri" panose="020F0502020204030204"/>
              </a:rPr>
              <a:t>services.kubeoncloud.com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164" name="Title 3">
            <a:extLst>
              <a:ext uri="{FF2B5EF4-FFF2-40B4-BE49-F238E27FC236}">
                <a16:creationId xmlns:a16="http://schemas.microsoft.com/office/drawing/2014/main" id="{6E485FC9-FA4E-9146-AE25-A5748594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82292" y="108157"/>
            <a:ext cx="6965933" cy="537428"/>
          </a:xfrm>
        </p:spPr>
        <p:txBody>
          <a:bodyPr>
            <a:normAutofit/>
          </a:bodyPr>
          <a:lstStyle/>
          <a:p>
            <a:r>
              <a:rPr lang="en-US" sz="2800" dirty="0"/>
              <a:t>Microservices Deployment on AWS EKS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02DA579E-479D-1E4C-BA2C-C2C4CB8BE43A}"/>
              </a:ext>
            </a:extLst>
          </p:cNvPr>
          <p:cNvSpPr/>
          <p:nvPr/>
        </p:nvSpPr>
        <p:spPr>
          <a:xfrm>
            <a:off x="8022430" y="2246392"/>
            <a:ext cx="4273273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	             Public subnet</a:t>
            </a:r>
          </a:p>
        </p:txBody>
      </p:sp>
      <p:pic>
        <p:nvPicPr>
          <p:cNvPr id="257" name="Graphic 256">
            <a:extLst>
              <a:ext uri="{FF2B5EF4-FFF2-40B4-BE49-F238E27FC236}">
                <a16:creationId xmlns:a16="http://schemas.microsoft.com/office/drawing/2014/main" id="{948E1443-EFBB-E248-AAEB-BB63D7AC59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984065" y="2245637"/>
            <a:ext cx="274320" cy="274320"/>
          </a:xfrm>
          <a:prstGeom prst="rect">
            <a:avLst/>
          </a:prstGeom>
        </p:spPr>
      </p:pic>
      <p:sp>
        <p:nvSpPr>
          <p:cNvPr id="258" name="Rectangle 257">
            <a:extLst>
              <a:ext uri="{FF2B5EF4-FFF2-40B4-BE49-F238E27FC236}">
                <a16:creationId xmlns:a16="http://schemas.microsoft.com/office/drawing/2014/main" id="{33AB7B37-DB47-5042-BD20-3D52C40D45F7}"/>
              </a:ext>
            </a:extLst>
          </p:cNvPr>
          <p:cNvSpPr/>
          <p:nvPr/>
        </p:nvSpPr>
        <p:spPr>
          <a:xfrm>
            <a:off x="7865134" y="1853113"/>
            <a:ext cx="4644065" cy="542439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Availability Zone: us-east-1a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75E594DC-0F87-2A43-9124-043B6125E151}"/>
              </a:ext>
            </a:extLst>
          </p:cNvPr>
          <p:cNvSpPr/>
          <p:nvPr/>
        </p:nvSpPr>
        <p:spPr>
          <a:xfrm>
            <a:off x="8022430" y="4055908"/>
            <a:ext cx="4267344" cy="31057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                                         Private subnet</a:t>
            </a:r>
          </a:p>
        </p:txBody>
      </p:sp>
      <p:pic>
        <p:nvPicPr>
          <p:cNvPr id="261" name="Graphic 260">
            <a:extLst>
              <a:ext uri="{FF2B5EF4-FFF2-40B4-BE49-F238E27FC236}">
                <a16:creationId xmlns:a16="http://schemas.microsoft.com/office/drawing/2014/main" id="{31F809C4-EA73-3746-94C3-04DF078E6F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988007" y="4063573"/>
            <a:ext cx="274320" cy="274320"/>
          </a:xfrm>
          <a:prstGeom prst="rect">
            <a:avLst/>
          </a:prstGeom>
        </p:spPr>
      </p:pic>
      <p:sp>
        <p:nvSpPr>
          <p:cNvPr id="294" name="TextBox 293">
            <a:extLst>
              <a:ext uri="{FF2B5EF4-FFF2-40B4-BE49-F238E27FC236}">
                <a16:creationId xmlns:a16="http://schemas.microsoft.com/office/drawing/2014/main" id="{62EF2785-26E5-8243-BE09-7D4FE65B3685}"/>
              </a:ext>
            </a:extLst>
          </p:cNvPr>
          <p:cNvSpPr txBox="1"/>
          <p:nvPr/>
        </p:nvSpPr>
        <p:spPr>
          <a:xfrm>
            <a:off x="12872429" y="6769344"/>
            <a:ext cx="136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Simple Email </a:t>
            </a:r>
          </a:p>
          <a:p>
            <a:pPr algn="ctr"/>
            <a:r>
              <a:rPr lang="en-US" sz="1400" dirty="0"/>
              <a:t>Service (SES)</a:t>
            </a:r>
          </a:p>
        </p:txBody>
      </p:sp>
      <p:pic>
        <p:nvPicPr>
          <p:cNvPr id="295" name="Graphic 294">
            <a:extLst>
              <a:ext uri="{FF2B5EF4-FFF2-40B4-BE49-F238E27FC236}">
                <a16:creationId xmlns:a16="http://schemas.microsoft.com/office/drawing/2014/main" id="{9C158EB3-3972-7E4A-B297-25395925DB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220799" y="6097658"/>
            <a:ext cx="711200" cy="711200"/>
          </a:xfrm>
          <a:prstGeom prst="rect">
            <a:avLst/>
          </a:prstGeom>
        </p:spPr>
      </p:pic>
      <p:sp>
        <p:nvSpPr>
          <p:cNvPr id="297" name="TextBox 296">
            <a:extLst>
              <a:ext uri="{FF2B5EF4-FFF2-40B4-BE49-F238E27FC236}">
                <a16:creationId xmlns:a16="http://schemas.microsoft.com/office/drawing/2014/main" id="{92AA6E24-A8AA-CF49-B7A1-3DDBA2A78268}"/>
              </a:ext>
            </a:extLst>
          </p:cNvPr>
          <p:cNvSpPr txBox="1"/>
          <p:nvPr/>
        </p:nvSpPr>
        <p:spPr>
          <a:xfrm>
            <a:off x="13017994" y="4046647"/>
            <a:ext cx="933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End User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ED0B3946-52E2-854D-9A28-3F81DF0E21D2}"/>
              </a:ext>
            </a:extLst>
          </p:cNvPr>
          <p:cNvSpPr txBox="1"/>
          <p:nvPr/>
        </p:nvSpPr>
        <p:spPr>
          <a:xfrm>
            <a:off x="13165306" y="5234543"/>
            <a:ext cx="811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Email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55187864-70DF-D648-8076-F62164F5CBE5}"/>
              </a:ext>
            </a:extLst>
          </p:cNvPr>
          <p:cNvSpPr txBox="1"/>
          <p:nvPr/>
        </p:nvSpPr>
        <p:spPr>
          <a:xfrm>
            <a:off x="10877258" y="6488742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RDS DB</a:t>
            </a:r>
          </a:p>
        </p:txBody>
      </p:sp>
      <p:pic>
        <p:nvPicPr>
          <p:cNvPr id="352" name="Graphic 351">
            <a:extLst>
              <a:ext uri="{FF2B5EF4-FFF2-40B4-BE49-F238E27FC236}">
                <a16:creationId xmlns:a16="http://schemas.microsoft.com/office/drawing/2014/main" id="{5453F30C-73F8-304F-8277-2D71A23B96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220494" y="5728476"/>
            <a:ext cx="711200" cy="711200"/>
          </a:xfrm>
          <a:prstGeom prst="rect">
            <a:avLst/>
          </a:prstGeom>
        </p:spPr>
      </p:pic>
      <p:sp>
        <p:nvSpPr>
          <p:cNvPr id="353" name="TextBox 352">
            <a:extLst>
              <a:ext uri="{FF2B5EF4-FFF2-40B4-BE49-F238E27FC236}">
                <a16:creationId xmlns:a16="http://schemas.microsoft.com/office/drawing/2014/main" id="{5ED22261-3D54-D643-B1D3-6B4A11E5B651}"/>
              </a:ext>
            </a:extLst>
          </p:cNvPr>
          <p:cNvSpPr txBox="1"/>
          <p:nvPr/>
        </p:nvSpPr>
        <p:spPr>
          <a:xfrm>
            <a:off x="2313742" y="640439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RDS DB</a:t>
            </a:r>
          </a:p>
        </p:txBody>
      </p:sp>
      <p:pic>
        <p:nvPicPr>
          <p:cNvPr id="354" name="Graphic 353">
            <a:extLst>
              <a:ext uri="{FF2B5EF4-FFF2-40B4-BE49-F238E27FC236}">
                <a16:creationId xmlns:a16="http://schemas.microsoft.com/office/drawing/2014/main" id="{A78272C2-6CF7-0544-BF83-32036DC027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82794" y="5694740"/>
            <a:ext cx="711200" cy="711200"/>
          </a:xfrm>
          <a:prstGeom prst="rect">
            <a:avLst/>
          </a:prstGeom>
        </p:spPr>
      </p:pic>
      <p:pic>
        <p:nvPicPr>
          <p:cNvPr id="355" name="Graphic 354" descr="User">
            <a:extLst>
              <a:ext uri="{FF2B5EF4-FFF2-40B4-BE49-F238E27FC236}">
                <a16:creationId xmlns:a16="http://schemas.microsoft.com/office/drawing/2014/main" id="{84E90AA8-63F9-6C45-94C9-310007DC880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078159" y="3253604"/>
            <a:ext cx="914400" cy="914400"/>
          </a:xfrm>
          <a:prstGeom prst="rect">
            <a:avLst/>
          </a:prstGeom>
        </p:spPr>
      </p:pic>
      <p:pic>
        <p:nvPicPr>
          <p:cNvPr id="356" name="Graphic 355">
            <a:extLst>
              <a:ext uri="{FF2B5EF4-FFF2-40B4-BE49-F238E27FC236}">
                <a16:creationId xmlns:a16="http://schemas.microsoft.com/office/drawing/2014/main" id="{BE3354B6-3B81-B140-A5F3-9B33F72E778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165306" y="1979198"/>
            <a:ext cx="711200" cy="711200"/>
          </a:xfrm>
          <a:prstGeom prst="rect">
            <a:avLst/>
          </a:prstGeom>
        </p:spPr>
      </p:pic>
      <p:sp>
        <p:nvSpPr>
          <p:cNvPr id="358" name="TextBox 357">
            <a:extLst>
              <a:ext uri="{FF2B5EF4-FFF2-40B4-BE49-F238E27FC236}">
                <a16:creationId xmlns:a16="http://schemas.microsoft.com/office/drawing/2014/main" id="{CE97951B-DE27-0B47-BAFA-8F2CC395F717}"/>
              </a:ext>
            </a:extLst>
          </p:cNvPr>
          <p:cNvSpPr txBox="1"/>
          <p:nvPr/>
        </p:nvSpPr>
        <p:spPr>
          <a:xfrm>
            <a:off x="12390574" y="2690398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Certificate </a:t>
            </a:r>
          </a:p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Manager</a:t>
            </a:r>
          </a:p>
        </p:txBody>
      </p:sp>
      <p:pic>
        <p:nvPicPr>
          <p:cNvPr id="359" name="Graphic 358">
            <a:extLst>
              <a:ext uri="{FF2B5EF4-FFF2-40B4-BE49-F238E27FC236}">
                <a16:creationId xmlns:a16="http://schemas.microsoft.com/office/drawing/2014/main" id="{44B5DA42-670C-9A4D-9CFB-F59FF6B9A1B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221367" y="4529407"/>
            <a:ext cx="705866" cy="705866"/>
          </a:xfrm>
          <a:prstGeom prst="rect">
            <a:avLst/>
          </a:prstGeom>
        </p:spPr>
      </p:pic>
      <p:sp>
        <p:nvSpPr>
          <p:cNvPr id="360" name="TextBox 359">
            <a:extLst>
              <a:ext uri="{FF2B5EF4-FFF2-40B4-BE49-F238E27FC236}">
                <a16:creationId xmlns:a16="http://schemas.microsoft.com/office/drawing/2014/main" id="{6DC06169-FCD6-514A-AE3A-B80EC8D1C84C}"/>
              </a:ext>
            </a:extLst>
          </p:cNvPr>
          <p:cNvSpPr txBox="1"/>
          <p:nvPr/>
        </p:nvSpPr>
        <p:spPr>
          <a:xfrm>
            <a:off x="5991355" y="6998986"/>
            <a:ext cx="2176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EKS Managed Node Groups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1BF957B8-98C7-B248-93F3-C728A749B987}"/>
              </a:ext>
            </a:extLst>
          </p:cNvPr>
          <p:cNvSpPr/>
          <p:nvPr/>
        </p:nvSpPr>
        <p:spPr>
          <a:xfrm>
            <a:off x="4089797" y="4172793"/>
            <a:ext cx="2216830" cy="2907757"/>
          </a:xfrm>
          <a:prstGeom prst="rect">
            <a:avLst/>
          </a:prstGeom>
          <a:gradFill flip="none" rotWithShape="1">
            <a:gsLst>
              <a:gs pos="67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45000"/>
                  <a:lumOff val="55000"/>
                </a:schemeClr>
              </a:gs>
              <a:gs pos="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728A9CF0-ABFA-E545-ACE6-49E7C155E4C4}"/>
              </a:ext>
            </a:extLst>
          </p:cNvPr>
          <p:cNvSpPr txBox="1"/>
          <p:nvPr/>
        </p:nvSpPr>
        <p:spPr>
          <a:xfrm>
            <a:off x="2154311" y="324711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363" name="Graphic 362">
            <a:extLst>
              <a:ext uri="{FF2B5EF4-FFF2-40B4-BE49-F238E27FC236}">
                <a16:creationId xmlns:a16="http://schemas.microsoft.com/office/drawing/2014/main" id="{A7B7BE35-4709-244F-B9A4-59213593A81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37582" y="2760292"/>
            <a:ext cx="469900" cy="469900"/>
          </a:xfrm>
          <a:prstGeom prst="rect">
            <a:avLst/>
          </a:prstGeom>
        </p:spPr>
      </p:pic>
      <p:pic>
        <p:nvPicPr>
          <p:cNvPr id="364" name="Graphic 363">
            <a:extLst>
              <a:ext uri="{FF2B5EF4-FFF2-40B4-BE49-F238E27FC236}">
                <a16:creationId xmlns:a16="http://schemas.microsoft.com/office/drawing/2014/main" id="{797C17C7-CB40-DC42-9C99-BF40575CFCB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945195" y="2482638"/>
            <a:ext cx="469900" cy="4699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EFD1ACB1-1851-484B-AF94-72221CB0061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098706" y="4172793"/>
            <a:ext cx="330200" cy="330200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1AF71CFB-BA9A-A04E-B0A3-686FCC48031D}"/>
              </a:ext>
            </a:extLst>
          </p:cNvPr>
          <p:cNvSpPr/>
          <p:nvPr/>
        </p:nvSpPr>
        <p:spPr>
          <a:xfrm>
            <a:off x="8070887" y="4172793"/>
            <a:ext cx="2216830" cy="2907757"/>
          </a:xfrm>
          <a:prstGeom prst="rect">
            <a:avLst/>
          </a:prstGeom>
          <a:gradFill flip="none" rotWithShape="1">
            <a:gsLst>
              <a:gs pos="67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45000"/>
                  <a:lumOff val="55000"/>
                </a:schemeClr>
              </a:gs>
              <a:gs pos="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        EC2 Worker Node-2</a:t>
            </a:r>
          </a:p>
        </p:txBody>
      </p:sp>
      <p:pic>
        <p:nvPicPr>
          <p:cNvPr id="94" name="Graphic 93">
            <a:extLst>
              <a:ext uri="{FF2B5EF4-FFF2-40B4-BE49-F238E27FC236}">
                <a16:creationId xmlns:a16="http://schemas.microsoft.com/office/drawing/2014/main" id="{26BCE3E9-1633-1242-9A6F-1B4C48ED91E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953993" y="4176606"/>
            <a:ext cx="330200" cy="330200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C658C408-C025-4C4C-8811-81A4BC9A1962}"/>
              </a:ext>
            </a:extLst>
          </p:cNvPr>
          <p:cNvSpPr/>
          <p:nvPr/>
        </p:nvSpPr>
        <p:spPr>
          <a:xfrm>
            <a:off x="5648445" y="5649762"/>
            <a:ext cx="3128879" cy="234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Notification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6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ClusterIP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CF71619-566A-B84A-B48E-935474D31474}"/>
              </a:ext>
            </a:extLst>
          </p:cNvPr>
          <p:cNvSpPr/>
          <p:nvPr/>
        </p:nvSpPr>
        <p:spPr>
          <a:xfrm>
            <a:off x="4775901" y="5906391"/>
            <a:ext cx="4662480" cy="815341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D8661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00D139B-8516-0246-9B28-3DD8A2007C0A}"/>
              </a:ext>
            </a:extLst>
          </p:cNvPr>
          <p:cNvSpPr txBox="1"/>
          <p:nvPr/>
        </p:nvSpPr>
        <p:spPr>
          <a:xfrm>
            <a:off x="5890313" y="5984544"/>
            <a:ext cx="2627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Notification Microservice Deployment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C62CAF8-1760-F843-A32D-10E59981B125}"/>
              </a:ext>
            </a:extLst>
          </p:cNvPr>
          <p:cNvSpPr/>
          <p:nvPr/>
        </p:nvSpPr>
        <p:spPr>
          <a:xfrm>
            <a:off x="4953795" y="599868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57975D9-0D43-9040-B506-6A32CB875E4B}"/>
              </a:ext>
            </a:extLst>
          </p:cNvPr>
          <p:cNvGrpSpPr/>
          <p:nvPr/>
        </p:nvGrpSpPr>
        <p:grpSpPr>
          <a:xfrm>
            <a:off x="5080115" y="6114464"/>
            <a:ext cx="555550" cy="352840"/>
            <a:chOff x="853440" y="4579716"/>
            <a:chExt cx="1006998" cy="82759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DC81D1C-F5A6-8D4C-B4D6-441FBB5841D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B011B50-00F7-8941-A322-F92A8C41869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FCA475EE-2B5A-F14F-AD67-2B522F6FEF6F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1000F2C-2534-7648-B860-901FE8C072E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B699311-6D4F-3140-BFF8-B3B639B8CF0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5CF2ECD-F4EA-A149-9837-D7A690F1465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09C8828-D32E-AD47-9D3B-F4C2FAB900BA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F88A3FA-3009-BF46-A10F-5A77D08D8194}"/>
              </a:ext>
            </a:extLst>
          </p:cNvPr>
          <p:cNvSpPr txBox="1"/>
          <p:nvPr/>
        </p:nvSpPr>
        <p:spPr>
          <a:xfrm>
            <a:off x="4971872" y="6439676"/>
            <a:ext cx="628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 Pod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91166AA-EC31-2040-9772-C792711BED81}"/>
              </a:ext>
            </a:extLst>
          </p:cNvPr>
          <p:cNvSpPr/>
          <p:nvPr/>
        </p:nvSpPr>
        <p:spPr>
          <a:xfrm>
            <a:off x="5648445" y="6766895"/>
            <a:ext cx="3128879" cy="234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SMTP – External Name Service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EC47A2E-6D3A-A949-A4AE-8682FFFB7864}"/>
              </a:ext>
            </a:extLst>
          </p:cNvPr>
          <p:cNvSpPr/>
          <p:nvPr/>
        </p:nvSpPr>
        <p:spPr>
          <a:xfrm>
            <a:off x="5648445" y="4243534"/>
            <a:ext cx="3128879" cy="2346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6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NodePort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F70D9D6-8D4E-2944-8B45-98E7B2230747}"/>
              </a:ext>
            </a:extLst>
          </p:cNvPr>
          <p:cNvSpPr/>
          <p:nvPr/>
        </p:nvSpPr>
        <p:spPr>
          <a:xfrm>
            <a:off x="4775901" y="4500163"/>
            <a:ext cx="4662480" cy="815341"/>
          </a:xfrm>
          <a:prstGeom prst="rect">
            <a:avLst/>
          </a:prstGeom>
          <a:noFill/>
          <a:ln w="254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D8661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3758217-8E23-284B-A2E7-2D8132B813E0}"/>
              </a:ext>
            </a:extLst>
          </p:cNvPr>
          <p:cNvSpPr txBox="1"/>
          <p:nvPr/>
        </p:nvSpPr>
        <p:spPr>
          <a:xfrm>
            <a:off x="5859804" y="4559409"/>
            <a:ext cx="2627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Usermgmt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Microservice Deployment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58F4AE2E-DF6E-E74B-9DB7-081C5CE24A30}"/>
              </a:ext>
            </a:extLst>
          </p:cNvPr>
          <p:cNvSpPr/>
          <p:nvPr/>
        </p:nvSpPr>
        <p:spPr>
          <a:xfrm>
            <a:off x="8517719" y="4574163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B6DB42F-2EEB-DD4A-B3D6-887C2D119D49}"/>
              </a:ext>
            </a:extLst>
          </p:cNvPr>
          <p:cNvGrpSpPr/>
          <p:nvPr/>
        </p:nvGrpSpPr>
        <p:grpSpPr>
          <a:xfrm>
            <a:off x="8644039" y="4689938"/>
            <a:ext cx="555550" cy="352840"/>
            <a:chOff x="853440" y="4579716"/>
            <a:chExt cx="1006998" cy="827590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C65EBB72-C360-5749-9D4D-0982427E1FF7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E31526C-A061-B446-964F-5DCA1253DC6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A8158CB-D771-E944-BFEB-7474500E764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2EA8863-F98D-AD48-8DAC-C8D4CB1070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0097634-D3E5-2E46-95F8-545B0DC597D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8942ABC-97B7-F440-982D-9DA3747D81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68A05557-D37D-394A-A0F6-250588EA32E6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41B44171-AFA6-5449-BE8D-11B8F87382DC}"/>
              </a:ext>
            </a:extLst>
          </p:cNvPr>
          <p:cNvSpPr txBox="1"/>
          <p:nvPr/>
        </p:nvSpPr>
        <p:spPr>
          <a:xfrm>
            <a:off x="8535796" y="5015150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 Pod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06CF5055-6F9B-4F49-BF4E-04AD6A833575}"/>
              </a:ext>
            </a:extLst>
          </p:cNvPr>
          <p:cNvSpPr/>
          <p:nvPr/>
        </p:nvSpPr>
        <p:spPr>
          <a:xfrm>
            <a:off x="4953795" y="459246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D181B0C-532A-494F-95DF-4F35A03BBD69}"/>
              </a:ext>
            </a:extLst>
          </p:cNvPr>
          <p:cNvGrpSpPr/>
          <p:nvPr/>
        </p:nvGrpSpPr>
        <p:grpSpPr>
          <a:xfrm>
            <a:off x="5080115" y="4708236"/>
            <a:ext cx="555550" cy="352840"/>
            <a:chOff x="853440" y="4579716"/>
            <a:chExt cx="1006998" cy="827590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34DFEED-2205-6B4F-BAC7-A74F8878B27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8EC2466-61D0-AC47-9839-02518637280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318773F-A1D9-554F-A610-A54CA661968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D6137E8-01C7-2747-9FF1-089CF5D7B2C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77B6D57F-BD3F-6547-9A70-C63C0C669BD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EEE68E0-366C-B54B-B912-62EC52AA747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8846FBE8-4748-4D44-B91E-838A8EE33F5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C8383A02-AE17-6E4F-9E5F-C7F6B5A45DAA}"/>
              </a:ext>
            </a:extLst>
          </p:cNvPr>
          <p:cNvSpPr txBox="1"/>
          <p:nvPr/>
        </p:nvSpPr>
        <p:spPr>
          <a:xfrm>
            <a:off x="4971872" y="5033448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 Pod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97B012B-BC4A-C44F-A405-17D1AF52F7B6}"/>
              </a:ext>
            </a:extLst>
          </p:cNvPr>
          <p:cNvSpPr/>
          <p:nvPr/>
        </p:nvSpPr>
        <p:spPr>
          <a:xfrm>
            <a:off x="5648445" y="5360667"/>
            <a:ext cx="3128879" cy="2346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MySQL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External Name Service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7F502E-95A7-0A44-B621-83C1DE50BCFC}"/>
              </a:ext>
            </a:extLst>
          </p:cNvPr>
          <p:cNvSpPr/>
          <p:nvPr/>
        </p:nvSpPr>
        <p:spPr>
          <a:xfrm>
            <a:off x="3953585" y="4094008"/>
            <a:ext cx="6568753" cy="3151562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385FDF9F-D766-EA4F-BBD9-A91B466CCE79}"/>
              </a:ext>
            </a:extLst>
          </p:cNvPr>
          <p:cNvSpPr txBox="1"/>
          <p:nvPr/>
        </p:nvSpPr>
        <p:spPr>
          <a:xfrm>
            <a:off x="11043723" y="3258707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198" name="Graphic 197">
            <a:extLst>
              <a:ext uri="{FF2B5EF4-FFF2-40B4-BE49-F238E27FC236}">
                <a16:creationId xmlns:a16="http://schemas.microsoft.com/office/drawing/2014/main" id="{2C216E67-8421-3D4C-A29C-27DD09AF6CA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426994" y="2771889"/>
            <a:ext cx="469900" cy="469900"/>
          </a:xfrm>
          <a:prstGeom prst="rect">
            <a:avLst/>
          </a:prstGeom>
        </p:spPr>
      </p:pic>
      <p:pic>
        <p:nvPicPr>
          <p:cNvPr id="199" name="Graphic 198" descr="User">
            <a:extLst>
              <a:ext uri="{FF2B5EF4-FFF2-40B4-BE49-F238E27FC236}">
                <a16:creationId xmlns:a16="http://schemas.microsoft.com/office/drawing/2014/main" id="{413D5BB1-A407-324B-97AB-1E72068A17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34249" y="-93948"/>
            <a:ext cx="914400" cy="914400"/>
          </a:xfrm>
          <a:prstGeom prst="rect">
            <a:avLst/>
          </a:prstGeom>
        </p:spPr>
      </p:pic>
      <p:pic>
        <p:nvPicPr>
          <p:cNvPr id="200" name="Graphic 199" descr="User">
            <a:extLst>
              <a:ext uri="{FF2B5EF4-FFF2-40B4-BE49-F238E27FC236}">
                <a16:creationId xmlns:a16="http://schemas.microsoft.com/office/drawing/2014/main" id="{EC7F83E8-839B-F248-93AD-DEF26FF98E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84374" y="-105860"/>
            <a:ext cx="914400" cy="914400"/>
          </a:xfrm>
          <a:prstGeom prst="rect">
            <a:avLst/>
          </a:prstGeom>
        </p:spPr>
      </p:pic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1B3202F4-862D-9943-A573-1BCFFF5B5908}"/>
              </a:ext>
            </a:extLst>
          </p:cNvPr>
          <p:cNvCxnSpPr>
            <a:stCxn id="363" idx="2"/>
            <a:endCxn id="361" idx="1"/>
          </p:cNvCxnSpPr>
          <p:nvPr/>
        </p:nvCxnSpPr>
        <p:spPr>
          <a:xfrm rot="16200000" flipH="1">
            <a:off x="2232924" y="3769799"/>
            <a:ext cx="2396480" cy="1317265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4AF7CEB2-AED8-B44A-9AAA-95A6AFEAD339}"/>
              </a:ext>
            </a:extLst>
          </p:cNvPr>
          <p:cNvCxnSpPr>
            <a:endCxn id="51" idx="1"/>
          </p:cNvCxnSpPr>
          <p:nvPr/>
        </p:nvCxnSpPr>
        <p:spPr>
          <a:xfrm flipV="1">
            <a:off x="2758855" y="1107283"/>
            <a:ext cx="5297768" cy="1636091"/>
          </a:xfrm>
          <a:prstGeom prst="bentConnector3">
            <a:avLst>
              <a:gd name="adj1" fmla="val 76"/>
            </a:avLst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765043A4-8384-0F45-A1C5-7A8A686FC147}"/>
              </a:ext>
            </a:extLst>
          </p:cNvPr>
          <p:cNvCxnSpPr>
            <a:stCxn id="51" idx="3"/>
            <a:endCxn id="198" idx="0"/>
          </p:cNvCxnSpPr>
          <p:nvPr/>
        </p:nvCxnSpPr>
        <p:spPr>
          <a:xfrm>
            <a:off x="8748314" y="1107283"/>
            <a:ext cx="2913630" cy="1664606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5C56B957-3ABB-B447-BBB2-AC03BD794AFC}"/>
              </a:ext>
            </a:extLst>
          </p:cNvPr>
          <p:cNvCxnSpPr>
            <a:stCxn id="198" idx="2"/>
            <a:endCxn id="93" idx="3"/>
          </p:cNvCxnSpPr>
          <p:nvPr/>
        </p:nvCxnSpPr>
        <p:spPr>
          <a:xfrm rot="5400000">
            <a:off x="9782390" y="3747117"/>
            <a:ext cx="2384883" cy="1374227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7C1D3C0-E21C-1A4A-BC82-1B848117B371}"/>
              </a:ext>
            </a:extLst>
          </p:cNvPr>
          <p:cNvCxnSpPr>
            <a:stCxn id="108" idx="3"/>
            <a:endCxn id="118" idx="0"/>
          </p:cNvCxnSpPr>
          <p:nvPr/>
        </p:nvCxnSpPr>
        <p:spPr>
          <a:xfrm>
            <a:off x="5775728" y="6326527"/>
            <a:ext cx="1437157" cy="44036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Rectangle 218">
            <a:extLst>
              <a:ext uri="{FF2B5EF4-FFF2-40B4-BE49-F238E27FC236}">
                <a16:creationId xmlns:a16="http://schemas.microsoft.com/office/drawing/2014/main" id="{DB404704-AF18-5B4F-B930-AF6BE4CF7334}"/>
              </a:ext>
            </a:extLst>
          </p:cNvPr>
          <p:cNvSpPr/>
          <p:nvPr/>
        </p:nvSpPr>
        <p:spPr>
          <a:xfrm>
            <a:off x="8510847" y="6002842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611B1CDF-8A1F-D746-A9A2-C6DA51137B9F}"/>
              </a:ext>
            </a:extLst>
          </p:cNvPr>
          <p:cNvGrpSpPr/>
          <p:nvPr/>
        </p:nvGrpSpPr>
        <p:grpSpPr>
          <a:xfrm>
            <a:off x="8637167" y="6118617"/>
            <a:ext cx="555550" cy="352840"/>
            <a:chOff x="853440" y="4579716"/>
            <a:chExt cx="1006998" cy="827590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C48B88A2-BAC8-1146-B619-6FEC3383F3C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54AA2E8A-D422-1141-9E0D-0480F5E5184A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F494C916-6B47-604B-B727-53C80A1BA545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484CD3E2-2049-F54B-B807-32BAEA9696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FB1F9B9-D7AD-BF4B-AD33-F255892ED3F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33CD1915-2422-D147-8895-5CAAD2C087C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9CF6FCCE-DF1D-4A49-A3AD-CC2ED290F8C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E43933BB-2085-4C4C-BED3-05673AD84546}"/>
              </a:ext>
            </a:extLst>
          </p:cNvPr>
          <p:cNvSpPr txBox="1"/>
          <p:nvPr/>
        </p:nvSpPr>
        <p:spPr>
          <a:xfrm>
            <a:off x="8528924" y="6443829"/>
            <a:ext cx="628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 Pod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8EE3923-35B3-F14A-9E13-8618629B610A}"/>
              </a:ext>
            </a:extLst>
          </p:cNvPr>
          <p:cNvCxnSpPr>
            <a:cxnSpLocks/>
            <a:stCxn id="219" idx="1"/>
            <a:endCxn id="118" idx="0"/>
          </p:cNvCxnSpPr>
          <p:nvPr/>
        </p:nvCxnSpPr>
        <p:spPr>
          <a:xfrm flipH="1">
            <a:off x="7212885" y="6330680"/>
            <a:ext cx="1297962" cy="436215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476D5BC8-165F-A241-8898-502FABDF45CD}"/>
              </a:ext>
            </a:extLst>
          </p:cNvPr>
          <p:cNvCxnSpPr>
            <a:stCxn id="96" idx="2"/>
            <a:endCxn id="108" idx="3"/>
          </p:cNvCxnSpPr>
          <p:nvPr/>
        </p:nvCxnSpPr>
        <p:spPr>
          <a:xfrm rot="5400000">
            <a:off x="6273248" y="5386889"/>
            <a:ext cx="442119" cy="1437157"/>
          </a:xfrm>
          <a:prstGeom prst="bentConnector2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655AF5A6-82E5-124F-98AA-78059514FBAB}"/>
              </a:ext>
            </a:extLst>
          </p:cNvPr>
          <p:cNvCxnSpPr>
            <a:stCxn id="96" idx="2"/>
            <a:endCxn id="219" idx="1"/>
          </p:cNvCxnSpPr>
          <p:nvPr/>
        </p:nvCxnSpPr>
        <p:spPr>
          <a:xfrm rot="16200000" flipH="1">
            <a:off x="7638730" y="5458563"/>
            <a:ext cx="446272" cy="1297962"/>
          </a:xfrm>
          <a:prstGeom prst="bentConnector2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D79E5EF7-4E9C-6A4C-BE51-B6910362C3D0}"/>
              </a:ext>
            </a:extLst>
          </p:cNvPr>
          <p:cNvCxnSpPr>
            <a:cxnSpLocks/>
            <a:stCxn id="118" idx="3"/>
            <a:endCxn id="295" idx="1"/>
          </p:cNvCxnSpPr>
          <p:nvPr/>
        </p:nvCxnSpPr>
        <p:spPr>
          <a:xfrm flipV="1">
            <a:off x="8777324" y="6453258"/>
            <a:ext cx="4443475" cy="430960"/>
          </a:xfrm>
          <a:prstGeom prst="bentConnector3">
            <a:avLst>
              <a:gd name="adj1" fmla="val 94034"/>
            </a:avLst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5B8F5FE-7956-7947-9C62-27D84C60E4EA}"/>
              </a:ext>
            </a:extLst>
          </p:cNvPr>
          <p:cNvCxnSpPr>
            <a:cxnSpLocks/>
            <a:stCxn id="142" idx="1"/>
            <a:endCxn id="354" idx="3"/>
          </p:cNvCxnSpPr>
          <p:nvPr/>
        </p:nvCxnSpPr>
        <p:spPr>
          <a:xfrm rot="10800000" flipV="1">
            <a:off x="3293995" y="5477990"/>
            <a:ext cx="2354451" cy="572350"/>
          </a:xfrm>
          <a:prstGeom prst="bentConnector3">
            <a:avLst>
              <a:gd name="adj1" fmla="val 59484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A1821A4C-9AC1-5842-9E6C-5CD1C45FE877}"/>
              </a:ext>
            </a:extLst>
          </p:cNvPr>
          <p:cNvCxnSpPr>
            <a:stCxn id="142" idx="3"/>
            <a:endCxn id="352" idx="1"/>
          </p:cNvCxnSpPr>
          <p:nvPr/>
        </p:nvCxnSpPr>
        <p:spPr>
          <a:xfrm>
            <a:off x="8777324" y="5477990"/>
            <a:ext cx="2443170" cy="606086"/>
          </a:xfrm>
          <a:prstGeom prst="bentConnector3">
            <a:avLst>
              <a:gd name="adj1" fmla="val 56439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Rectangle 292">
            <a:extLst>
              <a:ext uri="{FF2B5EF4-FFF2-40B4-BE49-F238E27FC236}">
                <a16:creationId xmlns:a16="http://schemas.microsoft.com/office/drawing/2014/main" id="{ECF67719-527A-F642-9527-675DCEC323EA}"/>
              </a:ext>
            </a:extLst>
          </p:cNvPr>
          <p:cNvSpPr/>
          <p:nvPr/>
        </p:nvSpPr>
        <p:spPr>
          <a:xfrm>
            <a:off x="5648445" y="2940399"/>
            <a:ext cx="3128879" cy="2346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Ingress Service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E383F25-A094-4B4B-BED6-1706306D7217}"/>
              </a:ext>
            </a:extLst>
          </p:cNvPr>
          <p:cNvSpPr/>
          <p:nvPr/>
        </p:nvSpPr>
        <p:spPr>
          <a:xfrm>
            <a:off x="4098705" y="2381222"/>
            <a:ext cx="6185488" cy="1315811"/>
          </a:xfrm>
          <a:prstGeom prst="rect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26998D19-E71D-5E45-9DD8-85389561B2A2}"/>
              </a:ext>
            </a:extLst>
          </p:cNvPr>
          <p:cNvSpPr txBox="1"/>
          <p:nvPr/>
        </p:nvSpPr>
        <p:spPr>
          <a:xfrm>
            <a:off x="4083423" y="24023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Ingress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19915B-B2B3-EA40-8C0A-765CAB7207CF}"/>
              </a:ext>
            </a:extLst>
          </p:cNvPr>
          <p:cNvSpPr txBox="1"/>
          <p:nvPr/>
        </p:nvSpPr>
        <p:spPr>
          <a:xfrm>
            <a:off x="7355141" y="2558419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D47C7DE-B3F5-924D-88BC-10559E85CF78}"/>
              </a:ext>
            </a:extLst>
          </p:cNvPr>
          <p:cNvCxnSpPr>
            <a:stCxn id="199" idx="2"/>
            <a:endCxn id="364" idx="0"/>
          </p:cNvCxnSpPr>
          <p:nvPr/>
        </p:nvCxnSpPr>
        <p:spPr>
          <a:xfrm flipH="1">
            <a:off x="7180145" y="820452"/>
            <a:ext cx="11304" cy="166218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18A41D-5E0E-AA47-A96C-5F64CA8B375F}"/>
              </a:ext>
            </a:extLst>
          </p:cNvPr>
          <p:cNvCxnSpPr>
            <a:stCxn id="293" idx="2"/>
            <a:endCxn id="119" idx="0"/>
          </p:cNvCxnSpPr>
          <p:nvPr/>
        </p:nvCxnSpPr>
        <p:spPr>
          <a:xfrm>
            <a:off x="7212885" y="3175045"/>
            <a:ext cx="0" cy="10684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ABA003B-47A4-5D49-8F53-71BA6BDEB8C1}"/>
              </a:ext>
            </a:extLst>
          </p:cNvPr>
          <p:cNvCxnSpPr>
            <a:stCxn id="119" idx="2"/>
            <a:endCxn id="132" idx="3"/>
          </p:cNvCxnSpPr>
          <p:nvPr/>
        </p:nvCxnSpPr>
        <p:spPr>
          <a:xfrm flipH="1">
            <a:off x="5775728" y="4478180"/>
            <a:ext cx="1437157" cy="44211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725A88B-654D-5841-896C-FC2CFC0F14CD}"/>
              </a:ext>
            </a:extLst>
          </p:cNvPr>
          <p:cNvCxnSpPr>
            <a:stCxn id="119" idx="2"/>
            <a:endCxn id="122" idx="1"/>
          </p:cNvCxnSpPr>
          <p:nvPr/>
        </p:nvCxnSpPr>
        <p:spPr>
          <a:xfrm>
            <a:off x="7212885" y="4478180"/>
            <a:ext cx="1304834" cy="42382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EAF52586-3709-9845-90ED-9C1EF35810F2}"/>
              </a:ext>
            </a:extLst>
          </p:cNvPr>
          <p:cNvCxnSpPr>
            <a:stCxn id="132" idx="3"/>
            <a:endCxn id="142" idx="0"/>
          </p:cNvCxnSpPr>
          <p:nvPr/>
        </p:nvCxnSpPr>
        <p:spPr>
          <a:xfrm>
            <a:off x="5775728" y="4920299"/>
            <a:ext cx="1437157" cy="440368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8E4A658D-A0C0-8542-9612-781A69E027CE}"/>
              </a:ext>
            </a:extLst>
          </p:cNvPr>
          <p:cNvCxnSpPr>
            <a:cxnSpLocks/>
            <a:stCxn id="122" idx="1"/>
            <a:endCxn id="142" idx="0"/>
          </p:cNvCxnSpPr>
          <p:nvPr/>
        </p:nvCxnSpPr>
        <p:spPr>
          <a:xfrm rot="10800000" flipV="1">
            <a:off x="7212885" y="4902001"/>
            <a:ext cx="1304834" cy="4586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979FF8D-B7D0-784A-A2FA-D01D3386F3D6}"/>
              </a:ext>
            </a:extLst>
          </p:cNvPr>
          <p:cNvCxnSpPr>
            <a:stCxn id="295" idx="0"/>
            <a:endCxn id="359" idx="2"/>
          </p:cNvCxnSpPr>
          <p:nvPr/>
        </p:nvCxnSpPr>
        <p:spPr>
          <a:xfrm flipH="1" flipV="1">
            <a:off x="13574300" y="5235273"/>
            <a:ext cx="2099" cy="86238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BE6443E-0C78-2D41-81E6-E3A45B380A41}"/>
              </a:ext>
            </a:extLst>
          </p:cNvPr>
          <p:cNvCxnSpPr>
            <a:stCxn id="359" idx="0"/>
          </p:cNvCxnSpPr>
          <p:nvPr/>
        </p:nvCxnSpPr>
        <p:spPr>
          <a:xfrm flipH="1" flipV="1">
            <a:off x="13572452" y="4017272"/>
            <a:ext cx="1848" cy="51213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5CC531E6-FD36-5F4C-8B6B-8302DE18894D}"/>
              </a:ext>
            </a:extLst>
          </p:cNvPr>
          <p:cNvCxnSpPr>
            <a:stCxn id="141" idx="2"/>
            <a:endCxn id="96" idx="1"/>
          </p:cNvCxnSpPr>
          <p:nvPr/>
        </p:nvCxnSpPr>
        <p:spPr>
          <a:xfrm rot="16200000" flipH="1">
            <a:off x="5271908" y="5390548"/>
            <a:ext cx="456638" cy="29643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>
            <a:extLst>
              <a:ext uri="{FF2B5EF4-FFF2-40B4-BE49-F238E27FC236}">
                <a16:creationId xmlns:a16="http://schemas.microsoft.com/office/drawing/2014/main" id="{0F913F5F-78FF-EC49-96DC-72C91AA385AD}"/>
              </a:ext>
            </a:extLst>
          </p:cNvPr>
          <p:cNvCxnSpPr>
            <a:stCxn id="131" idx="2"/>
            <a:endCxn id="96" idx="3"/>
          </p:cNvCxnSpPr>
          <p:nvPr/>
        </p:nvCxnSpPr>
        <p:spPr>
          <a:xfrm rot="5400000">
            <a:off x="8609161" y="5460313"/>
            <a:ext cx="474936" cy="138609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297">
            <a:extLst>
              <a:ext uri="{FF2B5EF4-FFF2-40B4-BE49-F238E27FC236}">
                <a16:creationId xmlns:a16="http://schemas.microsoft.com/office/drawing/2014/main" id="{596F9537-1C07-5E49-A6D9-C54BD6575CF4}"/>
              </a:ext>
            </a:extLst>
          </p:cNvPr>
          <p:cNvSpPr txBox="1"/>
          <p:nvPr/>
        </p:nvSpPr>
        <p:spPr>
          <a:xfrm>
            <a:off x="3339080" y="666563"/>
            <a:ext cx="3606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https://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ums.kubeoncloud.com</a:t>
            </a: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/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usermgmt</a:t>
            </a: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/user</a:t>
            </a:r>
          </a:p>
        </p:txBody>
      </p:sp>
    </p:spTree>
    <p:extLst>
      <p:ext uri="{BB962C8B-B14F-4D97-AF65-F5344CB8AC3E}">
        <p14:creationId xmlns:p14="http://schemas.microsoft.com/office/powerpoint/2010/main" val="99866935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E42AA3-0E16-1E4E-A28D-159F5801D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34466-BF9F-0B4C-811D-BF0D1044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A </a:t>
            </a:r>
            <a:r>
              <a:rPr lang="en-IN" i="1" dirty="0" err="1">
                <a:solidFill>
                  <a:srgbClr val="0070C0"/>
                </a:solidFill>
              </a:rPr>
              <a:t>DaemonSet</a:t>
            </a:r>
            <a:r>
              <a:rPr lang="en-IN" dirty="0"/>
              <a:t> ensures that all (or some) Nodes run a copy of a Pod. </a:t>
            </a:r>
          </a:p>
          <a:p>
            <a:pPr lvl="1"/>
            <a:r>
              <a:rPr lang="en-IN" dirty="0"/>
              <a:t>As nodes are </a:t>
            </a:r>
            <a:r>
              <a:rPr lang="en-IN" dirty="0">
                <a:solidFill>
                  <a:srgbClr val="0070C0"/>
                </a:solidFill>
              </a:rPr>
              <a:t>added</a:t>
            </a:r>
            <a:r>
              <a:rPr lang="en-IN" dirty="0"/>
              <a:t> to the cluster, Pods are added to them. </a:t>
            </a:r>
          </a:p>
          <a:p>
            <a:pPr lvl="1"/>
            <a:r>
              <a:rPr lang="en-IN" dirty="0"/>
              <a:t>As nodes are </a:t>
            </a:r>
            <a:r>
              <a:rPr lang="en-IN" dirty="0">
                <a:solidFill>
                  <a:srgbClr val="0070C0"/>
                </a:solidFill>
              </a:rPr>
              <a:t>removed</a:t>
            </a:r>
            <a:r>
              <a:rPr lang="en-IN" dirty="0"/>
              <a:t> from the cluster, those Pods are garbage collected. 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Deleting</a:t>
            </a:r>
            <a:r>
              <a:rPr lang="en-IN" dirty="0"/>
              <a:t> a </a:t>
            </a:r>
            <a:r>
              <a:rPr lang="en-IN" dirty="0" err="1"/>
              <a:t>DaemonSet</a:t>
            </a:r>
            <a:r>
              <a:rPr lang="en-IN" dirty="0"/>
              <a:t> will clean up the Pods it created.</a:t>
            </a:r>
          </a:p>
          <a:p>
            <a:r>
              <a:rPr lang="en-IN" dirty="0"/>
              <a:t>Some typical uses of a </a:t>
            </a:r>
            <a:r>
              <a:rPr lang="en-IN" dirty="0" err="1"/>
              <a:t>DaemonSet</a:t>
            </a:r>
            <a:r>
              <a:rPr lang="en-IN" dirty="0"/>
              <a:t> are:</a:t>
            </a:r>
          </a:p>
          <a:p>
            <a:pPr lvl="1"/>
            <a:r>
              <a:rPr lang="en-IN" dirty="0"/>
              <a:t>running a </a:t>
            </a:r>
            <a:r>
              <a:rPr lang="en-IN" dirty="0">
                <a:solidFill>
                  <a:srgbClr val="0070C0"/>
                </a:solidFill>
              </a:rPr>
              <a:t>logs collection daemon </a:t>
            </a:r>
            <a:r>
              <a:rPr lang="en-IN" dirty="0"/>
              <a:t>on every node (Example: </a:t>
            </a:r>
            <a:r>
              <a:rPr lang="en-IN" dirty="0" err="1">
                <a:solidFill>
                  <a:srgbClr val="0070C0"/>
                </a:solidFill>
              </a:rPr>
              <a:t>fluentd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running a </a:t>
            </a:r>
            <a:r>
              <a:rPr lang="en-IN" dirty="0">
                <a:solidFill>
                  <a:srgbClr val="0070C0"/>
                </a:solidFill>
              </a:rPr>
              <a:t>node monitoring daemon </a:t>
            </a:r>
            <a:r>
              <a:rPr lang="en-IN" dirty="0"/>
              <a:t>on every node (Example: </a:t>
            </a:r>
            <a:r>
              <a:rPr lang="en-IN" dirty="0" err="1">
                <a:solidFill>
                  <a:srgbClr val="0070C0"/>
                </a:solidFill>
              </a:rPr>
              <a:t>cloudwatchagent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running an </a:t>
            </a:r>
            <a:r>
              <a:rPr lang="en-IN" dirty="0">
                <a:solidFill>
                  <a:srgbClr val="0070C0"/>
                </a:solidFill>
              </a:rPr>
              <a:t>application trace collection daemon </a:t>
            </a:r>
            <a:r>
              <a:rPr lang="en-IN" dirty="0"/>
              <a:t>on every node (Example: </a:t>
            </a:r>
            <a:r>
              <a:rPr lang="en-IN" dirty="0">
                <a:solidFill>
                  <a:srgbClr val="0070C0"/>
                </a:solidFill>
              </a:rPr>
              <a:t>AWS X-Ray</a:t>
            </a:r>
            <a:r>
              <a:rPr lang="en-IN" dirty="0"/>
              <a:t>)</a:t>
            </a:r>
          </a:p>
          <a:p>
            <a:r>
              <a:rPr lang="en-IN" dirty="0"/>
              <a:t>In a </a:t>
            </a:r>
            <a:r>
              <a:rPr lang="en-IN" dirty="0">
                <a:solidFill>
                  <a:srgbClr val="00B050"/>
                </a:solidFill>
              </a:rPr>
              <a:t>simple case</a:t>
            </a:r>
            <a:r>
              <a:rPr lang="en-IN" dirty="0"/>
              <a:t>, one </a:t>
            </a:r>
            <a:r>
              <a:rPr lang="en-IN" dirty="0" err="1"/>
              <a:t>DaemonSet</a:t>
            </a:r>
            <a:r>
              <a:rPr lang="en-IN" dirty="0"/>
              <a:t>, covering all nodes, would be used for each type of daemon. </a:t>
            </a:r>
          </a:p>
          <a:p>
            <a:r>
              <a:rPr lang="en-IN" dirty="0"/>
              <a:t>A </a:t>
            </a:r>
            <a:r>
              <a:rPr lang="en-IN" dirty="0">
                <a:solidFill>
                  <a:srgbClr val="C00000"/>
                </a:solidFill>
              </a:rPr>
              <a:t>more complex setup </a:t>
            </a:r>
            <a:r>
              <a:rPr lang="en-IN" dirty="0"/>
              <a:t>might use </a:t>
            </a:r>
            <a:r>
              <a:rPr lang="en-IN" dirty="0">
                <a:solidFill>
                  <a:srgbClr val="0070C0"/>
                </a:solidFill>
              </a:rPr>
              <a:t>multiple </a:t>
            </a:r>
            <a:r>
              <a:rPr lang="en-IN" dirty="0" err="1">
                <a:solidFill>
                  <a:srgbClr val="0070C0"/>
                </a:solidFill>
              </a:rPr>
              <a:t>DaemonSets</a:t>
            </a:r>
            <a:r>
              <a:rPr lang="en-IN" dirty="0">
                <a:solidFill>
                  <a:srgbClr val="0070C0"/>
                </a:solidFill>
              </a:rPr>
              <a:t> for a single type of daemon</a:t>
            </a:r>
            <a:r>
              <a:rPr lang="en-IN" dirty="0"/>
              <a:t>, but with different flags and/or different memory and </a:t>
            </a:r>
            <a:r>
              <a:rPr lang="en-IN" dirty="0" err="1"/>
              <a:t>cpu</a:t>
            </a:r>
            <a:r>
              <a:rPr lang="en-IN" dirty="0"/>
              <a:t> requests for different hardware types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BB62CD-7913-F44D-8AF2-D06C484AA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</a:t>
            </a:r>
            <a:r>
              <a:rPr lang="en-US" dirty="0" err="1"/>
              <a:t>DaemonSets</a:t>
            </a:r>
            <a:r>
              <a:rPr lang="en-US" dirty="0"/>
              <a:t>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318770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65432" y="-163937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DaemonSets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3296229" y="930960"/>
            <a:ext cx="11065398" cy="6682849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3661302" y="1074754"/>
            <a:ext cx="4891743" cy="61440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5182797" y="6851204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7725910" y="71829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9253201" y="1074754"/>
            <a:ext cx="4737265" cy="61440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0379486" y="6849089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2A8889-4B40-438D-8CCA-E6401D68D57B}"/>
              </a:ext>
            </a:extLst>
          </p:cNvPr>
          <p:cNvSpPr/>
          <p:nvPr/>
        </p:nvSpPr>
        <p:spPr>
          <a:xfrm>
            <a:off x="4132674" y="5264421"/>
            <a:ext cx="9421793" cy="1510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4E1852A-132D-4565-9274-87D61794A98A}"/>
              </a:ext>
            </a:extLst>
          </p:cNvPr>
          <p:cNvSpPr/>
          <p:nvPr/>
        </p:nvSpPr>
        <p:spPr>
          <a:xfrm>
            <a:off x="5255684" y="5436355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74703B3-718E-43C7-A56B-C23DCDEBB419}"/>
              </a:ext>
            </a:extLst>
          </p:cNvPr>
          <p:cNvSpPr txBox="1"/>
          <p:nvPr/>
        </p:nvSpPr>
        <p:spPr>
          <a:xfrm>
            <a:off x="5480174" y="6353046"/>
            <a:ext cx="864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XRay</a:t>
            </a:r>
            <a:r>
              <a:rPr lang="en-IN" sz="1400" dirty="0"/>
              <a:t> pod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70FA42A-789F-4CEA-AB7D-BDC9C0B91597}"/>
              </a:ext>
            </a:extLst>
          </p:cNvPr>
          <p:cNvGrpSpPr/>
          <p:nvPr/>
        </p:nvGrpSpPr>
        <p:grpSpPr>
          <a:xfrm>
            <a:off x="5420328" y="5540706"/>
            <a:ext cx="1006998" cy="827590"/>
            <a:chOff x="853440" y="4579716"/>
            <a:chExt cx="1006998" cy="82759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4C0AF28-8B21-4A2B-981F-A71AAF55CB5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4F10CEE-80F1-4768-985A-8F80390827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B9AAB00-B7DF-407B-9488-EDB194E99B3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7A63F5C-8A65-4381-9F09-C29C99D70D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C07C87A-A94D-4999-96FB-1B0517FCC9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1E02E33-DB4F-4765-B2BA-1290471FCB4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2683EFD-D826-4875-B146-46D5F2CEF6A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X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EBA140A-628B-4FBF-A8F8-ECA3DF5C74A1}"/>
              </a:ext>
            </a:extLst>
          </p:cNvPr>
          <p:cNvSpPr txBox="1"/>
          <p:nvPr/>
        </p:nvSpPr>
        <p:spPr>
          <a:xfrm>
            <a:off x="8221379" y="5739588"/>
            <a:ext cx="15200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DaemonSet</a:t>
            </a: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C84E7B-7538-0B42-9F81-DA1C575F6B69}"/>
              </a:ext>
            </a:extLst>
          </p:cNvPr>
          <p:cNvSpPr/>
          <p:nvPr/>
        </p:nvSpPr>
        <p:spPr>
          <a:xfrm>
            <a:off x="4152702" y="4444319"/>
            <a:ext cx="9421793" cy="4139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XRay</a:t>
            </a:r>
            <a:r>
              <a:rPr lang="en-US" dirty="0"/>
              <a:t> </a:t>
            </a:r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8F12912-4E4D-7143-B10D-A3A36EB1587E}"/>
              </a:ext>
            </a:extLst>
          </p:cNvPr>
          <p:cNvSpPr/>
          <p:nvPr/>
        </p:nvSpPr>
        <p:spPr>
          <a:xfrm>
            <a:off x="11215305" y="5425344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C19E5A9-1F71-0E4E-BD60-16100CA7D0C8}"/>
              </a:ext>
            </a:extLst>
          </p:cNvPr>
          <p:cNvSpPr txBox="1"/>
          <p:nvPr/>
        </p:nvSpPr>
        <p:spPr>
          <a:xfrm>
            <a:off x="11439795" y="6342035"/>
            <a:ext cx="864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XRay</a:t>
            </a:r>
            <a:r>
              <a:rPr lang="en-IN" sz="1400" dirty="0"/>
              <a:t> pod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6622F12-35CC-A74B-B21F-4887470D94CE}"/>
              </a:ext>
            </a:extLst>
          </p:cNvPr>
          <p:cNvGrpSpPr/>
          <p:nvPr/>
        </p:nvGrpSpPr>
        <p:grpSpPr>
          <a:xfrm>
            <a:off x="11379949" y="5529695"/>
            <a:ext cx="1006998" cy="827590"/>
            <a:chOff x="853440" y="4579716"/>
            <a:chExt cx="1006998" cy="82759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C91DA45-3AEC-4143-8D5D-ECCAE3145F6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06ABDAF-A7A6-7146-B684-F04AABB65FF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F209725-9899-8445-8D13-FAF05BAFC9E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FCFA780-61D9-0E46-9320-1E18239B33F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CB0609A-2B0E-854A-A7DE-9C81450B56A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0588053-FE71-7042-9B02-1D0F06974BA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C6CF5CD-0DC2-F74E-8AC3-F8101220854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X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ED443F62-217C-684E-BFA5-AECC4506DFFA}"/>
              </a:ext>
            </a:extLst>
          </p:cNvPr>
          <p:cNvSpPr/>
          <p:nvPr/>
        </p:nvSpPr>
        <p:spPr>
          <a:xfrm>
            <a:off x="4171143" y="2020786"/>
            <a:ext cx="9421793" cy="21391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A36044D-EF9D-8E44-864D-EA81F65B5748}"/>
              </a:ext>
            </a:extLst>
          </p:cNvPr>
          <p:cNvSpPr/>
          <p:nvPr/>
        </p:nvSpPr>
        <p:spPr>
          <a:xfrm>
            <a:off x="4509723" y="2238996"/>
            <a:ext cx="8807669" cy="157255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15BB394-785F-234B-AFEB-A962261D1133}"/>
              </a:ext>
            </a:extLst>
          </p:cNvPr>
          <p:cNvSpPr/>
          <p:nvPr/>
        </p:nvSpPr>
        <p:spPr>
          <a:xfrm>
            <a:off x="4870840" y="2353296"/>
            <a:ext cx="1321599" cy="1290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C45E39E-D541-C941-A638-3DE8E9240553}"/>
              </a:ext>
            </a:extLst>
          </p:cNvPr>
          <p:cNvSpPr txBox="1"/>
          <p:nvPr/>
        </p:nvSpPr>
        <p:spPr>
          <a:xfrm>
            <a:off x="5063434" y="3336536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UMS POD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1F7CB4E-CA00-364B-A588-3407EFB495EB}"/>
              </a:ext>
            </a:extLst>
          </p:cNvPr>
          <p:cNvGrpSpPr/>
          <p:nvPr/>
        </p:nvGrpSpPr>
        <p:grpSpPr>
          <a:xfrm>
            <a:off x="5024496" y="2497557"/>
            <a:ext cx="1006998" cy="827590"/>
            <a:chOff x="853440" y="4579716"/>
            <a:chExt cx="1006998" cy="82759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1EA409F-C13A-9443-AFB6-FF75AE9BEC9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3CE8B4D-6FAD-214D-93AA-B9254B861E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1CAFD13-81C3-0540-8643-90B2778E21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3227729-F181-9D43-BCC3-B2C30B007C0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6DF2881-E6FE-444D-A791-FFE612C76E6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156FE62-FC6D-704D-B17C-B643EBED814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10ADCDD-438B-8546-A35D-8443F3F16CB4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U</a:t>
              </a: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B9E65B53-D163-5B4B-ADDF-3EBE30BC4274}"/>
              </a:ext>
            </a:extLst>
          </p:cNvPr>
          <p:cNvSpPr txBox="1"/>
          <p:nvPr/>
        </p:nvSpPr>
        <p:spPr>
          <a:xfrm>
            <a:off x="8221379" y="2785558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7911DDA-CD07-9444-ACD0-8AC2CAD14D5F}"/>
              </a:ext>
            </a:extLst>
          </p:cNvPr>
          <p:cNvSpPr txBox="1"/>
          <p:nvPr/>
        </p:nvSpPr>
        <p:spPr>
          <a:xfrm>
            <a:off x="7990662" y="3750645"/>
            <a:ext cx="22082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UMS Deployment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0775C050-0289-5F4C-BB72-7E6351B71445}"/>
              </a:ext>
            </a:extLst>
          </p:cNvPr>
          <p:cNvSpPr/>
          <p:nvPr/>
        </p:nvSpPr>
        <p:spPr>
          <a:xfrm>
            <a:off x="6667739" y="2360053"/>
            <a:ext cx="1321599" cy="1290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E1EE0FF-B834-A441-8BC7-A04EE5AF69C4}"/>
              </a:ext>
            </a:extLst>
          </p:cNvPr>
          <p:cNvSpPr txBox="1"/>
          <p:nvPr/>
        </p:nvSpPr>
        <p:spPr>
          <a:xfrm>
            <a:off x="6860333" y="3343293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UMS POD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87CB30D-38CE-8443-B228-7CA17E3D3E6F}"/>
              </a:ext>
            </a:extLst>
          </p:cNvPr>
          <p:cNvGrpSpPr/>
          <p:nvPr/>
        </p:nvGrpSpPr>
        <p:grpSpPr>
          <a:xfrm>
            <a:off x="6821395" y="2504314"/>
            <a:ext cx="1006998" cy="827590"/>
            <a:chOff x="853440" y="4579716"/>
            <a:chExt cx="1006998" cy="82759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2D4FFCF-6EA3-F24C-9FB6-73F0064B062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FEA1C0D-959E-8F4E-9C5B-056ADD1D05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BE1B609-E3AC-7142-9B70-7A4F17FFB502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5383AD1-5031-624F-BE56-A1DE5348D94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A3C556F-6411-4A4C-86FB-75BF8811209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1EAC022-5F43-4647-83FA-C6C7D72E0B2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A83B40F-B4E8-454B-930A-66C05F1B4C5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U</a:t>
              </a:r>
            </a:p>
          </p:txBody>
        </p: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7643A5BE-7360-DA42-99D8-796DF858A85E}"/>
              </a:ext>
            </a:extLst>
          </p:cNvPr>
          <p:cNvSpPr/>
          <p:nvPr/>
        </p:nvSpPr>
        <p:spPr>
          <a:xfrm>
            <a:off x="9848533" y="2365835"/>
            <a:ext cx="1321599" cy="1290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5760F73-D44C-0D47-9897-048F91069380}"/>
              </a:ext>
            </a:extLst>
          </p:cNvPr>
          <p:cNvSpPr txBox="1"/>
          <p:nvPr/>
        </p:nvSpPr>
        <p:spPr>
          <a:xfrm>
            <a:off x="10041127" y="3349075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UMS POD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3B08283-8130-BA41-BB83-657E7BF3B0B2}"/>
              </a:ext>
            </a:extLst>
          </p:cNvPr>
          <p:cNvGrpSpPr/>
          <p:nvPr/>
        </p:nvGrpSpPr>
        <p:grpSpPr>
          <a:xfrm>
            <a:off x="10002189" y="2510096"/>
            <a:ext cx="1006998" cy="827590"/>
            <a:chOff x="853440" y="4579716"/>
            <a:chExt cx="1006998" cy="82759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4FB0C536-F95B-484C-B7E7-9CF66907331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A7DE4B6-AABF-C147-86EF-7AF284E1DC4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F551C18-DCC8-EB42-B06A-461E30FF1E1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230788A-7BCF-BB44-A21E-479F708A73A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868643A-B20B-424D-BD60-CFBBE76C05F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BBC2A48-CA2A-4D41-B99E-30FFFF5CC73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9891703-7DEC-3540-A450-436F0DF4317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U</a:t>
              </a:r>
            </a:p>
          </p:txBody>
        </p:sp>
      </p:grpSp>
      <p:sp>
        <p:nvSpPr>
          <p:cNvPr id="125" name="Rectangle 124">
            <a:extLst>
              <a:ext uri="{FF2B5EF4-FFF2-40B4-BE49-F238E27FC236}">
                <a16:creationId xmlns:a16="http://schemas.microsoft.com/office/drawing/2014/main" id="{45A95745-E275-A842-9062-42EBBCD209CA}"/>
              </a:ext>
            </a:extLst>
          </p:cNvPr>
          <p:cNvSpPr/>
          <p:nvPr/>
        </p:nvSpPr>
        <p:spPr>
          <a:xfrm>
            <a:off x="11573339" y="2353296"/>
            <a:ext cx="1321599" cy="1290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106A7AF-5833-C742-8F88-01D8B0E2303F}"/>
              </a:ext>
            </a:extLst>
          </p:cNvPr>
          <p:cNvSpPr txBox="1"/>
          <p:nvPr/>
        </p:nvSpPr>
        <p:spPr>
          <a:xfrm>
            <a:off x="11765933" y="3336536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UMS POD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66A1B36B-782E-F040-8727-772817E99AA6}"/>
              </a:ext>
            </a:extLst>
          </p:cNvPr>
          <p:cNvGrpSpPr/>
          <p:nvPr/>
        </p:nvGrpSpPr>
        <p:grpSpPr>
          <a:xfrm>
            <a:off x="11726995" y="2497557"/>
            <a:ext cx="1006998" cy="827590"/>
            <a:chOff x="853440" y="4579716"/>
            <a:chExt cx="1006998" cy="82759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B43B042D-6068-8444-9BBE-F3D03264285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F5EB3E3-1450-FD42-969C-48E3FA5F0F6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6EE83432-2149-774C-8576-A9609A2F3A7F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F2234A6-AA98-5E4A-82E7-5A7E60C6332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32C5691-4F90-C54F-B2F0-C59A6A66DE2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EB4263F-9263-8040-BDEA-3DF913E8ECB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ED89556-B9FD-B649-A52B-2F49CE77B06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U</a:t>
              </a:r>
            </a:p>
          </p:txBody>
        </p:sp>
      </p:grpSp>
      <p:sp>
        <p:nvSpPr>
          <p:cNvPr id="135" name="Rectangle 134">
            <a:extLst>
              <a:ext uri="{FF2B5EF4-FFF2-40B4-BE49-F238E27FC236}">
                <a16:creationId xmlns:a16="http://schemas.microsoft.com/office/drawing/2014/main" id="{DC55E1FF-4BE1-7145-B853-075036EA2B44}"/>
              </a:ext>
            </a:extLst>
          </p:cNvPr>
          <p:cNvSpPr/>
          <p:nvPr/>
        </p:nvSpPr>
        <p:spPr>
          <a:xfrm>
            <a:off x="4192227" y="1223133"/>
            <a:ext cx="9421793" cy="4139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UMS  </a:t>
            </a:r>
            <a:r>
              <a:rPr lang="en-US" dirty="0" err="1"/>
              <a:t>LoadBalancer</a:t>
            </a:r>
            <a:r>
              <a:rPr lang="en-US" dirty="0"/>
              <a:t> Service</a:t>
            </a:r>
          </a:p>
        </p:txBody>
      </p:sp>
      <p:pic>
        <p:nvPicPr>
          <p:cNvPr id="178" name="Graphic 177">
            <a:extLst>
              <a:ext uri="{FF2B5EF4-FFF2-40B4-BE49-F238E27FC236}">
                <a16:creationId xmlns:a16="http://schemas.microsoft.com/office/drawing/2014/main" id="{5269C1B9-0C4E-7C4E-9ABA-878D12351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934" y="3510713"/>
            <a:ext cx="711200" cy="711200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38F56B22-7D48-2E4C-9EF8-3674E549E44D}"/>
              </a:ext>
            </a:extLst>
          </p:cNvPr>
          <p:cNvSpPr txBox="1"/>
          <p:nvPr/>
        </p:nvSpPr>
        <p:spPr>
          <a:xfrm>
            <a:off x="482719" y="3189404"/>
            <a:ext cx="1025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X-Ray</a:t>
            </a:r>
          </a:p>
        </p:txBody>
      </p:sp>
      <p:pic>
        <p:nvPicPr>
          <p:cNvPr id="181" name="Graphic 180" descr="User">
            <a:extLst>
              <a:ext uri="{FF2B5EF4-FFF2-40B4-BE49-F238E27FC236}">
                <a16:creationId xmlns:a16="http://schemas.microsoft.com/office/drawing/2014/main" id="{87490406-E7B4-284E-9DD6-BC02C99A68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96001" y="-93779"/>
            <a:ext cx="914400" cy="914400"/>
          </a:xfrm>
          <a:prstGeom prst="rect">
            <a:avLst/>
          </a:prstGeom>
        </p:spPr>
      </p:pic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80F0AAEC-4CBC-9A42-9063-063DA01AD28D}"/>
              </a:ext>
            </a:extLst>
          </p:cNvPr>
          <p:cNvCxnSpPr>
            <a:cxnSpLocks/>
          </p:cNvCxnSpPr>
          <p:nvPr/>
        </p:nvCxnSpPr>
        <p:spPr>
          <a:xfrm>
            <a:off x="9253201" y="630200"/>
            <a:ext cx="0" cy="293215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3" name="Graphic 182" descr="User">
            <a:extLst>
              <a:ext uri="{FF2B5EF4-FFF2-40B4-BE49-F238E27FC236}">
                <a16:creationId xmlns:a16="http://schemas.microsoft.com/office/drawing/2014/main" id="{71F43B26-1D20-FA49-B694-897F2D2CB4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83579" y="-97197"/>
            <a:ext cx="914400" cy="914400"/>
          </a:xfrm>
          <a:prstGeom prst="rect">
            <a:avLst/>
          </a:prstGeom>
        </p:spPr>
      </p:pic>
      <p:pic>
        <p:nvPicPr>
          <p:cNvPr id="185" name="Graphic 184" descr="User">
            <a:extLst>
              <a:ext uri="{FF2B5EF4-FFF2-40B4-BE49-F238E27FC236}">
                <a16:creationId xmlns:a16="http://schemas.microsoft.com/office/drawing/2014/main" id="{CE81D982-BDBD-0E49-9D61-6F701B8D6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20955" y="-86257"/>
            <a:ext cx="914400" cy="914400"/>
          </a:xfrm>
          <a:prstGeom prst="rect">
            <a:avLst/>
          </a:prstGeom>
        </p:spPr>
      </p:pic>
      <p:pic>
        <p:nvPicPr>
          <p:cNvPr id="187" name="Graphic 186" descr="User">
            <a:extLst>
              <a:ext uri="{FF2B5EF4-FFF2-40B4-BE49-F238E27FC236}">
                <a16:creationId xmlns:a16="http://schemas.microsoft.com/office/drawing/2014/main" id="{7E777D7C-4959-4045-8A79-8E34E4D0B5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08533" y="-89675"/>
            <a:ext cx="914400" cy="914400"/>
          </a:xfrm>
          <a:prstGeom prst="rect">
            <a:avLst/>
          </a:prstGeom>
        </p:spPr>
      </p:pic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400D2C90-DB9B-5B46-A770-CDAE4EDF8659}"/>
              </a:ext>
            </a:extLst>
          </p:cNvPr>
          <p:cNvCxnSpPr>
            <a:cxnSpLocks/>
          </p:cNvCxnSpPr>
          <p:nvPr/>
        </p:nvCxnSpPr>
        <p:spPr>
          <a:xfrm>
            <a:off x="10505688" y="637745"/>
            <a:ext cx="0" cy="293215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3E7DDC60-9895-6940-ABDC-E1C7527991F6}"/>
              </a:ext>
            </a:extLst>
          </p:cNvPr>
          <p:cNvCxnSpPr>
            <a:cxnSpLocks/>
          </p:cNvCxnSpPr>
          <p:nvPr/>
        </p:nvCxnSpPr>
        <p:spPr>
          <a:xfrm>
            <a:off x="11695554" y="670595"/>
            <a:ext cx="0" cy="293215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869AA4F6-F159-5E4E-80AE-C3DEFE679F24}"/>
              </a:ext>
            </a:extLst>
          </p:cNvPr>
          <p:cNvCxnSpPr>
            <a:cxnSpLocks/>
          </p:cNvCxnSpPr>
          <p:nvPr/>
        </p:nvCxnSpPr>
        <p:spPr>
          <a:xfrm>
            <a:off x="13011736" y="678117"/>
            <a:ext cx="0" cy="293215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73659F-181A-014F-909B-8F36A3D44285}"/>
              </a:ext>
            </a:extLst>
          </p:cNvPr>
          <p:cNvCxnSpPr>
            <a:stCxn id="135" idx="2"/>
            <a:endCxn id="93" idx="0"/>
          </p:cNvCxnSpPr>
          <p:nvPr/>
        </p:nvCxnSpPr>
        <p:spPr>
          <a:xfrm flipH="1">
            <a:off x="5531640" y="1637065"/>
            <a:ext cx="3371484" cy="7162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668DBFA-CEE5-C140-9402-230D92BD7DD2}"/>
              </a:ext>
            </a:extLst>
          </p:cNvPr>
          <p:cNvCxnSpPr>
            <a:stCxn id="135" idx="2"/>
            <a:endCxn id="105" idx="0"/>
          </p:cNvCxnSpPr>
          <p:nvPr/>
        </p:nvCxnSpPr>
        <p:spPr>
          <a:xfrm flipH="1">
            <a:off x="7328539" y="1637065"/>
            <a:ext cx="1574585" cy="7229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2581203-553A-504F-8A00-56CC3DE4B7BC}"/>
              </a:ext>
            </a:extLst>
          </p:cNvPr>
          <p:cNvCxnSpPr>
            <a:stCxn id="135" idx="2"/>
            <a:endCxn id="115" idx="0"/>
          </p:cNvCxnSpPr>
          <p:nvPr/>
        </p:nvCxnSpPr>
        <p:spPr>
          <a:xfrm>
            <a:off x="8903124" y="1637065"/>
            <a:ext cx="1606209" cy="7287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F18268F-A6BE-B04F-9FFC-86CFE9F3125A}"/>
              </a:ext>
            </a:extLst>
          </p:cNvPr>
          <p:cNvCxnSpPr>
            <a:cxnSpLocks/>
            <a:stCxn id="135" idx="2"/>
          </p:cNvCxnSpPr>
          <p:nvPr/>
        </p:nvCxnSpPr>
        <p:spPr>
          <a:xfrm>
            <a:off x="8903124" y="1637065"/>
            <a:ext cx="3327370" cy="69314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EA5A5D-7D12-EF47-8731-BABE1BAF4765}"/>
              </a:ext>
            </a:extLst>
          </p:cNvPr>
          <p:cNvCxnSpPr>
            <a:stCxn id="94" idx="2"/>
            <a:endCxn id="3" idx="0"/>
          </p:cNvCxnSpPr>
          <p:nvPr/>
        </p:nvCxnSpPr>
        <p:spPr>
          <a:xfrm>
            <a:off x="5512436" y="3644313"/>
            <a:ext cx="3351163" cy="80000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40AB772-D956-6D46-A047-5D74F9D50B6F}"/>
              </a:ext>
            </a:extLst>
          </p:cNvPr>
          <p:cNvCxnSpPr>
            <a:stCxn id="106" idx="2"/>
            <a:endCxn id="3" idx="0"/>
          </p:cNvCxnSpPr>
          <p:nvPr/>
        </p:nvCxnSpPr>
        <p:spPr>
          <a:xfrm>
            <a:off x="7309335" y="3651070"/>
            <a:ext cx="1554264" cy="79324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40CF00-AEC1-404A-AD42-EBD194966539}"/>
              </a:ext>
            </a:extLst>
          </p:cNvPr>
          <p:cNvCxnSpPr>
            <a:stCxn id="116" idx="2"/>
            <a:endCxn id="3" idx="0"/>
          </p:cNvCxnSpPr>
          <p:nvPr/>
        </p:nvCxnSpPr>
        <p:spPr>
          <a:xfrm flipH="1">
            <a:off x="8863599" y="3656852"/>
            <a:ext cx="1626530" cy="78746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DBBDEB-8469-3E45-B184-41B9E526BC78}"/>
              </a:ext>
            </a:extLst>
          </p:cNvPr>
          <p:cNvCxnSpPr>
            <a:stCxn id="126" idx="2"/>
            <a:endCxn id="3" idx="0"/>
          </p:cNvCxnSpPr>
          <p:nvPr/>
        </p:nvCxnSpPr>
        <p:spPr>
          <a:xfrm flipH="1">
            <a:off x="8863599" y="3644313"/>
            <a:ext cx="3351336" cy="80000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21551B7-882D-024E-A97F-06274821D6A4}"/>
              </a:ext>
            </a:extLst>
          </p:cNvPr>
          <p:cNvCxnSpPr>
            <a:stCxn id="3" idx="2"/>
            <a:endCxn id="137" idx="0"/>
          </p:cNvCxnSpPr>
          <p:nvPr/>
        </p:nvCxnSpPr>
        <p:spPr>
          <a:xfrm flipH="1">
            <a:off x="5938307" y="4858251"/>
            <a:ext cx="2925292" cy="578104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F160CF7-68E4-BB47-ACF0-F210F332857B}"/>
              </a:ext>
            </a:extLst>
          </p:cNvPr>
          <p:cNvCxnSpPr>
            <a:stCxn id="3" idx="2"/>
            <a:endCxn id="81" idx="0"/>
          </p:cNvCxnSpPr>
          <p:nvPr/>
        </p:nvCxnSpPr>
        <p:spPr>
          <a:xfrm>
            <a:off x="8863599" y="4858251"/>
            <a:ext cx="3034329" cy="56709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4BA44AB4-8659-8C48-B6B6-12B3A65ABB4F}"/>
              </a:ext>
            </a:extLst>
          </p:cNvPr>
          <p:cNvCxnSpPr>
            <a:stCxn id="137" idx="1"/>
            <a:endCxn id="178" idx="3"/>
          </p:cNvCxnSpPr>
          <p:nvPr/>
        </p:nvCxnSpPr>
        <p:spPr>
          <a:xfrm rot="10800000">
            <a:off x="1351134" y="3866314"/>
            <a:ext cx="3904550" cy="2199933"/>
          </a:xfrm>
          <a:prstGeom prst="bentConnector3">
            <a:avLst>
              <a:gd name="adj1" fmla="val 58250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50C6CA3D-3DC0-F34E-9D84-7AB1FEC2C11C}"/>
              </a:ext>
            </a:extLst>
          </p:cNvPr>
          <p:cNvCxnSpPr>
            <a:stCxn id="81" idx="2"/>
            <a:endCxn id="178" idx="2"/>
          </p:cNvCxnSpPr>
          <p:nvPr/>
        </p:nvCxnSpPr>
        <p:spPr>
          <a:xfrm rot="5400000" flipH="1">
            <a:off x="5215125" y="2322"/>
            <a:ext cx="2463212" cy="10902394"/>
          </a:xfrm>
          <a:prstGeom prst="bentConnector3">
            <a:avLst>
              <a:gd name="adj1" fmla="val -33326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91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7" grpId="0" animBg="1"/>
      <p:bldP spid="137" grpId="0" animBg="1"/>
      <p:bldP spid="138" grpId="0"/>
      <p:bldP spid="8" grpId="0"/>
      <p:bldP spid="3" grpId="0" animBg="1"/>
      <p:bldP spid="81" grpId="0" animBg="1"/>
      <p:bldP spid="82" grpId="0"/>
      <p:bldP spid="91" grpId="0" animBg="1"/>
      <p:bldP spid="92" grpId="0" animBg="1"/>
      <p:bldP spid="93" grpId="0" animBg="1"/>
      <p:bldP spid="94" grpId="0"/>
      <p:bldP spid="103" grpId="0"/>
      <p:bldP spid="104" grpId="0"/>
      <p:bldP spid="105" grpId="0" animBg="1"/>
      <p:bldP spid="106" grpId="0"/>
      <p:bldP spid="115" grpId="0" animBg="1"/>
      <p:bldP spid="116" grpId="0"/>
      <p:bldP spid="125" grpId="0" animBg="1"/>
      <p:bldP spid="126" grpId="0"/>
      <p:bldP spid="135" grpId="0" animBg="1"/>
      <p:bldP spid="179" grpId="0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Kalyan Reddy Daida</a:t>
            </a:r>
            <a:endParaRPr kumimoji="0" lang="en-GB" sz="1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486065" y="726247"/>
            <a:ext cx="13846384" cy="68209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065" y="732764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1527713" y="1520583"/>
            <a:ext cx="11304637" cy="5902014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1586" y="1518631"/>
            <a:ext cx="330200" cy="330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2130134" y="2244061"/>
            <a:ext cx="4273273" cy="4692957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21201" y="2244062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1972838" y="1850783"/>
            <a:ext cx="10663970" cy="542439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6939846" y="2240575"/>
            <a:ext cx="4905789" cy="469644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378" y="2240208"/>
            <a:ext cx="274320" cy="27432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7265" y="5176419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446407" y="5890952"/>
            <a:ext cx="1114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EKS Cluster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12832350" y="1545785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232621" y="771767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5632239" y="187120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Users</a:t>
            </a:r>
          </a:p>
        </p:txBody>
      </p:sp>
      <p:pic>
        <p:nvPicPr>
          <p:cNvPr id="230" name="Graphic 229" descr="User">
            <a:extLst>
              <a:ext uri="{FF2B5EF4-FFF2-40B4-BE49-F238E27FC236}">
                <a16:creationId xmlns:a16="http://schemas.microsoft.com/office/drawing/2014/main" id="{B26B73C8-879B-5449-9192-29B2690816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30223" y="-112282"/>
            <a:ext cx="914400" cy="914400"/>
          </a:xfrm>
          <a:prstGeom prst="rect">
            <a:avLst/>
          </a:prstGeom>
        </p:spPr>
      </p:pic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10930821" y="779516"/>
            <a:ext cx="2459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xraydemo.kubeoncloud.com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7030A0"/>
                </a:solidFill>
                <a:latin typeface="Calibri" panose="020F0502020204030204"/>
              </a:rPr>
              <a:t>services-</a:t>
            </a:r>
            <a:r>
              <a:rPr lang="en-US" sz="1400" dirty="0" err="1">
                <a:solidFill>
                  <a:srgbClr val="7030A0"/>
                </a:solidFill>
                <a:latin typeface="Calibri" panose="020F0502020204030204"/>
              </a:rPr>
              <a:t>xray.kubeoncloud.com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164" name="Title 3">
            <a:extLst>
              <a:ext uri="{FF2B5EF4-FFF2-40B4-BE49-F238E27FC236}">
                <a16:creationId xmlns:a16="http://schemas.microsoft.com/office/drawing/2014/main" id="{6E485FC9-FA4E-9146-AE25-A5748594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12" y="69184"/>
            <a:ext cx="7611500" cy="537428"/>
          </a:xfrm>
        </p:spPr>
        <p:txBody>
          <a:bodyPr>
            <a:normAutofit/>
          </a:bodyPr>
          <a:lstStyle/>
          <a:p>
            <a:r>
              <a:rPr lang="en-US" sz="2800" dirty="0"/>
              <a:t>Microservices Distributed Tracing with </a:t>
            </a:r>
            <a:r>
              <a:rPr lang="en-US" sz="2800" dirty="0">
                <a:solidFill>
                  <a:srgbClr val="C00000"/>
                </a:solidFill>
              </a:rPr>
              <a:t>AWS X-Ray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62EF2785-26E5-8243-BE09-7D4FE65B3685}"/>
              </a:ext>
            </a:extLst>
          </p:cNvPr>
          <p:cNvSpPr txBox="1"/>
          <p:nvPr/>
        </p:nvSpPr>
        <p:spPr>
          <a:xfrm>
            <a:off x="340745" y="4577171"/>
            <a:ext cx="136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Simple Email </a:t>
            </a:r>
          </a:p>
          <a:p>
            <a:pPr algn="ctr"/>
            <a:r>
              <a:rPr lang="en-US" sz="1400" dirty="0">
                <a:solidFill>
                  <a:srgbClr val="0070C0"/>
                </a:solidFill>
              </a:rPr>
              <a:t>Service (SES)</a:t>
            </a:r>
          </a:p>
        </p:txBody>
      </p:sp>
      <p:pic>
        <p:nvPicPr>
          <p:cNvPr id="295" name="Graphic 294">
            <a:extLst>
              <a:ext uri="{FF2B5EF4-FFF2-40B4-BE49-F238E27FC236}">
                <a16:creationId xmlns:a16="http://schemas.microsoft.com/office/drawing/2014/main" id="{9C158EB3-3972-7E4A-B297-25395925DB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89115" y="3905485"/>
            <a:ext cx="711200" cy="711200"/>
          </a:xfrm>
          <a:prstGeom prst="rect">
            <a:avLst/>
          </a:prstGeom>
        </p:spPr>
      </p:pic>
      <p:sp>
        <p:nvSpPr>
          <p:cNvPr id="297" name="TextBox 296">
            <a:extLst>
              <a:ext uri="{FF2B5EF4-FFF2-40B4-BE49-F238E27FC236}">
                <a16:creationId xmlns:a16="http://schemas.microsoft.com/office/drawing/2014/main" id="{92AA6E24-A8AA-CF49-B7A1-3DDBA2A78268}"/>
              </a:ext>
            </a:extLst>
          </p:cNvPr>
          <p:cNvSpPr txBox="1"/>
          <p:nvPr/>
        </p:nvSpPr>
        <p:spPr>
          <a:xfrm>
            <a:off x="486310" y="1854474"/>
            <a:ext cx="933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End User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ED0B3946-52E2-854D-9A28-3F81DF0E21D2}"/>
              </a:ext>
            </a:extLst>
          </p:cNvPr>
          <p:cNvSpPr txBox="1"/>
          <p:nvPr/>
        </p:nvSpPr>
        <p:spPr>
          <a:xfrm>
            <a:off x="633622" y="3042370"/>
            <a:ext cx="811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Email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5ED22261-3D54-D643-B1D3-6B4A11E5B651}"/>
              </a:ext>
            </a:extLst>
          </p:cNvPr>
          <p:cNvSpPr txBox="1"/>
          <p:nvPr/>
        </p:nvSpPr>
        <p:spPr>
          <a:xfrm>
            <a:off x="6753077" y="3480623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RDS DB</a:t>
            </a:r>
          </a:p>
        </p:txBody>
      </p:sp>
      <p:pic>
        <p:nvPicPr>
          <p:cNvPr id="354" name="Graphic 353">
            <a:extLst>
              <a:ext uri="{FF2B5EF4-FFF2-40B4-BE49-F238E27FC236}">
                <a16:creationId xmlns:a16="http://schemas.microsoft.com/office/drawing/2014/main" id="{A78272C2-6CF7-0544-BF83-32036DC027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94274" y="3723433"/>
            <a:ext cx="711200" cy="711200"/>
          </a:xfrm>
          <a:prstGeom prst="rect">
            <a:avLst/>
          </a:prstGeom>
        </p:spPr>
      </p:pic>
      <p:pic>
        <p:nvPicPr>
          <p:cNvPr id="355" name="Graphic 354" descr="User">
            <a:extLst>
              <a:ext uri="{FF2B5EF4-FFF2-40B4-BE49-F238E27FC236}">
                <a16:creationId xmlns:a16="http://schemas.microsoft.com/office/drawing/2014/main" id="{84E90AA8-63F9-6C45-94C9-310007DC880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6475" y="1061431"/>
            <a:ext cx="914400" cy="914400"/>
          </a:xfrm>
          <a:prstGeom prst="rect">
            <a:avLst/>
          </a:prstGeom>
        </p:spPr>
      </p:pic>
      <p:pic>
        <p:nvPicPr>
          <p:cNvPr id="356" name="Graphic 355">
            <a:extLst>
              <a:ext uri="{FF2B5EF4-FFF2-40B4-BE49-F238E27FC236}">
                <a16:creationId xmlns:a16="http://schemas.microsoft.com/office/drawing/2014/main" id="{BE3354B6-3B81-B140-A5F3-9B33F72E778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165306" y="1979198"/>
            <a:ext cx="711200" cy="711200"/>
          </a:xfrm>
          <a:prstGeom prst="rect">
            <a:avLst/>
          </a:prstGeom>
        </p:spPr>
      </p:pic>
      <p:sp>
        <p:nvSpPr>
          <p:cNvPr id="358" name="TextBox 357">
            <a:extLst>
              <a:ext uri="{FF2B5EF4-FFF2-40B4-BE49-F238E27FC236}">
                <a16:creationId xmlns:a16="http://schemas.microsoft.com/office/drawing/2014/main" id="{CE97951B-DE27-0B47-BAFA-8F2CC395F717}"/>
              </a:ext>
            </a:extLst>
          </p:cNvPr>
          <p:cNvSpPr txBox="1"/>
          <p:nvPr/>
        </p:nvSpPr>
        <p:spPr>
          <a:xfrm>
            <a:off x="12390574" y="2690398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Certificate </a:t>
            </a:r>
          </a:p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Manager</a:t>
            </a:r>
          </a:p>
        </p:txBody>
      </p:sp>
      <p:pic>
        <p:nvPicPr>
          <p:cNvPr id="359" name="Graphic 358">
            <a:extLst>
              <a:ext uri="{FF2B5EF4-FFF2-40B4-BE49-F238E27FC236}">
                <a16:creationId xmlns:a16="http://schemas.microsoft.com/office/drawing/2014/main" id="{44B5DA42-670C-9A4D-9CFB-F59FF6B9A1B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89683" y="2337234"/>
            <a:ext cx="705866" cy="705866"/>
          </a:xfrm>
          <a:prstGeom prst="rect">
            <a:avLst/>
          </a:prstGeom>
        </p:spPr>
      </p:pic>
      <p:sp>
        <p:nvSpPr>
          <p:cNvPr id="360" name="TextBox 359">
            <a:extLst>
              <a:ext uri="{FF2B5EF4-FFF2-40B4-BE49-F238E27FC236}">
                <a16:creationId xmlns:a16="http://schemas.microsoft.com/office/drawing/2014/main" id="{6DC06169-FCD6-514A-AE3A-B80EC8D1C84C}"/>
              </a:ext>
            </a:extLst>
          </p:cNvPr>
          <p:cNvSpPr txBox="1"/>
          <p:nvPr/>
        </p:nvSpPr>
        <p:spPr>
          <a:xfrm>
            <a:off x="8589791" y="6907045"/>
            <a:ext cx="2176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EKS Managed Node Groups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1BF957B8-98C7-B248-93F3-C728A749B987}"/>
              </a:ext>
            </a:extLst>
          </p:cNvPr>
          <p:cNvSpPr/>
          <p:nvPr/>
        </p:nvSpPr>
        <p:spPr>
          <a:xfrm>
            <a:off x="8085515" y="2359789"/>
            <a:ext cx="3417221" cy="4547256"/>
          </a:xfrm>
          <a:prstGeom prst="rect">
            <a:avLst/>
          </a:prstGeom>
          <a:gradFill flip="none" rotWithShape="1">
            <a:gsLst>
              <a:gs pos="67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45000"/>
                  <a:lumOff val="55000"/>
                </a:schemeClr>
              </a:gs>
              <a:gs pos="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tx1"/>
                </a:solidFill>
              </a:rPr>
              <a:t>EC2 Worker Node-1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728A9CF0-ABFA-E545-ACE6-49E7C155E4C4}"/>
              </a:ext>
            </a:extLst>
          </p:cNvPr>
          <p:cNvSpPr txBox="1"/>
          <p:nvPr/>
        </p:nvSpPr>
        <p:spPr>
          <a:xfrm>
            <a:off x="3762524" y="549307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363" name="Graphic 362">
            <a:extLst>
              <a:ext uri="{FF2B5EF4-FFF2-40B4-BE49-F238E27FC236}">
                <a16:creationId xmlns:a16="http://schemas.microsoft.com/office/drawing/2014/main" id="{A7B7BE35-4709-244F-B9A4-59213593A81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027812" y="5035975"/>
            <a:ext cx="469900" cy="469900"/>
          </a:xfrm>
          <a:prstGeom prst="rect">
            <a:avLst/>
          </a:prstGeom>
        </p:spPr>
      </p:pic>
      <p:pic>
        <p:nvPicPr>
          <p:cNvPr id="364" name="Graphic 363">
            <a:extLst>
              <a:ext uri="{FF2B5EF4-FFF2-40B4-BE49-F238E27FC236}">
                <a16:creationId xmlns:a16="http://schemas.microsoft.com/office/drawing/2014/main" id="{797C17C7-CB40-DC42-9C99-BF40575CFCB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284107" y="2866666"/>
            <a:ext cx="469900" cy="4699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EFD1ACB1-1851-484B-AF94-72221CB0061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096882" y="2359789"/>
            <a:ext cx="330200" cy="330200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C658C408-C025-4C4C-8811-81A4BC9A1962}"/>
              </a:ext>
            </a:extLst>
          </p:cNvPr>
          <p:cNvSpPr/>
          <p:nvPr/>
        </p:nvSpPr>
        <p:spPr>
          <a:xfrm>
            <a:off x="8604962" y="4251869"/>
            <a:ext cx="2171348" cy="2330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Notification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2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ClusterIP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C62CAF8-1760-F843-A32D-10E59981B125}"/>
              </a:ext>
            </a:extLst>
          </p:cNvPr>
          <p:cNvSpPr/>
          <p:nvPr/>
        </p:nvSpPr>
        <p:spPr>
          <a:xfrm>
            <a:off x="9272798" y="461524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57975D9-0D43-9040-B506-6A32CB875E4B}"/>
              </a:ext>
            </a:extLst>
          </p:cNvPr>
          <p:cNvGrpSpPr/>
          <p:nvPr/>
        </p:nvGrpSpPr>
        <p:grpSpPr>
          <a:xfrm>
            <a:off x="9399118" y="4731024"/>
            <a:ext cx="555550" cy="352840"/>
            <a:chOff x="853440" y="4579716"/>
            <a:chExt cx="1006998" cy="82759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DC81D1C-F5A6-8D4C-B4D6-441FBB5841D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B011B50-00F7-8941-A322-F92A8C41869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FCA475EE-2B5A-F14F-AD67-2B522F6FEF6F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1000F2C-2534-7648-B860-901FE8C072E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B699311-6D4F-3140-BFF8-B3B639B8CF0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5CF2ECD-F4EA-A149-9837-D7A690F1465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09C8828-D32E-AD47-9D3B-F4C2FAB900BA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F88A3FA-3009-BF46-A10F-5A77D08D8194}"/>
              </a:ext>
            </a:extLst>
          </p:cNvPr>
          <p:cNvSpPr txBox="1"/>
          <p:nvPr/>
        </p:nvSpPr>
        <p:spPr>
          <a:xfrm>
            <a:off x="9290875" y="5056236"/>
            <a:ext cx="628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 Pod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91166AA-EC31-2040-9772-C792711BED81}"/>
              </a:ext>
            </a:extLst>
          </p:cNvPr>
          <p:cNvSpPr/>
          <p:nvPr/>
        </p:nvSpPr>
        <p:spPr>
          <a:xfrm>
            <a:off x="8640751" y="5461083"/>
            <a:ext cx="2171348" cy="2330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SMTP – External Name Service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EC47A2E-6D3A-A949-A4AE-8682FFFB7864}"/>
              </a:ext>
            </a:extLst>
          </p:cNvPr>
          <p:cNvSpPr/>
          <p:nvPr/>
        </p:nvSpPr>
        <p:spPr>
          <a:xfrm>
            <a:off x="8640751" y="2673109"/>
            <a:ext cx="2171348" cy="23308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2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NodePort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06CF5055-6F9B-4F49-BF4E-04AD6A833575}"/>
              </a:ext>
            </a:extLst>
          </p:cNvPr>
          <p:cNvSpPr/>
          <p:nvPr/>
        </p:nvSpPr>
        <p:spPr>
          <a:xfrm>
            <a:off x="9265926" y="3067757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D181B0C-532A-494F-95DF-4F35A03BBD69}"/>
              </a:ext>
            </a:extLst>
          </p:cNvPr>
          <p:cNvGrpSpPr/>
          <p:nvPr/>
        </p:nvGrpSpPr>
        <p:grpSpPr>
          <a:xfrm>
            <a:off x="9392246" y="3183532"/>
            <a:ext cx="555550" cy="352840"/>
            <a:chOff x="853440" y="4579716"/>
            <a:chExt cx="1006998" cy="827590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34DFEED-2205-6B4F-BAC7-A74F8878B27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8EC2466-61D0-AC47-9839-02518637280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318773F-A1D9-554F-A610-A54CA661968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D6137E8-01C7-2747-9FF1-089CF5D7B2C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77B6D57F-BD3F-6547-9A70-C63C0C669BD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EEE68E0-366C-B54B-B912-62EC52AA747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8846FBE8-4748-4D44-B91E-838A8EE33F5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C8383A02-AE17-6E4F-9E5F-C7F6B5A45DAA}"/>
              </a:ext>
            </a:extLst>
          </p:cNvPr>
          <p:cNvSpPr txBox="1"/>
          <p:nvPr/>
        </p:nvSpPr>
        <p:spPr>
          <a:xfrm>
            <a:off x="9284003" y="3508744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 Pod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97B012B-BC4A-C44F-A405-17D1AF52F7B6}"/>
              </a:ext>
            </a:extLst>
          </p:cNvPr>
          <p:cNvSpPr/>
          <p:nvPr/>
        </p:nvSpPr>
        <p:spPr>
          <a:xfrm>
            <a:off x="8623739" y="3961486"/>
            <a:ext cx="2171348" cy="23308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MySQL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External Name Service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7F502E-95A7-0A44-B621-83C1DE50BCFC}"/>
              </a:ext>
            </a:extLst>
          </p:cNvPr>
          <p:cNvSpPr/>
          <p:nvPr/>
        </p:nvSpPr>
        <p:spPr>
          <a:xfrm>
            <a:off x="7907135" y="2281003"/>
            <a:ext cx="3741489" cy="4888723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9" name="Graphic 198" descr="User">
            <a:extLst>
              <a:ext uri="{FF2B5EF4-FFF2-40B4-BE49-F238E27FC236}">
                <a16:creationId xmlns:a16="http://schemas.microsoft.com/office/drawing/2014/main" id="{413D5BB1-A407-324B-97AB-1E72068A17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080348" y="-114253"/>
            <a:ext cx="914400" cy="914400"/>
          </a:xfrm>
          <a:prstGeom prst="rect">
            <a:avLst/>
          </a:prstGeom>
        </p:spPr>
      </p:pic>
      <p:pic>
        <p:nvPicPr>
          <p:cNvPr id="200" name="Graphic 199" descr="User">
            <a:extLst>
              <a:ext uri="{FF2B5EF4-FFF2-40B4-BE49-F238E27FC236}">
                <a16:creationId xmlns:a16="http://schemas.microsoft.com/office/drawing/2014/main" id="{EC7F83E8-839B-F248-93AD-DEF26FF98E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0473" y="-126165"/>
            <a:ext cx="914400" cy="914400"/>
          </a:xfrm>
          <a:prstGeom prst="rect">
            <a:avLst/>
          </a:prstGeom>
        </p:spPr>
      </p:pic>
      <p:sp>
        <p:nvSpPr>
          <p:cNvPr id="293" name="Rectangle 292">
            <a:extLst>
              <a:ext uri="{FF2B5EF4-FFF2-40B4-BE49-F238E27FC236}">
                <a16:creationId xmlns:a16="http://schemas.microsoft.com/office/drawing/2014/main" id="{ECF67719-527A-F642-9527-675DCEC323EA}"/>
              </a:ext>
            </a:extLst>
          </p:cNvPr>
          <p:cNvSpPr/>
          <p:nvPr/>
        </p:nvSpPr>
        <p:spPr>
          <a:xfrm>
            <a:off x="3413664" y="3353351"/>
            <a:ext cx="2281963" cy="24423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Ingress Service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E383F25-A094-4B4B-BED6-1706306D7217}"/>
              </a:ext>
            </a:extLst>
          </p:cNvPr>
          <p:cNvSpPr/>
          <p:nvPr/>
        </p:nvSpPr>
        <p:spPr>
          <a:xfrm>
            <a:off x="2861358" y="2629041"/>
            <a:ext cx="2958336" cy="1156488"/>
          </a:xfrm>
          <a:prstGeom prst="rect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26998D19-E71D-5E45-9DD8-85389561B2A2}"/>
              </a:ext>
            </a:extLst>
          </p:cNvPr>
          <p:cNvSpPr txBox="1"/>
          <p:nvPr/>
        </p:nvSpPr>
        <p:spPr>
          <a:xfrm>
            <a:off x="2893037" y="262549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Ingress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19915B-B2B3-EA40-8C0A-765CAB7207CF}"/>
              </a:ext>
            </a:extLst>
          </p:cNvPr>
          <p:cNvSpPr txBox="1"/>
          <p:nvPr/>
        </p:nvSpPr>
        <p:spPr>
          <a:xfrm>
            <a:off x="3689593" y="2629192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979FF8D-B7D0-784A-A2FA-D01D3386F3D6}"/>
              </a:ext>
            </a:extLst>
          </p:cNvPr>
          <p:cNvCxnSpPr>
            <a:stCxn id="295" idx="0"/>
            <a:endCxn id="359" idx="2"/>
          </p:cNvCxnSpPr>
          <p:nvPr/>
        </p:nvCxnSpPr>
        <p:spPr>
          <a:xfrm flipH="1" flipV="1">
            <a:off x="1042616" y="3043100"/>
            <a:ext cx="2099" cy="86238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BE6443E-0C78-2D41-81E6-E3A45B380A41}"/>
              </a:ext>
            </a:extLst>
          </p:cNvPr>
          <p:cNvCxnSpPr>
            <a:stCxn id="359" idx="0"/>
          </p:cNvCxnSpPr>
          <p:nvPr/>
        </p:nvCxnSpPr>
        <p:spPr>
          <a:xfrm flipH="1" flipV="1">
            <a:off x="1040768" y="1825099"/>
            <a:ext cx="1848" cy="51213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297">
            <a:extLst>
              <a:ext uri="{FF2B5EF4-FFF2-40B4-BE49-F238E27FC236}">
                <a16:creationId xmlns:a16="http://schemas.microsoft.com/office/drawing/2014/main" id="{596F9537-1C07-5E49-A6D9-C54BD6575CF4}"/>
              </a:ext>
            </a:extLst>
          </p:cNvPr>
          <p:cNvSpPr txBox="1"/>
          <p:nvPr/>
        </p:nvSpPr>
        <p:spPr>
          <a:xfrm>
            <a:off x="2534914" y="748822"/>
            <a:ext cx="4934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https</a:t>
            </a:r>
            <a:r>
              <a:rPr lang="en-US" sz="1400" dirty="0">
                <a:solidFill>
                  <a:srgbClr val="7030A0"/>
                </a:solidFill>
              </a:rPr>
              <a:t>:// </a:t>
            </a:r>
            <a:r>
              <a:rPr lang="en-US" sz="1400" dirty="0" err="1">
                <a:solidFill>
                  <a:srgbClr val="7030A0"/>
                </a:solidFill>
              </a:rPr>
              <a:t>xraydemo</a:t>
            </a:r>
            <a:r>
              <a:rPr lang="en-US" sz="1400" dirty="0">
                <a:solidFill>
                  <a:srgbClr val="7030A0"/>
                </a:solidFill>
              </a:rPr>
              <a:t>.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kubeoncloud.com</a:t>
            </a: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/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usermgmt</a:t>
            </a: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/notification-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xray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</p:txBody>
      </p:sp>
      <p:pic>
        <p:nvPicPr>
          <p:cNvPr id="143" name="Graphic 142">
            <a:extLst>
              <a:ext uri="{FF2B5EF4-FFF2-40B4-BE49-F238E27FC236}">
                <a16:creationId xmlns:a16="http://schemas.microsoft.com/office/drawing/2014/main" id="{2B86BDBF-AB4F-3046-B79B-8CFF8FA50FA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82442" y="6432316"/>
            <a:ext cx="711200" cy="711200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F9C71C02-B7F8-F140-81C4-DBC578F8F748}"/>
              </a:ext>
            </a:extLst>
          </p:cNvPr>
          <p:cNvSpPr txBox="1"/>
          <p:nvPr/>
        </p:nvSpPr>
        <p:spPr>
          <a:xfrm>
            <a:off x="460788" y="7158034"/>
            <a:ext cx="1025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X-Ray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4B211F4B-8E1F-C44A-8064-DCE3BB1DC7DC}"/>
              </a:ext>
            </a:extLst>
          </p:cNvPr>
          <p:cNvSpPr/>
          <p:nvPr/>
        </p:nvSpPr>
        <p:spPr>
          <a:xfrm>
            <a:off x="9279670" y="612334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13A42F9-37B8-4346-B9DA-91A88A747173}"/>
              </a:ext>
            </a:extLst>
          </p:cNvPr>
          <p:cNvGrpSpPr/>
          <p:nvPr/>
        </p:nvGrpSpPr>
        <p:grpSpPr>
          <a:xfrm>
            <a:off x="9405990" y="6239116"/>
            <a:ext cx="555550" cy="352840"/>
            <a:chOff x="853440" y="4579716"/>
            <a:chExt cx="1006998" cy="827590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D79440C7-26F5-6F48-AF8A-5CFA1E8B2DF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85D8D89-3D6D-3742-AA8A-209485D347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E7771E2-E60B-7B4C-BA88-8320A375367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57610CE-9E46-DC48-ADFD-0BFED32D59D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735AC88C-3B54-F44A-9A94-18A20180D9D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5FE2CA7-5212-6641-95F6-96BF5BD3FB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95B6753-5614-D744-8307-F4950B150DE7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X</a:t>
              </a:r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A26FA27C-9856-4E48-AE93-E691DBC23286}"/>
              </a:ext>
            </a:extLst>
          </p:cNvPr>
          <p:cNvSpPr txBox="1"/>
          <p:nvPr/>
        </p:nvSpPr>
        <p:spPr>
          <a:xfrm>
            <a:off x="9297747" y="6564328"/>
            <a:ext cx="802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X-Ray Pod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6A9144E0-AA28-C14B-9CD1-08D84DCA098F}"/>
              </a:ext>
            </a:extLst>
          </p:cNvPr>
          <p:cNvSpPr/>
          <p:nvPr/>
        </p:nvSpPr>
        <p:spPr>
          <a:xfrm>
            <a:off x="8286139" y="5766310"/>
            <a:ext cx="3084275" cy="2036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X-Ray 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2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ClusterIP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6CED26-F8F7-3F4B-9AA9-C11A6A62B2EB}"/>
              </a:ext>
            </a:extLst>
          </p:cNvPr>
          <p:cNvSpPr/>
          <p:nvPr/>
        </p:nvSpPr>
        <p:spPr>
          <a:xfrm>
            <a:off x="9164782" y="2973646"/>
            <a:ext cx="1059873" cy="911422"/>
          </a:xfrm>
          <a:prstGeom prst="rect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1090657F-E16A-8946-B320-03ECDC1F5DAA}"/>
              </a:ext>
            </a:extLst>
          </p:cNvPr>
          <p:cNvSpPr txBox="1"/>
          <p:nvPr/>
        </p:nvSpPr>
        <p:spPr>
          <a:xfrm>
            <a:off x="9101764" y="3659448"/>
            <a:ext cx="11945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 Deployment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54D9E951-4486-914C-B47D-F10EDFAE2C0B}"/>
              </a:ext>
            </a:extLst>
          </p:cNvPr>
          <p:cNvSpPr/>
          <p:nvPr/>
        </p:nvSpPr>
        <p:spPr>
          <a:xfrm>
            <a:off x="9150475" y="4547253"/>
            <a:ext cx="1059873" cy="861767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A1DD04D-B6CB-DD4B-B712-BF0357B72990}"/>
              </a:ext>
            </a:extLst>
          </p:cNvPr>
          <p:cNvSpPr txBox="1"/>
          <p:nvPr/>
        </p:nvSpPr>
        <p:spPr>
          <a:xfrm>
            <a:off x="9149606" y="5203767"/>
            <a:ext cx="1075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 Deployment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A46C753-4ADA-8548-8BD5-83D19A11C790}"/>
              </a:ext>
            </a:extLst>
          </p:cNvPr>
          <p:cNvSpPr/>
          <p:nvPr/>
        </p:nvSpPr>
        <p:spPr>
          <a:xfrm>
            <a:off x="9190359" y="6049652"/>
            <a:ext cx="1059873" cy="861767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9CE3AB85-48F8-5C4D-A77B-CA7AA1ED68C7}"/>
              </a:ext>
            </a:extLst>
          </p:cNvPr>
          <p:cNvSpPr txBox="1"/>
          <p:nvPr/>
        </p:nvSpPr>
        <p:spPr>
          <a:xfrm>
            <a:off x="9146543" y="6706973"/>
            <a:ext cx="11641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XRay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DaemonSet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E3CC090C-E417-5B47-82BF-6DBB3E95337B}"/>
              </a:ext>
            </a:extLst>
          </p:cNvPr>
          <p:cNvCxnSpPr>
            <a:stCxn id="293" idx="3"/>
            <a:endCxn id="119" idx="1"/>
          </p:cNvCxnSpPr>
          <p:nvPr/>
        </p:nvCxnSpPr>
        <p:spPr>
          <a:xfrm flipV="1">
            <a:off x="5695627" y="2789650"/>
            <a:ext cx="2945124" cy="685816"/>
          </a:xfrm>
          <a:prstGeom prst="bentConnector3">
            <a:avLst>
              <a:gd name="adj1" fmla="val 28478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E8F1566E-3304-BF4B-9A61-E5DC7AF8304B}"/>
              </a:ext>
            </a:extLst>
          </p:cNvPr>
          <p:cNvCxnSpPr>
            <a:endCxn id="132" idx="3"/>
          </p:cNvCxnSpPr>
          <p:nvPr/>
        </p:nvCxnSpPr>
        <p:spPr>
          <a:xfrm rot="5400000">
            <a:off x="10051832" y="2942218"/>
            <a:ext cx="489404" cy="417350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2531E8CF-FF6A-4246-86A5-F6017690BB92}"/>
              </a:ext>
            </a:extLst>
          </p:cNvPr>
          <p:cNvCxnSpPr>
            <a:stCxn id="132" idx="1"/>
          </p:cNvCxnSpPr>
          <p:nvPr/>
        </p:nvCxnSpPr>
        <p:spPr>
          <a:xfrm rot="10800000" flipV="1">
            <a:off x="8874488" y="3395595"/>
            <a:ext cx="391438" cy="597608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BB9D8A-CB94-234D-AA4D-703EC7380CC7}"/>
              </a:ext>
            </a:extLst>
          </p:cNvPr>
          <p:cNvCxnSpPr>
            <a:endCxn id="354" idx="3"/>
          </p:cNvCxnSpPr>
          <p:nvPr/>
        </p:nvCxnSpPr>
        <p:spPr>
          <a:xfrm flipH="1">
            <a:off x="7805474" y="4074330"/>
            <a:ext cx="799166" cy="4703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F3D01E6F-9E98-A746-89F7-9A520F3E251B}"/>
              </a:ext>
            </a:extLst>
          </p:cNvPr>
          <p:cNvCxnSpPr>
            <a:endCxn id="96" idx="3"/>
          </p:cNvCxnSpPr>
          <p:nvPr/>
        </p:nvCxnSpPr>
        <p:spPr>
          <a:xfrm rot="16200000" flipH="1">
            <a:off x="10042315" y="3634414"/>
            <a:ext cx="793283" cy="674707"/>
          </a:xfrm>
          <a:prstGeom prst="bentConnector4">
            <a:avLst>
              <a:gd name="adj1" fmla="val 2049"/>
              <a:gd name="adj2" fmla="val 133881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0E88B8B2-F421-B54C-B9D0-B095E9993A10}"/>
              </a:ext>
            </a:extLst>
          </p:cNvPr>
          <p:cNvCxnSpPr>
            <a:cxnSpLocks/>
            <a:endCxn id="108" idx="1"/>
          </p:cNvCxnSpPr>
          <p:nvPr/>
        </p:nvCxnSpPr>
        <p:spPr>
          <a:xfrm>
            <a:off x="8748313" y="4484951"/>
            <a:ext cx="524485" cy="458136"/>
          </a:xfrm>
          <a:prstGeom prst="bentConnector3">
            <a:avLst>
              <a:gd name="adj1" fmla="val 47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700B0C9B-A7CB-4640-BBE3-489C16E7676E}"/>
              </a:ext>
            </a:extLst>
          </p:cNvPr>
          <p:cNvCxnSpPr>
            <a:stCxn id="108" idx="3"/>
          </p:cNvCxnSpPr>
          <p:nvPr/>
        </p:nvCxnSpPr>
        <p:spPr>
          <a:xfrm>
            <a:off x="10094731" y="4943087"/>
            <a:ext cx="474146" cy="534810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32573BEB-B8AF-5248-B974-54126362F7D6}"/>
              </a:ext>
            </a:extLst>
          </p:cNvPr>
          <p:cNvCxnSpPr/>
          <p:nvPr/>
        </p:nvCxnSpPr>
        <p:spPr>
          <a:xfrm rot="5400000">
            <a:off x="7555115" y="4055499"/>
            <a:ext cx="2582778" cy="838844"/>
          </a:xfrm>
          <a:prstGeom prst="bentConnector3">
            <a:avLst>
              <a:gd name="adj1" fmla="val 1320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7CC52F6F-2A07-7345-8261-B38858F88195}"/>
              </a:ext>
            </a:extLst>
          </p:cNvPr>
          <p:cNvCxnSpPr/>
          <p:nvPr/>
        </p:nvCxnSpPr>
        <p:spPr>
          <a:xfrm>
            <a:off x="10087859" y="4777905"/>
            <a:ext cx="1062771" cy="988405"/>
          </a:xfrm>
          <a:prstGeom prst="bentConnector3">
            <a:avLst>
              <a:gd name="adj1" fmla="val 98886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3F06072F-CC5F-B546-9FD1-B8F6F88EE7B2}"/>
              </a:ext>
            </a:extLst>
          </p:cNvPr>
          <p:cNvCxnSpPr/>
          <p:nvPr/>
        </p:nvCxnSpPr>
        <p:spPr>
          <a:xfrm>
            <a:off x="8427082" y="5969911"/>
            <a:ext cx="870665" cy="279163"/>
          </a:xfrm>
          <a:prstGeom prst="bentConnector3">
            <a:avLst>
              <a:gd name="adj1" fmla="val 1069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CC27E14-E1CC-4546-8A0F-86BE9C4627E5}"/>
              </a:ext>
            </a:extLst>
          </p:cNvPr>
          <p:cNvCxnSpPr/>
          <p:nvPr/>
        </p:nvCxnSpPr>
        <p:spPr>
          <a:xfrm rot="10800000" flipV="1">
            <a:off x="10087860" y="5975923"/>
            <a:ext cx="1062771" cy="283789"/>
          </a:xfrm>
          <a:prstGeom prst="bentConnector3">
            <a:avLst>
              <a:gd name="adj1" fmla="val 1114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B3185108-0F64-D145-A364-17452F4CBD51}"/>
              </a:ext>
            </a:extLst>
          </p:cNvPr>
          <p:cNvCxnSpPr>
            <a:cxnSpLocks/>
            <a:stCxn id="145" idx="1"/>
            <a:endCxn id="363" idx="2"/>
          </p:cNvCxnSpPr>
          <p:nvPr/>
        </p:nvCxnSpPr>
        <p:spPr>
          <a:xfrm rot="10800000">
            <a:off x="4262762" y="5505875"/>
            <a:ext cx="5016908" cy="945304"/>
          </a:xfrm>
          <a:prstGeom prst="bent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792EFC53-5753-354C-8499-184D45B8F31C}"/>
              </a:ext>
            </a:extLst>
          </p:cNvPr>
          <p:cNvCxnSpPr>
            <a:cxnSpLocks/>
            <a:stCxn id="363" idx="1"/>
            <a:endCxn id="143" idx="3"/>
          </p:cNvCxnSpPr>
          <p:nvPr/>
        </p:nvCxnSpPr>
        <p:spPr>
          <a:xfrm rot="10800000" flipV="1">
            <a:off x="1293642" y="5270924"/>
            <a:ext cx="2734170" cy="1516991"/>
          </a:xfrm>
          <a:prstGeom prst="bentConnector3">
            <a:avLst>
              <a:gd name="adj1" fmla="val 21497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D3A97632-B605-F644-B9E2-BEDD79FF7743}"/>
              </a:ext>
            </a:extLst>
          </p:cNvPr>
          <p:cNvCxnSpPr>
            <a:cxnSpLocks/>
            <a:endCxn id="363" idx="3"/>
          </p:cNvCxnSpPr>
          <p:nvPr/>
        </p:nvCxnSpPr>
        <p:spPr>
          <a:xfrm rot="10800000">
            <a:off x="4497713" y="5270925"/>
            <a:ext cx="4126031" cy="322480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102">
            <a:extLst>
              <a:ext uri="{FF2B5EF4-FFF2-40B4-BE49-F238E27FC236}">
                <a16:creationId xmlns:a16="http://schemas.microsoft.com/office/drawing/2014/main" id="{C0BF3F6F-1799-D14D-B639-E12988B62EF6}"/>
              </a:ext>
            </a:extLst>
          </p:cNvPr>
          <p:cNvCxnSpPr>
            <a:stCxn id="363" idx="0"/>
            <a:endCxn id="295" idx="3"/>
          </p:cNvCxnSpPr>
          <p:nvPr/>
        </p:nvCxnSpPr>
        <p:spPr>
          <a:xfrm rot="16200000" flipV="1">
            <a:off x="2444094" y="3217306"/>
            <a:ext cx="774890" cy="2862447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DB1B145-7590-5B45-922C-7C7521C9ED9C}"/>
              </a:ext>
            </a:extLst>
          </p:cNvPr>
          <p:cNvCxnSpPr>
            <a:endCxn id="364" idx="0"/>
          </p:cNvCxnSpPr>
          <p:nvPr/>
        </p:nvCxnSpPr>
        <p:spPr>
          <a:xfrm>
            <a:off x="4519057" y="644895"/>
            <a:ext cx="0" cy="2221771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Elbow Connector 201">
            <a:extLst>
              <a:ext uri="{FF2B5EF4-FFF2-40B4-BE49-F238E27FC236}">
                <a16:creationId xmlns:a16="http://schemas.microsoft.com/office/drawing/2014/main" id="{6BC083C6-97EC-4D4E-A852-28FDE874CB80}"/>
              </a:ext>
            </a:extLst>
          </p:cNvPr>
          <p:cNvCxnSpPr>
            <a:cxnSpLocks/>
            <a:endCxn id="51" idx="3"/>
          </p:cNvCxnSpPr>
          <p:nvPr/>
        </p:nvCxnSpPr>
        <p:spPr>
          <a:xfrm rot="10800000" flipV="1">
            <a:off x="1318956" y="5183261"/>
            <a:ext cx="2700584" cy="33900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Elbow Connector 206">
            <a:extLst>
              <a:ext uri="{FF2B5EF4-FFF2-40B4-BE49-F238E27FC236}">
                <a16:creationId xmlns:a16="http://schemas.microsoft.com/office/drawing/2014/main" id="{07E71535-8B38-FB47-8F80-1E934F898EB6}"/>
              </a:ext>
            </a:extLst>
          </p:cNvPr>
          <p:cNvCxnSpPr/>
          <p:nvPr/>
        </p:nvCxnSpPr>
        <p:spPr>
          <a:xfrm rot="10800000" flipV="1">
            <a:off x="4448041" y="4615249"/>
            <a:ext cx="3607671" cy="550222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26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7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0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8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1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7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0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8" grpId="0" animBg="1"/>
      <p:bldP spid="20" grpId="0" animBg="1"/>
      <p:bldP spid="26" grpId="0" animBg="1"/>
      <p:bldP spid="14" grpId="0"/>
      <p:bldP spid="194" grpId="0"/>
      <p:bldP spid="196" grpId="0"/>
      <p:bldP spid="317" grpId="0"/>
      <p:bldP spid="294" grpId="0"/>
      <p:bldP spid="297" grpId="0"/>
      <p:bldP spid="301" grpId="0"/>
      <p:bldP spid="353" grpId="0"/>
      <p:bldP spid="358" grpId="0"/>
      <p:bldP spid="360" grpId="0"/>
      <p:bldP spid="361" grpId="0" animBg="1"/>
      <p:bldP spid="362" grpId="0"/>
      <p:bldP spid="96" grpId="0" animBg="1"/>
      <p:bldP spid="108" grpId="0" animBg="1"/>
      <p:bldP spid="117" grpId="0"/>
      <p:bldP spid="118" grpId="0" animBg="1"/>
      <p:bldP spid="119" grpId="0" animBg="1"/>
      <p:bldP spid="132" grpId="0" animBg="1"/>
      <p:bldP spid="141" grpId="0"/>
      <p:bldP spid="142" grpId="0" animBg="1"/>
      <p:bldP spid="3" grpId="0" animBg="1"/>
      <p:bldP spid="293" grpId="0" animBg="1"/>
      <p:bldP spid="67" grpId="0" animBg="1"/>
      <p:bldP spid="296" grpId="0"/>
      <p:bldP spid="68" grpId="0"/>
      <p:bldP spid="298" grpId="0"/>
      <p:bldP spid="144" grpId="0"/>
      <p:bldP spid="145" grpId="0" animBg="1"/>
      <p:bldP spid="154" grpId="0"/>
      <p:bldP spid="166" grpId="0" animBg="1"/>
      <p:bldP spid="4" grpId="0" animBg="1"/>
      <p:bldP spid="167" grpId="0"/>
      <p:bldP spid="168" grpId="0" animBg="1"/>
      <p:bldP spid="169" grpId="0"/>
      <p:bldP spid="170" grpId="0" animBg="1"/>
      <p:bldP spid="171" grpId="0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D7F672-0AC0-A64E-B850-7108B50B46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062975-948F-9342-9FE2-6BFD10630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X-Ray – </a:t>
            </a:r>
            <a:r>
              <a:rPr lang="en-US" dirty="0">
                <a:solidFill>
                  <a:srgbClr val="00B050"/>
                </a:solidFill>
              </a:rPr>
              <a:t>Service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70F901-A36D-AF43-97DE-423686C77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165350"/>
            <a:ext cx="135255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6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79D306-3AA4-2140-B205-CCFDC60BAF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C052EA-3A99-024E-9C1A-FCCE2325A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</p:spPr>
        <p:txBody>
          <a:bodyPr/>
          <a:lstStyle/>
          <a:p>
            <a:r>
              <a:rPr lang="en-US" dirty="0"/>
              <a:t>AWS X-Ray - </a:t>
            </a:r>
            <a:r>
              <a:rPr lang="en-US" dirty="0">
                <a:solidFill>
                  <a:srgbClr val="00B050"/>
                </a:solidFill>
              </a:rPr>
              <a:t>Traces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B78A16-6FB2-784C-81C7-442EA8D00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436" y="1503516"/>
            <a:ext cx="12618720" cy="597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22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D7FB40-8CD0-A347-B273-1E3223992C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EF265F-8263-B543-BCE6-93360FF8B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64812"/>
            <a:ext cx="12618720" cy="1188851"/>
          </a:xfrm>
        </p:spPr>
        <p:txBody>
          <a:bodyPr/>
          <a:lstStyle/>
          <a:p>
            <a:r>
              <a:rPr lang="en-US" dirty="0"/>
              <a:t>AWS X-Ray - </a:t>
            </a:r>
            <a:r>
              <a:rPr lang="en-US" dirty="0">
                <a:solidFill>
                  <a:srgbClr val="00B050"/>
                </a:solidFill>
              </a:rPr>
              <a:t>Traces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A87C4-45C6-6E47-97E2-487E399AA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25" y="1253663"/>
            <a:ext cx="6659876" cy="63410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D74A9A-79AD-C443-A242-68004A304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918" y="1253663"/>
            <a:ext cx="7419857" cy="625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3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529" y="2602441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Microservices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Canary Deployments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5621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98549" y="1475554"/>
            <a:ext cx="15233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Load </a:t>
            </a:r>
          </a:p>
          <a:p>
            <a:pPr algn="ctr"/>
            <a:r>
              <a:rPr lang="en-US" sz="2100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38245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Classic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700279" y="1517006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Network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734416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Application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69104" y="1509867"/>
            <a:ext cx="13744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Certificate </a:t>
            </a:r>
          </a:p>
          <a:p>
            <a:pPr algn="ctr"/>
            <a:r>
              <a:rPr lang="en-US" sz="2100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612230" y="1606232"/>
            <a:ext cx="11028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45021" y="1509867"/>
            <a:ext cx="1584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Block </a:t>
            </a:r>
          </a:p>
          <a:p>
            <a:pPr algn="ctr"/>
            <a:r>
              <a:rPr lang="en-US" sz="2100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35576" y="6993114"/>
            <a:ext cx="10042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Fargate</a:t>
            </a:r>
          </a:p>
          <a:p>
            <a:pPr algn="ctr"/>
            <a:r>
              <a:rPr lang="en-US" sz="2100" dirty="0"/>
              <a:t>Profiles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22E2075-452C-FD41-9E2D-E22CAD818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02979" y="5599755"/>
            <a:ext cx="1371632" cy="13716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523176C-8D27-D94E-9198-05E5395C8583}"/>
              </a:ext>
            </a:extLst>
          </p:cNvPr>
          <p:cNvSpPr txBox="1"/>
          <p:nvPr/>
        </p:nvSpPr>
        <p:spPr>
          <a:xfrm>
            <a:off x="1383937" y="6993113"/>
            <a:ext cx="20097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Container</a:t>
            </a:r>
          </a:p>
          <a:p>
            <a:pPr algn="ctr"/>
            <a:r>
              <a:rPr lang="en-US" sz="2100" dirty="0"/>
              <a:t>Registry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9B749455-5CAF-5A4C-91F9-07F976B7AA4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31358" y="5599755"/>
            <a:ext cx="1339428" cy="133942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D72F4B8-747D-5D43-A78B-B3BBA31C0DA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937760" y="5599755"/>
            <a:ext cx="1339428" cy="133942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15E2C9-E4E8-C448-8022-FCFBF4AF197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544161" y="5599754"/>
            <a:ext cx="1339427" cy="13394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F8DA38A-ADB5-5D4E-A484-2B9B3668259F}"/>
              </a:ext>
            </a:extLst>
          </p:cNvPr>
          <p:cNvSpPr txBox="1"/>
          <p:nvPr/>
        </p:nvSpPr>
        <p:spPr>
          <a:xfrm>
            <a:off x="3440851" y="6990657"/>
            <a:ext cx="10534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Commit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070403-5143-6B41-822E-1AE39EDF4067}"/>
              </a:ext>
            </a:extLst>
          </p:cNvPr>
          <p:cNvSpPr txBox="1"/>
          <p:nvPr/>
        </p:nvSpPr>
        <p:spPr>
          <a:xfrm>
            <a:off x="5151956" y="7001017"/>
            <a:ext cx="7473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Build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B72DE-519B-6E42-A7F6-A5FD9A819EB8}"/>
              </a:ext>
            </a:extLst>
          </p:cNvPr>
          <p:cNvSpPr txBox="1"/>
          <p:nvPr/>
        </p:nvSpPr>
        <p:spPr>
          <a:xfrm>
            <a:off x="6648531" y="6979305"/>
            <a:ext cx="1063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Pipeline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4795C40E-2BEB-E448-AA52-67B94A82E7C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100742" y="5599753"/>
            <a:ext cx="1339427" cy="133942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AD9EC6B-0A0D-0C4E-B006-40A0394966A5}"/>
              </a:ext>
            </a:extLst>
          </p:cNvPr>
          <p:cNvSpPr txBox="1"/>
          <p:nvPr/>
        </p:nvSpPr>
        <p:spPr>
          <a:xfrm>
            <a:off x="8005633" y="6939180"/>
            <a:ext cx="15840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Simple Email</a:t>
            </a:r>
          </a:p>
          <a:p>
            <a:pPr algn="ctr"/>
            <a:r>
              <a:rPr lang="en-US" sz="2100" dirty="0"/>
              <a:t>Service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8125C3C0-3065-6F48-A560-D800A36C5E5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707141" y="5601184"/>
            <a:ext cx="1337995" cy="133799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21E532E-C39E-9A49-B4A5-29D5E227DEAF}"/>
              </a:ext>
            </a:extLst>
          </p:cNvPr>
          <p:cNvSpPr txBox="1"/>
          <p:nvPr/>
        </p:nvSpPr>
        <p:spPr>
          <a:xfrm>
            <a:off x="9911407" y="6994466"/>
            <a:ext cx="78617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X-Ray</a:t>
            </a:r>
          </a:p>
        </p:txBody>
      </p:sp>
    </p:spTree>
    <p:extLst>
      <p:ext uri="{BB962C8B-B14F-4D97-AF65-F5344CB8AC3E}">
        <p14:creationId xmlns:p14="http://schemas.microsoft.com/office/powerpoint/2010/main" val="1088111608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39F7AA-66B5-8D40-8ADC-44E2E62FB1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A558F-C8CA-1847-A46D-C47FD0FF6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315" y="1009567"/>
            <a:ext cx="7087639" cy="659657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Canaries means </a:t>
            </a:r>
            <a:r>
              <a:rPr lang="en-US" dirty="0">
                <a:solidFill>
                  <a:srgbClr val="0070C0"/>
                </a:solidFill>
              </a:rPr>
              <a:t>incremental</a:t>
            </a:r>
            <a:r>
              <a:rPr lang="en-US" dirty="0"/>
              <a:t> rollouts</a:t>
            </a:r>
          </a:p>
          <a:p>
            <a:r>
              <a:rPr lang="en-IN" dirty="0"/>
              <a:t>With canaries, the </a:t>
            </a:r>
            <a:r>
              <a:rPr lang="en-IN" dirty="0">
                <a:solidFill>
                  <a:srgbClr val="0070C0"/>
                </a:solidFill>
              </a:rPr>
              <a:t>new version </a:t>
            </a:r>
            <a:r>
              <a:rPr lang="en-IN" dirty="0"/>
              <a:t>of the application is slowly deployed to the Kubernetes cluster while getting a very small amount of </a:t>
            </a:r>
            <a:r>
              <a:rPr lang="en-IN" dirty="0">
                <a:solidFill>
                  <a:srgbClr val="0070C0"/>
                </a:solidFill>
              </a:rPr>
              <a:t>live traffic </a:t>
            </a:r>
          </a:p>
          <a:p>
            <a:r>
              <a:rPr lang="en-IN" dirty="0"/>
              <a:t>In short, </a:t>
            </a:r>
            <a:r>
              <a:rPr lang="en-IN" dirty="0">
                <a:solidFill>
                  <a:srgbClr val="0070C0"/>
                </a:solidFill>
              </a:rPr>
              <a:t>a subset of live users </a:t>
            </a:r>
            <a:r>
              <a:rPr lang="en-IN" dirty="0"/>
              <a:t>are connecting to the </a:t>
            </a:r>
            <a:r>
              <a:rPr lang="en-IN" dirty="0">
                <a:solidFill>
                  <a:srgbClr val="0070C0"/>
                </a:solidFill>
              </a:rPr>
              <a:t>new version </a:t>
            </a:r>
            <a:r>
              <a:rPr lang="en-IN" dirty="0"/>
              <a:t>while the rest are still using the </a:t>
            </a:r>
            <a:r>
              <a:rPr lang="en-IN" dirty="0">
                <a:solidFill>
                  <a:srgbClr val="0070C0"/>
                </a:solidFill>
              </a:rPr>
              <a:t>previous version</a:t>
            </a:r>
          </a:p>
          <a:p>
            <a:r>
              <a:rPr lang="en-IN" dirty="0"/>
              <a:t>Using canaries, we can detect  </a:t>
            </a:r>
            <a:r>
              <a:rPr lang="en-IN" dirty="0">
                <a:solidFill>
                  <a:srgbClr val="0070C0"/>
                </a:solidFill>
              </a:rPr>
              <a:t>deployment issues very early </a:t>
            </a:r>
            <a:r>
              <a:rPr lang="en-IN" dirty="0"/>
              <a:t>while they effect only a small subset of users</a:t>
            </a:r>
          </a:p>
          <a:p>
            <a:r>
              <a:rPr lang="en-IN" dirty="0"/>
              <a:t>If we </a:t>
            </a:r>
            <a:r>
              <a:rPr lang="en-IN" dirty="0">
                <a:solidFill>
                  <a:srgbClr val="C00000"/>
                </a:solidFill>
              </a:rPr>
              <a:t>encounter any issues with a canary</a:t>
            </a:r>
            <a:r>
              <a:rPr lang="en-IN" dirty="0"/>
              <a:t>, the production version is still present, and </a:t>
            </a:r>
            <a:r>
              <a:rPr lang="en-IN" dirty="0">
                <a:solidFill>
                  <a:srgbClr val="00B050"/>
                </a:solidFill>
              </a:rPr>
              <a:t>all traffic can simply be reverted to it.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C64C78-A934-5B47-A7AF-1A6F510F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79285"/>
            <a:ext cx="12618720" cy="1188851"/>
          </a:xfrm>
        </p:spPr>
        <p:txBody>
          <a:bodyPr/>
          <a:lstStyle/>
          <a:p>
            <a:r>
              <a:rPr lang="en-US" dirty="0"/>
              <a:t>What are Canary Deployments?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9CDBFA-8B66-C642-8755-65B27A38CD32}"/>
              </a:ext>
            </a:extLst>
          </p:cNvPr>
          <p:cNvSpPr/>
          <p:nvPr/>
        </p:nvSpPr>
        <p:spPr>
          <a:xfrm>
            <a:off x="9788237" y="2964877"/>
            <a:ext cx="2556163" cy="9455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Management Microservice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80B252-EE93-7C45-9501-3245212B64E6}"/>
              </a:ext>
            </a:extLst>
          </p:cNvPr>
          <p:cNvSpPr/>
          <p:nvPr/>
        </p:nvSpPr>
        <p:spPr>
          <a:xfrm>
            <a:off x="7624848" y="6334992"/>
            <a:ext cx="2556163" cy="9455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Notification Microservice - V1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F7B984-4364-B34A-90DD-A8BAA79319A6}"/>
              </a:ext>
            </a:extLst>
          </p:cNvPr>
          <p:cNvSpPr/>
          <p:nvPr/>
        </p:nvSpPr>
        <p:spPr>
          <a:xfrm>
            <a:off x="11951625" y="6334992"/>
            <a:ext cx="2556163" cy="9455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Notification Microservice – V2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C6AF008-A7FF-CE46-A140-AA56D6E5D521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8902930" y="3910449"/>
            <a:ext cx="2163388" cy="24245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DDEB86-2877-CA43-A925-23BD77522013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11066319" y="3910449"/>
            <a:ext cx="2163388" cy="24245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F358B8C-CDE9-5041-8ED7-4E545B7E6D1F}"/>
              </a:ext>
            </a:extLst>
          </p:cNvPr>
          <p:cNvGrpSpPr/>
          <p:nvPr/>
        </p:nvGrpSpPr>
        <p:grpSpPr>
          <a:xfrm>
            <a:off x="9656791" y="1119190"/>
            <a:ext cx="2819053" cy="1038225"/>
            <a:chOff x="9431828" y="1081519"/>
            <a:chExt cx="2819053" cy="1038225"/>
          </a:xfrm>
        </p:grpSpPr>
        <p:pic>
          <p:nvPicPr>
            <p:cNvPr id="8" name="Graphic 7" descr="User">
              <a:extLst>
                <a:ext uri="{FF2B5EF4-FFF2-40B4-BE49-F238E27FC236}">
                  <a16:creationId xmlns:a16="http://schemas.microsoft.com/office/drawing/2014/main" id="{48DA0CA9-3FE5-E649-A3BA-A168E947C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31828" y="1112692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User">
              <a:extLst>
                <a:ext uri="{FF2B5EF4-FFF2-40B4-BE49-F238E27FC236}">
                  <a16:creationId xmlns:a16="http://schemas.microsoft.com/office/drawing/2014/main" id="{F6770DC1-A9E0-1D46-A5F6-F825B7F2B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346228" y="1112692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User">
              <a:extLst>
                <a:ext uri="{FF2B5EF4-FFF2-40B4-BE49-F238E27FC236}">
                  <a16:creationId xmlns:a16="http://schemas.microsoft.com/office/drawing/2014/main" id="{37F10510-FF25-8F42-89A6-4DC41E91F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36481" y="1083252"/>
              <a:ext cx="914400" cy="9144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E96403-7DBA-E846-85DA-B6A525FE15B2}"/>
                </a:ext>
              </a:extLst>
            </p:cNvPr>
            <p:cNvSpPr/>
            <p:nvPr/>
          </p:nvSpPr>
          <p:spPr>
            <a:xfrm>
              <a:off x="9431828" y="1081519"/>
              <a:ext cx="2819053" cy="1038225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651DFC-E1AB-7240-A1B4-77557048113F}"/>
              </a:ext>
            </a:extLst>
          </p:cNvPr>
          <p:cNvCxnSpPr>
            <a:cxnSpLocks/>
            <a:stCxn id="18" idx="2"/>
            <a:endCxn id="5" idx="0"/>
          </p:cNvCxnSpPr>
          <p:nvPr/>
        </p:nvCxnSpPr>
        <p:spPr>
          <a:xfrm>
            <a:off x="11066318" y="2157415"/>
            <a:ext cx="1" cy="8074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16F8AD1A-59B8-FC4A-808D-19746C57F1E2}"/>
              </a:ext>
            </a:extLst>
          </p:cNvPr>
          <p:cNvSpPr/>
          <p:nvPr/>
        </p:nvSpPr>
        <p:spPr>
          <a:xfrm>
            <a:off x="9107629" y="5070764"/>
            <a:ext cx="753861" cy="30133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75%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967439-D269-C241-B0A1-BFEAEA12487D}"/>
              </a:ext>
            </a:extLst>
          </p:cNvPr>
          <p:cNvSpPr/>
          <p:nvPr/>
        </p:nvSpPr>
        <p:spPr>
          <a:xfrm>
            <a:off x="12344400" y="5017297"/>
            <a:ext cx="753861" cy="3013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25%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D7E71A6-E5F5-0C4E-A249-0E5C91AFA5DC}"/>
              </a:ext>
            </a:extLst>
          </p:cNvPr>
          <p:cNvSpPr/>
          <p:nvPr/>
        </p:nvSpPr>
        <p:spPr>
          <a:xfrm>
            <a:off x="12612228" y="5389420"/>
            <a:ext cx="895954" cy="3013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100%</a:t>
            </a:r>
          </a:p>
        </p:txBody>
      </p:sp>
    </p:spTree>
    <p:extLst>
      <p:ext uri="{BB962C8B-B14F-4D97-AF65-F5344CB8AC3E}">
        <p14:creationId xmlns:p14="http://schemas.microsoft.com/office/powerpoint/2010/main" val="2447958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26" grpId="0" animBg="1"/>
      <p:bldP spid="26" grpId="1" animBg="1"/>
      <p:bldP spid="26" grpId="2" animBg="1"/>
      <p:bldP spid="27" grpId="0" animBg="1"/>
      <p:bldP spid="27" grpId="1" animBg="1"/>
      <p:bldP spid="29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984628-6377-1F43-ABFA-0AE64431E4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EECD66-01DA-3946-9D33-F732B2AB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0"/>
            <a:ext cx="12618720" cy="1188851"/>
          </a:xfrm>
        </p:spPr>
        <p:txBody>
          <a:bodyPr/>
          <a:lstStyle/>
          <a:p>
            <a:r>
              <a:rPr lang="en-US" dirty="0"/>
              <a:t>Microservices – Canary Deployments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B1D189-2B91-7A48-AAAC-9BD9C7772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764" y="946901"/>
            <a:ext cx="11541991" cy="679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1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B97999-4620-1B4F-B55A-4F011A4442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672FE0-5B0E-0443-B91D-8C1EB542A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6819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Canary Deployments </a:t>
            </a:r>
            <a:r>
              <a:rPr lang="en-US" dirty="0">
                <a:solidFill>
                  <a:srgbClr val="00B050"/>
                </a:solidFill>
              </a:rPr>
              <a:t>out of box </a:t>
            </a:r>
            <a:r>
              <a:rPr lang="en-US" dirty="0"/>
              <a:t>on Kubernetes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357973-B043-734F-BB0C-C7EAFF1FBC55}"/>
              </a:ext>
            </a:extLst>
          </p:cNvPr>
          <p:cNvCxnSpPr>
            <a:cxnSpLocks/>
          </p:cNvCxnSpPr>
          <p:nvPr/>
        </p:nvCxnSpPr>
        <p:spPr>
          <a:xfrm>
            <a:off x="4916978" y="1461658"/>
            <a:ext cx="0" cy="583969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4F9807-1685-484B-B356-4FEF764F662F}"/>
              </a:ext>
            </a:extLst>
          </p:cNvPr>
          <p:cNvCxnSpPr>
            <a:cxnSpLocks/>
          </p:cNvCxnSpPr>
          <p:nvPr/>
        </p:nvCxnSpPr>
        <p:spPr>
          <a:xfrm>
            <a:off x="9784773" y="1461658"/>
            <a:ext cx="0" cy="583969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682BF51-9CBE-454E-A351-30A4DA845FC7}"/>
              </a:ext>
            </a:extLst>
          </p:cNvPr>
          <p:cNvSpPr/>
          <p:nvPr/>
        </p:nvSpPr>
        <p:spPr>
          <a:xfrm>
            <a:off x="3020291" y="1779428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B6BC0A0-6D2A-3047-B0C3-35C72243E0C2}"/>
              </a:ext>
            </a:extLst>
          </p:cNvPr>
          <p:cNvSpPr/>
          <p:nvPr/>
        </p:nvSpPr>
        <p:spPr>
          <a:xfrm>
            <a:off x="3020291" y="3137174"/>
            <a:ext cx="802178" cy="7897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435F1E2-2F1E-994A-B9ED-5F9A302020D3}"/>
              </a:ext>
            </a:extLst>
          </p:cNvPr>
          <p:cNvSpPr/>
          <p:nvPr/>
        </p:nvSpPr>
        <p:spPr>
          <a:xfrm>
            <a:off x="8163791" y="1779428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14AB5EB-9BFF-8045-950F-FDB6A6E2DCD8}"/>
              </a:ext>
            </a:extLst>
          </p:cNvPr>
          <p:cNvSpPr/>
          <p:nvPr/>
        </p:nvSpPr>
        <p:spPr>
          <a:xfrm>
            <a:off x="8163791" y="3137174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3CA8227-B0F5-604C-A846-8CD2CD2985A8}"/>
              </a:ext>
            </a:extLst>
          </p:cNvPr>
          <p:cNvSpPr/>
          <p:nvPr/>
        </p:nvSpPr>
        <p:spPr>
          <a:xfrm>
            <a:off x="8163791" y="4494920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0DF394C-C052-8E4A-8D62-142E8F89C96D}"/>
              </a:ext>
            </a:extLst>
          </p:cNvPr>
          <p:cNvSpPr/>
          <p:nvPr/>
        </p:nvSpPr>
        <p:spPr>
          <a:xfrm>
            <a:off x="8163791" y="5852666"/>
            <a:ext cx="802178" cy="7897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9DFD8CB-C412-8944-B864-42656622EFEA}"/>
              </a:ext>
            </a:extLst>
          </p:cNvPr>
          <p:cNvSpPr/>
          <p:nvPr/>
        </p:nvSpPr>
        <p:spPr>
          <a:xfrm>
            <a:off x="11858799" y="1461658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6F37A2C-2A49-DD48-9518-E30846FB9E87}"/>
              </a:ext>
            </a:extLst>
          </p:cNvPr>
          <p:cNvSpPr/>
          <p:nvPr/>
        </p:nvSpPr>
        <p:spPr>
          <a:xfrm>
            <a:off x="11858799" y="2659158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C1223B8-7DA9-C840-BE0D-DEC6086CD89E}"/>
              </a:ext>
            </a:extLst>
          </p:cNvPr>
          <p:cNvSpPr/>
          <p:nvPr/>
        </p:nvSpPr>
        <p:spPr>
          <a:xfrm>
            <a:off x="11858799" y="3865307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644A9B4-5F4D-5A48-AA7D-636C426BABFD}"/>
              </a:ext>
            </a:extLst>
          </p:cNvPr>
          <p:cNvSpPr/>
          <p:nvPr/>
        </p:nvSpPr>
        <p:spPr>
          <a:xfrm>
            <a:off x="11858799" y="5080105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2730E84-C529-1845-96DF-F39F6098F5C1}"/>
              </a:ext>
            </a:extLst>
          </p:cNvPr>
          <p:cNvSpPr/>
          <p:nvPr/>
        </p:nvSpPr>
        <p:spPr>
          <a:xfrm>
            <a:off x="13299672" y="1453009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AC564D5-F36F-7748-9D26-D99FAF2854C1}"/>
              </a:ext>
            </a:extLst>
          </p:cNvPr>
          <p:cNvSpPr/>
          <p:nvPr/>
        </p:nvSpPr>
        <p:spPr>
          <a:xfrm>
            <a:off x="13299672" y="2650509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BAA894A-7F5E-5940-A7AF-48E4B094D091}"/>
              </a:ext>
            </a:extLst>
          </p:cNvPr>
          <p:cNvSpPr/>
          <p:nvPr/>
        </p:nvSpPr>
        <p:spPr>
          <a:xfrm>
            <a:off x="13299672" y="3856658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A74F0F7-3FDF-D94F-A7D3-A21D0F9C7DD1}"/>
              </a:ext>
            </a:extLst>
          </p:cNvPr>
          <p:cNvSpPr/>
          <p:nvPr/>
        </p:nvSpPr>
        <p:spPr>
          <a:xfrm>
            <a:off x="13299672" y="5071456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81D8503-C267-AF4D-968E-C6B115C82AD8}"/>
              </a:ext>
            </a:extLst>
          </p:cNvPr>
          <p:cNvSpPr/>
          <p:nvPr/>
        </p:nvSpPr>
        <p:spPr>
          <a:xfrm>
            <a:off x="11858799" y="6303552"/>
            <a:ext cx="802178" cy="7897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76B1A91-15ED-634B-828B-AB0E4CC387CA}"/>
              </a:ext>
            </a:extLst>
          </p:cNvPr>
          <p:cNvSpPr/>
          <p:nvPr/>
        </p:nvSpPr>
        <p:spPr>
          <a:xfrm>
            <a:off x="13299672" y="6294903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7D7E03-C058-944D-9696-3D32BDDC2F40}"/>
              </a:ext>
            </a:extLst>
          </p:cNvPr>
          <p:cNvSpPr txBox="1"/>
          <p:nvPr/>
        </p:nvSpPr>
        <p:spPr>
          <a:xfrm>
            <a:off x="8198850" y="1135676"/>
            <a:ext cx="745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Pods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D47094-BBBB-6B43-86CE-05F2C9C82A9E}"/>
              </a:ext>
            </a:extLst>
          </p:cNvPr>
          <p:cNvSpPr txBox="1"/>
          <p:nvPr/>
        </p:nvSpPr>
        <p:spPr>
          <a:xfrm>
            <a:off x="800100" y="3199897"/>
            <a:ext cx="1736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Canary – 50%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3C8C02-7E95-D94D-B729-8AAC5132A38C}"/>
              </a:ext>
            </a:extLst>
          </p:cNvPr>
          <p:cNvSpPr txBox="1"/>
          <p:nvPr/>
        </p:nvSpPr>
        <p:spPr>
          <a:xfrm>
            <a:off x="5721927" y="1884826"/>
            <a:ext cx="14769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 – 75%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946BFC-5E8D-094D-9FA7-3FB2681E966C}"/>
              </a:ext>
            </a:extLst>
          </p:cNvPr>
          <p:cNvSpPr txBox="1"/>
          <p:nvPr/>
        </p:nvSpPr>
        <p:spPr>
          <a:xfrm>
            <a:off x="5826734" y="5913888"/>
            <a:ext cx="1736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Canary – 25%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E4A6C9-1D52-5549-BEBA-DB8610930588}"/>
              </a:ext>
            </a:extLst>
          </p:cNvPr>
          <p:cNvSpPr txBox="1"/>
          <p:nvPr/>
        </p:nvSpPr>
        <p:spPr>
          <a:xfrm>
            <a:off x="10133166" y="1779428"/>
            <a:ext cx="14769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 – 90%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F99BBF-AD18-034A-8249-53DE8FA376C7}"/>
              </a:ext>
            </a:extLst>
          </p:cNvPr>
          <p:cNvSpPr txBox="1"/>
          <p:nvPr/>
        </p:nvSpPr>
        <p:spPr>
          <a:xfrm>
            <a:off x="10101832" y="6504711"/>
            <a:ext cx="1736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Canary – 10%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37CB4F-1FBA-FB46-BF1A-6E747945A0F7}"/>
              </a:ext>
            </a:extLst>
          </p:cNvPr>
          <p:cNvSpPr txBox="1"/>
          <p:nvPr/>
        </p:nvSpPr>
        <p:spPr>
          <a:xfrm>
            <a:off x="952500" y="2043545"/>
            <a:ext cx="14769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 – 50%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6F3A89-69F1-7D4C-8585-0E0F130ECDD5}"/>
              </a:ext>
            </a:extLst>
          </p:cNvPr>
          <p:cNvSpPr txBox="1"/>
          <p:nvPr/>
        </p:nvSpPr>
        <p:spPr>
          <a:xfrm>
            <a:off x="3172691" y="1135677"/>
            <a:ext cx="745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Pods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86E58-CF23-4A4C-8A5D-8FE2BFDE52CB}"/>
              </a:ext>
            </a:extLst>
          </p:cNvPr>
          <p:cNvSpPr txBox="1"/>
          <p:nvPr/>
        </p:nvSpPr>
        <p:spPr>
          <a:xfrm>
            <a:off x="12583122" y="988678"/>
            <a:ext cx="745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Pods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AB223AC-3887-064E-BF11-7253567A24A0}"/>
              </a:ext>
            </a:extLst>
          </p:cNvPr>
          <p:cNvSpPr txBox="1"/>
          <p:nvPr/>
        </p:nvSpPr>
        <p:spPr>
          <a:xfrm>
            <a:off x="155158" y="5676987"/>
            <a:ext cx="4647747" cy="14465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u="sng" dirty="0"/>
              <a:t>Downside</a:t>
            </a:r>
          </a:p>
          <a:p>
            <a:r>
              <a:rPr lang="en-US" dirty="0"/>
              <a:t>We need to incrementally increase </a:t>
            </a:r>
          </a:p>
          <a:p>
            <a:r>
              <a:rPr lang="en-US" dirty="0"/>
              <a:t>pods based on percentage distribution </a:t>
            </a:r>
          </a:p>
          <a:p>
            <a:r>
              <a:rPr lang="en-US" dirty="0"/>
              <a:t>we need for canary</a:t>
            </a:r>
          </a:p>
        </p:txBody>
      </p:sp>
    </p:spTree>
    <p:extLst>
      <p:ext uri="{BB962C8B-B14F-4D97-AF65-F5344CB8AC3E}">
        <p14:creationId xmlns:p14="http://schemas.microsoft.com/office/powerpoint/2010/main" val="321391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65432" y="-163937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DaemonSets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3296229" y="930960"/>
            <a:ext cx="11065398" cy="6682849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3661302" y="1074754"/>
            <a:ext cx="4891743" cy="61440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5182797" y="6851204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7725910" y="71829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9253201" y="1074754"/>
            <a:ext cx="4737265" cy="61440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0379486" y="6849089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2A8889-4B40-438D-8CCA-E6401D68D57B}"/>
              </a:ext>
            </a:extLst>
          </p:cNvPr>
          <p:cNvSpPr/>
          <p:nvPr/>
        </p:nvSpPr>
        <p:spPr>
          <a:xfrm>
            <a:off x="4132674" y="5264421"/>
            <a:ext cx="9421793" cy="1510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4E1852A-132D-4565-9274-87D61794A98A}"/>
              </a:ext>
            </a:extLst>
          </p:cNvPr>
          <p:cNvSpPr/>
          <p:nvPr/>
        </p:nvSpPr>
        <p:spPr>
          <a:xfrm>
            <a:off x="5255684" y="5436355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74703B3-718E-43C7-A56B-C23DCDEBB419}"/>
              </a:ext>
            </a:extLst>
          </p:cNvPr>
          <p:cNvSpPr txBox="1"/>
          <p:nvPr/>
        </p:nvSpPr>
        <p:spPr>
          <a:xfrm>
            <a:off x="5480174" y="6353046"/>
            <a:ext cx="864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XRay</a:t>
            </a:r>
            <a:r>
              <a:rPr lang="en-IN" sz="1400" dirty="0"/>
              <a:t> pod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70FA42A-789F-4CEA-AB7D-BDC9C0B91597}"/>
              </a:ext>
            </a:extLst>
          </p:cNvPr>
          <p:cNvGrpSpPr/>
          <p:nvPr/>
        </p:nvGrpSpPr>
        <p:grpSpPr>
          <a:xfrm>
            <a:off x="5420328" y="5540706"/>
            <a:ext cx="1006998" cy="827590"/>
            <a:chOff x="853440" y="4579716"/>
            <a:chExt cx="1006998" cy="82759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4C0AF28-8B21-4A2B-981F-A71AAF55CB5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4F10CEE-80F1-4768-985A-8F80390827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B9AAB00-B7DF-407B-9488-EDB194E99B3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7A63F5C-8A65-4381-9F09-C29C99D70D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C07C87A-A94D-4999-96FB-1B0517FCC9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1E02E33-DB4F-4765-B2BA-1290471FCB4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2683EFD-D826-4875-B146-46D5F2CEF6A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X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EBA140A-628B-4FBF-A8F8-ECA3DF5C74A1}"/>
              </a:ext>
            </a:extLst>
          </p:cNvPr>
          <p:cNvSpPr txBox="1"/>
          <p:nvPr/>
        </p:nvSpPr>
        <p:spPr>
          <a:xfrm>
            <a:off x="8221379" y="5739588"/>
            <a:ext cx="15200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DaemonSet</a:t>
            </a: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C84E7B-7538-0B42-9F81-DA1C575F6B69}"/>
              </a:ext>
            </a:extLst>
          </p:cNvPr>
          <p:cNvSpPr/>
          <p:nvPr/>
        </p:nvSpPr>
        <p:spPr>
          <a:xfrm>
            <a:off x="4152702" y="4444319"/>
            <a:ext cx="9421793" cy="4139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XRay</a:t>
            </a:r>
            <a:r>
              <a:rPr lang="en-US" dirty="0"/>
              <a:t> </a:t>
            </a:r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8F12912-4E4D-7143-B10D-A3A36EB1587E}"/>
              </a:ext>
            </a:extLst>
          </p:cNvPr>
          <p:cNvSpPr/>
          <p:nvPr/>
        </p:nvSpPr>
        <p:spPr>
          <a:xfrm>
            <a:off x="11215305" y="5425344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C19E5A9-1F71-0E4E-BD60-16100CA7D0C8}"/>
              </a:ext>
            </a:extLst>
          </p:cNvPr>
          <p:cNvSpPr txBox="1"/>
          <p:nvPr/>
        </p:nvSpPr>
        <p:spPr>
          <a:xfrm>
            <a:off x="11439795" y="6342035"/>
            <a:ext cx="864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XRay</a:t>
            </a:r>
            <a:r>
              <a:rPr lang="en-IN" sz="1400" dirty="0"/>
              <a:t> pod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6622F12-35CC-A74B-B21F-4887470D94CE}"/>
              </a:ext>
            </a:extLst>
          </p:cNvPr>
          <p:cNvGrpSpPr/>
          <p:nvPr/>
        </p:nvGrpSpPr>
        <p:grpSpPr>
          <a:xfrm>
            <a:off x="11379949" y="5529695"/>
            <a:ext cx="1006998" cy="827590"/>
            <a:chOff x="853440" y="4579716"/>
            <a:chExt cx="1006998" cy="82759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C91DA45-3AEC-4143-8D5D-ECCAE3145F6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06ABDAF-A7A6-7146-B684-F04AABB65FF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F209725-9899-8445-8D13-FAF05BAFC9E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FCFA780-61D9-0E46-9320-1E18239B33F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CB0609A-2B0E-854A-A7DE-9C81450B56A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0588053-FE71-7042-9B02-1D0F06974BA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C6CF5CD-0DC2-F74E-8AC3-F8101220854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X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ED443F62-217C-684E-BFA5-AECC4506DFFA}"/>
              </a:ext>
            </a:extLst>
          </p:cNvPr>
          <p:cNvSpPr/>
          <p:nvPr/>
        </p:nvSpPr>
        <p:spPr>
          <a:xfrm>
            <a:off x="4171143" y="2020786"/>
            <a:ext cx="9421793" cy="21391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A36044D-EF9D-8E44-864D-EA81F65B5748}"/>
              </a:ext>
            </a:extLst>
          </p:cNvPr>
          <p:cNvSpPr/>
          <p:nvPr/>
        </p:nvSpPr>
        <p:spPr>
          <a:xfrm>
            <a:off x="4509723" y="2238996"/>
            <a:ext cx="8807669" cy="157255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15BB394-785F-234B-AFEB-A962261D1133}"/>
              </a:ext>
            </a:extLst>
          </p:cNvPr>
          <p:cNvSpPr/>
          <p:nvPr/>
        </p:nvSpPr>
        <p:spPr>
          <a:xfrm>
            <a:off x="4870840" y="2353296"/>
            <a:ext cx="1321599" cy="1290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C45E39E-D541-C941-A638-3DE8E9240553}"/>
              </a:ext>
            </a:extLst>
          </p:cNvPr>
          <p:cNvSpPr txBox="1"/>
          <p:nvPr/>
        </p:nvSpPr>
        <p:spPr>
          <a:xfrm>
            <a:off x="5063434" y="3336536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UMS POD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1F7CB4E-CA00-364B-A588-3407EFB495EB}"/>
              </a:ext>
            </a:extLst>
          </p:cNvPr>
          <p:cNvGrpSpPr/>
          <p:nvPr/>
        </p:nvGrpSpPr>
        <p:grpSpPr>
          <a:xfrm>
            <a:off x="5024496" y="2497557"/>
            <a:ext cx="1006998" cy="827590"/>
            <a:chOff x="853440" y="4579716"/>
            <a:chExt cx="1006998" cy="82759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1EA409F-C13A-9443-AFB6-FF75AE9BEC9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3CE8B4D-6FAD-214D-93AA-B9254B861E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1CAFD13-81C3-0540-8643-90B2778E21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3227729-F181-9D43-BCC3-B2C30B007C0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6DF2881-E6FE-444D-A791-FFE612C76E6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156FE62-FC6D-704D-B17C-B643EBED814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10ADCDD-438B-8546-A35D-8443F3F16CB4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U</a:t>
              </a: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B9E65B53-D163-5B4B-ADDF-3EBE30BC4274}"/>
              </a:ext>
            </a:extLst>
          </p:cNvPr>
          <p:cNvSpPr txBox="1"/>
          <p:nvPr/>
        </p:nvSpPr>
        <p:spPr>
          <a:xfrm>
            <a:off x="8221379" y="2785558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7911DDA-CD07-9444-ACD0-8AC2CAD14D5F}"/>
              </a:ext>
            </a:extLst>
          </p:cNvPr>
          <p:cNvSpPr txBox="1"/>
          <p:nvPr/>
        </p:nvSpPr>
        <p:spPr>
          <a:xfrm>
            <a:off x="7990662" y="3750645"/>
            <a:ext cx="22082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UMS Deployment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0775C050-0289-5F4C-BB72-7E6351B71445}"/>
              </a:ext>
            </a:extLst>
          </p:cNvPr>
          <p:cNvSpPr/>
          <p:nvPr/>
        </p:nvSpPr>
        <p:spPr>
          <a:xfrm>
            <a:off x="6667739" y="2360053"/>
            <a:ext cx="1321599" cy="1290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E1EE0FF-B834-A441-8BC7-A04EE5AF69C4}"/>
              </a:ext>
            </a:extLst>
          </p:cNvPr>
          <p:cNvSpPr txBox="1"/>
          <p:nvPr/>
        </p:nvSpPr>
        <p:spPr>
          <a:xfrm>
            <a:off x="6860333" y="3343293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UMS POD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87CB30D-38CE-8443-B228-7CA17E3D3E6F}"/>
              </a:ext>
            </a:extLst>
          </p:cNvPr>
          <p:cNvGrpSpPr/>
          <p:nvPr/>
        </p:nvGrpSpPr>
        <p:grpSpPr>
          <a:xfrm>
            <a:off x="6821395" y="2504314"/>
            <a:ext cx="1006998" cy="827590"/>
            <a:chOff x="853440" y="4579716"/>
            <a:chExt cx="1006998" cy="82759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2D4FFCF-6EA3-F24C-9FB6-73F0064B062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FEA1C0D-959E-8F4E-9C5B-056ADD1D05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BE1B609-E3AC-7142-9B70-7A4F17FFB502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5383AD1-5031-624F-BE56-A1DE5348D94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A3C556F-6411-4A4C-86FB-75BF8811209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1EAC022-5F43-4647-83FA-C6C7D72E0B2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A83B40F-B4E8-454B-930A-66C05F1B4C5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U</a:t>
              </a:r>
            </a:p>
          </p:txBody>
        </p: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7643A5BE-7360-DA42-99D8-796DF858A85E}"/>
              </a:ext>
            </a:extLst>
          </p:cNvPr>
          <p:cNvSpPr/>
          <p:nvPr/>
        </p:nvSpPr>
        <p:spPr>
          <a:xfrm>
            <a:off x="9848533" y="2365835"/>
            <a:ext cx="1321599" cy="1290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5760F73-D44C-0D47-9897-048F91069380}"/>
              </a:ext>
            </a:extLst>
          </p:cNvPr>
          <p:cNvSpPr txBox="1"/>
          <p:nvPr/>
        </p:nvSpPr>
        <p:spPr>
          <a:xfrm>
            <a:off x="10041127" y="3349075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UMS POD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3B08283-8130-BA41-BB83-657E7BF3B0B2}"/>
              </a:ext>
            </a:extLst>
          </p:cNvPr>
          <p:cNvGrpSpPr/>
          <p:nvPr/>
        </p:nvGrpSpPr>
        <p:grpSpPr>
          <a:xfrm>
            <a:off x="10002189" y="2510096"/>
            <a:ext cx="1006998" cy="827590"/>
            <a:chOff x="853440" y="4579716"/>
            <a:chExt cx="1006998" cy="82759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4FB0C536-F95B-484C-B7E7-9CF66907331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A7DE4B6-AABF-C147-86EF-7AF284E1DC4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F551C18-DCC8-EB42-B06A-461E30FF1E1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230788A-7BCF-BB44-A21E-479F708A73A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868643A-B20B-424D-BD60-CFBBE76C05F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BBC2A48-CA2A-4D41-B99E-30FFFF5CC73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9891703-7DEC-3540-A450-436F0DF4317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U</a:t>
              </a:r>
            </a:p>
          </p:txBody>
        </p:sp>
      </p:grpSp>
      <p:sp>
        <p:nvSpPr>
          <p:cNvPr id="125" name="Rectangle 124">
            <a:extLst>
              <a:ext uri="{FF2B5EF4-FFF2-40B4-BE49-F238E27FC236}">
                <a16:creationId xmlns:a16="http://schemas.microsoft.com/office/drawing/2014/main" id="{45A95745-E275-A842-9062-42EBBCD209CA}"/>
              </a:ext>
            </a:extLst>
          </p:cNvPr>
          <p:cNvSpPr/>
          <p:nvPr/>
        </p:nvSpPr>
        <p:spPr>
          <a:xfrm>
            <a:off x="11573339" y="2353296"/>
            <a:ext cx="1321599" cy="1290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106A7AF-5833-C742-8F88-01D8B0E2303F}"/>
              </a:ext>
            </a:extLst>
          </p:cNvPr>
          <p:cNvSpPr txBox="1"/>
          <p:nvPr/>
        </p:nvSpPr>
        <p:spPr>
          <a:xfrm>
            <a:off x="11765933" y="3336536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UMS POD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66A1B36B-782E-F040-8727-772817E99AA6}"/>
              </a:ext>
            </a:extLst>
          </p:cNvPr>
          <p:cNvGrpSpPr/>
          <p:nvPr/>
        </p:nvGrpSpPr>
        <p:grpSpPr>
          <a:xfrm>
            <a:off x="11726995" y="2497557"/>
            <a:ext cx="1006998" cy="827590"/>
            <a:chOff x="853440" y="4579716"/>
            <a:chExt cx="1006998" cy="82759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B43B042D-6068-8444-9BBE-F3D03264285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F5EB3E3-1450-FD42-969C-48E3FA5F0F6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6EE83432-2149-774C-8576-A9609A2F3A7F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F2234A6-AA98-5E4A-82E7-5A7E60C6332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32C5691-4F90-C54F-B2F0-C59A6A66DE2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EB4263F-9263-8040-BDEA-3DF913E8ECB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ED89556-B9FD-B649-A52B-2F49CE77B06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U</a:t>
              </a:r>
            </a:p>
          </p:txBody>
        </p:sp>
      </p:grpSp>
      <p:sp>
        <p:nvSpPr>
          <p:cNvPr id="135" name="Rectangle 134">
            <a:extLst>
              <a:ext uri="{FF2B5EF4-FFF2-40B4-BE49-F238E27FC236}">
                <a16:creationId xmlns:a16="http://schemas.microsoft.com/office/drawing/2014/main" id="{DC55E1FF-4BE1-7145-B853-075036EA2B44}"/>
              </a:ext>
            </a:extLst>
          </p:cNvPr>
          <p:cNvSpPr/>
          <p:nvPr/>
        </p:nvSpPr>
        <p:spPr>
          <a:xfrm>
            <a:off x="4192227" y="1223133"/>
            <a:ext cx="9421793" cy="4139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UMS  </a:t>
            </a:r>
            <a:r>
              <a:rPr lang="en-US" dirty="0" err="1"/>
              <a:t>LoadBalancer</a:t>
            </a:r>
            <a:r>
              <a:rPr lang="en-US" dirty="0"/>
              <a:t> Service</a:t>
            </a:r>
          </a:p>
        </p:txBody>
      </p:sp>
      <p:pic>
        <p:nvPicPr>
          <p:cNvPr id="178" name="Graphic 177">
            <a:extLst>
              <a:ext uri="{FF2B5EF4-FFF2-40B4-BE49-F238E27FC236}">
                <a16:creationId xmlns:a16="http://schemas.microsoft.com/office/drawing/2014/main" id="{5269C1B9-0C4E-7C4E-9ABA-878D12351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934" y="3510713"/>
            <a:ext cx="711200" cy="711200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38F56B22-7D48-2E4C-9EF8-3674E549E44D}"/>
              </a:ext>
            </a:extLst>
          </p:cNvPr>
          <p:cNvSpPr txBox="1"/>
          <p:nvPr/>
        </p:nvSpPr>
        <p:spPr>
          <a:xfrm>
            <a:off x="482719" y="3189404"/>
            <a:ext cx="1025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X-Ray</a:t>
            </a:r>
          </a:p>
        </p:txBody>
      </p:sp>
      <p:pic>
        <p:nvPicPr>
          <p:cNvPr id="181" name="Graphic 180" descr="User">
            <a:extLst>
              <a:ext uri="{FF2B5EF4-FFF2-40B4-BE49-F238E27FC236}">
                <a16:creationId xmlns:a16="http://schemas.microsoft.com/office/drawing/2014/main" id="{87490406-E7B4-284E-9DD6-BC02C99A68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96001" y="-93779"/>
            <a:ext cx="914400" cy="914400"/>
          </a:xfrm>
          <a:prstGeom prst="rect">
            <a:avLst/>
          </a:prstGeom>
        </p:spPr>
      </p:pic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80F0AAEC-4CBC-9A42-9063-063DA01AD28D}"/>
              </a:ext>
            </a:extLst>
          </p:cNvPr>
          <p:cNvCxnSpPr>
            <a:cxnSpLocks/>
          </p:cNvCxnSpPr>
          <p:nvPr/>
        </p:nvCxnSpPr>
        <p:spPr>
          <a:xfrm>
            <a:off x="9253201" y="630200"/>
            <a:ext cx="0" cy="293215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3" name="Graphic 182" descr="User">
            <a:extLst>
              <a:ext uri="{FF2B5EF4-FFF2-40B4-BE49-F238E27FC236}">
                <a16:creationId xmlns:a16="http://schemas.microsoft.com/office/drawing/2014/main" id="{71F43B26-1D20-FA49-B694-897F2D2CB4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83579" y="-97197"/>
            <a:ext cx="914400" cy="914400"/>
          </a:xfrm>
          <a:prstGeom prst="rect">
            <a:avLst/>
          </a:prstGeom>
        </p:spPr>
      </p:pic>
      <p:pic>
        <p:nvPicPr>
          <p:cNvPr id="185" name="Graphic 184" descr="User">
            <a:extLst>
              <a:ext uri="{FF2B5EF4-FFF2-40B4-BE49-F238E27FC236}">
                <a16:creationId xmlns:a16="http://schemas.microsoft.com/office/drawing/2014/main" id="{CE81D982-BDBD-0E49-9D61-6F701B8D6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20955" y="-86257"/>
            <a:ext cx="914400" cy="914400"/>
          </a:xfrm>
          <a:prstGeom prst="rect">
            <a:avLst/>
          </a:prstGeom>
        </p:spPr>
      </p:pic>
      <p:pic>
        <p:nvPicPr>
          <p:cNvPr id="187" name="Graphic 186" descr="User">
            <a:extLst>
              <a:ext uri="{FF2B5EF4-FFF2-40B4-BE49-F238E27FC236}">
                <a16:creationId xmlns:a16="http://schemas.microsoft.com/office/drawing/2014/main" id="{7E777D7C-4959-4045-8A79-8E34E4D0B5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08533" y="-89675"/>
            <a:ext cx="914400" cy="914400"/>
          </a:xfrm>
          <a:prstGeom prst="rect">
            <a:avLst/>
          </a:prstGeom>
        </p:spPr>
      </p:pic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400D2C90-DB9B-5B46-A770-CDAE4EDF8659}"/>
              </a:ext>
            </a:extLst>
          </p:cNvPr>
          <p:cNvCxnSpPr>
            <a:cxnSpLocks/>
          </p:cNvCxnSpPr>
          <p:nvPr/>
        </p:nvCxnSpPr>
        <p:spPr>
          <a:xfrm>
            <a:off x="10505688" y="637745"/>
            <a:ext cx="0" cy="293215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3E7DDC60-9895-6940-ABDC-E1C7527991F6}"/>
              </a:ext>
            </a:extLst>
          </p:cNvPr>
          <p:cNvCxnSpPr>
            <a:cxnSpLocks/>
          </p:cNvCxnSpPr>
          <p:nvPr/>
        </p:nvCxnSpPr>
        <p:spPr>
          <a:xfrm>
            <a:off x="11695554" y="670595"/>
            <a:ext cx="0" cy="293215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869AA4F6-F159-5E4E-80AE-C3DEFE679F24}"/>
              </a:ext>
            </a:extLst>
          </p:cNvPr>
          <p:cNvCxnSpPr>
            <a:cxnSpLocks/>
          </p:cNvCxnSpPr>
          <p:nvPr/>
        </p:nvCxnSpPr>
        <p:spPr>
          <a:xfrm>
            <a:off x="13011736" y="678117"/>
            <a:ext cx="0" cy="293215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73659F-181A-014F-909B-8F36A3D44285}"/>
              </a:ext>
            </a:extLst>
          </p:cNvPr>
          <p:cNvCxnSpPr>
            <a:stCxn id="135" idx="2"/>
            <a:endCxn id="93" idx="0"/>
          </p:cNvCxnSpPr>
          <p:nvPr/>
        </p:nvCxnSpPr>
        <p:spPr>
          <a:xfrm flipH="1">
            <a:off x="5531640" y="1637065"/>
            <a:ext cx="3371484" cy="7162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668DBFA-CEE5-C140-9402-230D92BD7DD2}"/>
              </a:ext>
            </a:extLst>
          </p:cNvPr>
          <p:cNvCxnSpPr>
            <a:stCxn id="135" idx="2"/>
            <a:endCxn id="105" idx="0"/>
          </p:cNvCxnSpPr>
          <p:nvPr/>
        </p:nvCxnSpPr>
        <p:spPr>
          <a:xfrm flipH="1">
            <a:off x="7328539" y="1637065"/>
            <a:ext cx="1574585" cy="7229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2581203-553A-504F-8A00-56CC3DE4B7BC}"/>
              </a:ext>
            </a:extLst>
          </p:cNvPr>
          <p:cNvCxnSpPr>
            <a:stCxn id="135" idx="2"/>
            <a:endCxn id="115" idx="0"/>
          </p:cNvCxnSpPr>
          <p:nvPr/>
        </p:nvCxnSpPr>
        <p:spPr>
          <a:xfrm>
            <a:off x="8903124" y="1637065"/>
            <a:ext cx="1606209" cy="7287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F18268F-A6BE-B04F-9FFC-86CFE9F3125A}"/>
              </a:ext>
            </a:extLst>
          </p:cNvPr>
          <p:cNvCxnSpPr>
            <a:cxnSpLocks/>
            <a:stCxn id="135" idx="2"/>
          </p:cNvCxnSpPr>
          <p:nvPr/>
        </p:nvCxnSpPr>
        <p:spPr>
          <a:xfrm>
            <a:off x="8903124" y="1637065"/>
            <a:ext cx="3327370" cy="69314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EA5A5D-7D12-EF47-8731-BABE1BAF4765}"/>
              </a:ext>
            </a:extLst>
          </p:cNvPr>
          <p:cNvCxnSpPr>
            <a:stCxn id="94" idx="2"/>
            <a:endCxn id="3" idx="0"/>
          </p:cNvCxnSpPr>
          <p:nvPr/>
        </p:nvCxnSpPr>
        <p:spPr>
          <a:xfrm>
            <a:off x="5512436" y="3644313"/>
            <a:ext cx="3351163" cy="80000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40AB772-D956-6D46-A047-5D74F9D50B6F}"/>
              </a:ext>
            </a:extLst>
          </p:cNvPr>
          <p:cNvCxnSpPr>
            <a:stCxn id="106" idx="2"/>
            <a:endCxn id="3" idx="0"/>
          </p:cNvCxnSpPr>
          <p:nvPr/>
        </p:nvCxnSpPr>
        <p:spPr>
          <a:xfrm>
            <a:off x="7309335" y="3651070"/>
            <a:ext cx="1554264" cy="79324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40CF00-AEC1-404A-AD42-EBD194966539}"/>
              </a:ext>
            </a:extLst>
          </p:cNvPr>
          <p:cNvCxnSpPr>
            <a:stCxn id="116" idx="2"/>
            <a:endCxn id="3" idx="0"/>
          </p:cNvCxnSpPr>
          <p:nvPr/>
        </p:nvCxnSpPr>
        <p:spPr>
          <a:xfrm flipH="1">
            <a:off x="8863599" y="3656852"/>
            <a:ext cx="1626530" cy="78746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DBBDEB-8469-3E45-B184-41B9E526BC78}"/>
              </a:ext>
            </a:extLst>
          </p:cNvPr>
          <p:cNvCxnSpPr>
            <a:stCxn id="126" idx="2"/>
            <a:endCxn id="3" idx="0"/>
          </p:cNvCxnSpPr>
          <p:nvPr/>
        </p:nvCxnSpPr>
        <p:spPr>
          <a:xfrm flipH="1">
            <a:off x="8863599" y="3644313"/>
            <a:ext cx="3351336" cy="80000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21551B7-882D-024E-A97F-06274821D6A4}"/>
              </a:ext>
            </a:extLst>
          </p:cNvPr>
          <p:cNvCxnSpPr>
            <a:stCxn id="3" idx="2"/>
            <a:endCxn id="137" idx="0"/>
          </p:cNvCxnSpPr>
          <p:nvPr/>
        </p:nvCxnSpPr>
        <p:spPr>
          <a:xfrm flipH="1">
            <a:off x="5938307" y="4858251"/>
            <a:ext cx="2925292" cy="578104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F160CF7-68E4-BB47-ACF0-F210F332857B}"/>
              </a:ext>
            </a:extLst>
          </p:cNvPr>
          <p:cNvCxnSpPr>
            <a:stCxn id="3" idx="2"/>
            <a:endCxn id="81" idx="0"/>
          </p:cNvCxnSpPr>
          <p:nvPr/>
        </p:nvCxnSpPr>
        <p:spPr>
          <a:xfrm>
            <a:off x="8863599" y="4858251"/>
            <a:ext cx="3034329" cy="56709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4BA44AB4-8659-8C48-B6B6-12B3A65ABB4F}"/>
              </a:ext>
            </a:extLst>
          </p:cNvPr>
          <p:cNvCxnSpPr>
            <a:stCxn id="137" idx="1"/>
            <a:endCxn id="178" idx="3"/>
          </p:cNvCxnSpPr>
          <p:nvPr/>
        </p:nvCxnSpPr>
        <p:spPr>
          <a:xfrm rot="10800000">
            <a:off x="1351134" y="3866314"/>
            <a:ext cx="3904550" cy="2199933"/>
          </a:xfrm>
          <a:prstGeom prst="bentConnector3">
            <a:avLst>
              <a:gd name="adj1" fmla="val 58250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50C6CA3D-3DC0-F34E-9D84-7AB1FEC2C11C}"/>
              </a:ext>
            </a:extLst>
          </p:cNvPr>
          <p:cNvCxnSpPr>
            <a:stCxn id="81" idx="2"/>
            <a:endCxn id="178" idx="2"/>
          </p:cNvCxnSpPr>
          <p:nvPr/>
        </p:nvCxnSpPr>
        <p:spPr>
          <a:xfrm rot="5400000" flipH="1">
            <a:off x="5215125" y="2322"/>
            <a:ext cx="2463212" cy="10902394"/>
          </a:xfrm>
          <a:prstGeom prst="bentConnector3">
            <a:avLst>
              <a:gd name="adj1" fmla="val -33326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53554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B97999-4620-1B4F-B55A-4F011A4442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672FE0-5B0E-0443-B91D-8C1EB542A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6819"/>
            <a:ext cx="14277106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Canary Deployments on Kubernetes with </a:t>
            </a:r>
            <a:r>
              <a:rPr lang="en-US" dirty="0">
                <a:solidFill>
                  <a:srgbClr val="00B050"/>
                </a:solidFill>
              </a:rPr>
              <a:t>AWS App Mesh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357973-B043-734F-BB0C-C7EAFF1FBC55}"/>
              </a:ext>
            </a:extLst>
          </p:cNvPr>
          <p:cNvCxnSpPr>
            <a:cxnSpLocks/>
          </p:cNvCxnSpPr>
          <p:nvPr/>
        </p:nvCxnSpPr>
        <p:spPr>
          <a:xfrm>
            <a:off x="4916978" y="1461658"/>
            <a:ext cx="0" cy="583969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4F9807-1685-484B-B356-4FEF764F662F}"/>
              </a:ext>
            </a:extLst>
          </p:cNvPr>
          <p:cNvCxnSpPr>
            <a:cxnSpLocks/>
          </p:cNvCxnSpPr>
          <p:nvPr/>
        </p:nvCxnSpPr>
        <p:spPr>
          <a:xfrm>
            <a:off x="9784773" y="1461658"/>
            <a:ext cx="0" cy="583969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435F1E2-2F1E-994A-B9ED-5F9A302020D3}"/>
              </a:ext>
            </a:extLst>
          </p:cNvPr>
          <p:cNvSpPr/>
          <p:nvPr/>
        </p:nvSpPr>
        <p:spPr>
          <a:xfrm>
            <a:off x="8163791" y="1779428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14AB5EB-9BFF-8045-950F-FDB6A6E2DCD8}"/>
              </a:ext>
            </a:extLst>
          </p:cNvPr>
          <p:cNvSpPr/>
          <p:nvPr/>
        </p:nvSpPr>
        <p:spPr>
          <a:xfrm>
            <a:off x="8163791" y="3137174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3CA8227-B0F5-604C-A846-8CD2CD2985A8}"/>
              </a:ext>
            </a:extLst>
          </p:cNvPr>
          <p:cNvSpPr/>
          <p:nvPr/>
        </p:nvSpPr>
        <p:spPr>
          <a:xfrm>
            <a:off x="8163791" y="4494920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0DF394C-C052-8E4A-8D62-142E8F89C96D}"/>
              </a:ext>
            </a:extLst>
          </p:cNvPr>
          <p:cNvSpPr/>
          <p:nvPr/>
        </p:nvSpPr>
        <p:spPr>
          <a:xfrm>
            <a:off x="8163791" y="5852666"/>
            <a:ext cx="802178" cy="7897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7D7E03-C058-944D-9696-3D32BDDC2F40}"/>
              </a:ext>
            </a:extLst>
          </p:cNvPr>
          <p:cNvSpPr txBox="1"/>
          <p:nvPr/>
        </p:nvSpPr>
        <p:spPr>
          <a:xfrm>
            <a:off x="8198850" y="1135676"/>
            <a:ext cx="745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Pods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D47094-BBBB-6B43-86CE-05F2C9C82A9E}"/>
              </a:ext>
            </a:extLst>
          </p:cNvPr>
          <p:cNvSpPr txBox="1"/>
          <p:nvPr/>
        </p:nvSpPr>
        <p:spPr>
          <a:xfrm>
            <a:off x="822913" y="5960313"/>
            <a:ext cx="15934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Canary – 5%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3C8C02-7E95-D94D-B729-8AAC5132A38C}"/>
              </a:ext>
            </a:extLst>
          </p:cNvPr>
          <p:cNvSpPr txBox="1"/>
          <p:nvPr/>
        </p:nvSpPr>
        <p:spPr>
          <a:xfrm>
            <a:off x="5721927" y="1884826"/>
            <a:ext cx="14769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 – 70%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946BFC-5E8D-094D-9FA7-3FB2681E966C}"/>
              </a:ext>
            </a:extLst>
          </p:cNvPr>
          <p:cNvSpPr txBox="1"/>
          <p:nvPr/>
        </p:nvSpPr>
        <p:spPr>
          <a:xfrm>
            <a:off x="5826734" y="5913888"/>
            <a:ext cx="1736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Canary – 30%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E4A6C9-1D52-5549-BEBA-DB8610930588}"/>
              </a:ext>
            </a:extLst>
          </p:cNvPr>
          <p:cNvSpPr txBox="1"/>
          <p:nvPr/>
        </p:nvSpPr>
        <p:spPr>
          <a:xfrm>
            <a:off x="10133166" y="1779428"/>
            <a:ext cx="14769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 – 20%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F99BBF-AD18-034A-8249-53DE8FA376C7}"/>
              </a:ext>
            </a:extLst>
          </p:cNvPr>
          <p:cNvSpPr txBox="1"/>
          <p:nvPr/>
        </p:nvSpPr>
        <p:spPr>
          <a:xfrm>
            <a:off x="10158799" y="6095576"/>
            <a:ext cx="1736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Canary – 80%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37CB4F-1FBA-FB46-BF1A-6E747945A0F7}"/>
              </a:ext>
            </a:extLst>
          </p:cNvPr>
          <p:cNvSpPr txBox="1"/>
          <p:nvPr/>
        </p:nvSpPr>
        <p:spPr>
          <a:xfrm>
            <a:off x="952500" y="2043545"/>
            <a:ext cx="14769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 – 95%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6F3A89-69F1-7D4C-8585-0E0F130ECDD5}"/>
              </a:ext>
            </a:extLst>
          </p:cNvPr>
          <p:cNvSpPr txBox="1"/>
          <p:nvPr/>
        </p:nvSpPr>
        <p:spPr>
          <a:xfrm>
            <a:off x="3172691" y="1135677"/>
            <a:ext cx="745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Pods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86E58-CF23-4A4C-8A5D-8FE2BFDE52CB}"/>
              </a:ext>
            </a:extLst>
          </p:cNvPr>
          <p:cNvSpPr txBox="1"/>
          <p:nvPr/>
        </p:nvSpPr>
        <p:spPr>
          <a:xfrm>
            <a:off x="12430644" y="1135675"/>
            <a:ext cx="745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Pods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9796FF3-85D1-194B-B1C2-C619291D8B54}"/>
              </a:ext>
            </a:extLst>
          </p:cNvPr>
          <p:cNvSpPr/>
          <p:nvPr/>
        </p:nvSpPr>
        <p:spPr>
          <a:xfrm>
            <a:off x="3116486" y="1775968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DFFA5FA-91A1-5342-AD5E-B33FD6C35253}"/>
              </a:ext>
            </a:extLst>
          </p:cNvPr>
          <p:cNvSpPr/>
          <p:nvPr/>
        </p:nvSpPr>
        <p:spPr>
          <a:xfrm>
            <a:off x="3116486" y="3133714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5DA1DF4-CA0D-A148-810F-8025BC0203D8}"/>
              </a:ext>
            </a:extLst>
          </p:cNvPr>
          <p:cNvSpPr/>
          <p:nvPr/>
        </p:nvSpPr>
        <p:spPr>
          <a:xfrm>
            <a:off x="3116486" y="4491460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AAFF859-40B0-F541-BB65-CDCFF99010C9}"/>
              </a:ext>
            </a:extLst>
          </p:cNvPr>
          <p:cNvSpPr/>
          <p:nvPr/>
        </p:nvSpPr>
        <p:spPr>
          <a:xfrm>
            <a:off x="3116486" y="5849206"/>
            <a:ext cx="802178" cy="7897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4941A0D1-A92A-7840-A00C-53DCD91A42BF}"/>
              </a:ext>
            </a:extLst>
          </p:cNvPr>
          <p:cNvSpPr/>
          <p:nvPr/>
        </p:nvSpPr>
        <p:spPr>
          <a:xfrm>
            <a:off x="12430644" y="1884826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CB0744E3-3295-4B4E-A2F4-C42FD6A86810}"/>
              </a:ext>
            </a:extLst>
          </p:cNvPr>
          <p:cNvSpPr/>
          <p:nvPr/>
        </p:nvSpPr>
        <p:spPr>
          <a:xfrm>
            <a:off x="12430644" y="3242572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6CA02A29-26C7-294D-8C57-6D316AB8C6C4}"/>
              </a:ext>
            </a:extLst>
          </p:cNvPr>
          <p:cNvSpPr/>
          <p:nvPr/>
        </p:nvSpPr>
        <p:spPr>
          <a:xfrm>
            <a:off x="12430644" y="4600318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D9C6F85-EC58-6143-8E48-ED5B0ED6F2A4}"/>
              </a:ext>
            </a:extLst>
          </p:cNvPr>
          <p:cNvSpPr/>
          <p:nvPr/>
        </p:nvSpPr>
        <p:spPr>
          <a:xfrm>
            <a:off x="12430644" y="5958064"/>
            <a:ext cx="802178" cy="7897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529" y="2488247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Autoscaling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Horizontal Pod Autoscaler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5215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16992C-342D-6D4A-A396-26D3F67F2A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196F1-1CE1-FB4F-A786-5A300F8A9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558636"/>
            <a:ext cx="12618720" cy="5853719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rgbClr val="16191F"/>
                </a:solidFill>
                <a:latin typeface="Amazon Ember"/>
              </a:rPr>
              <a:t>In a very simple note Horizontal Scaling means 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increasing and decreasing </a:t>
            </a:r>
            <a:r>
              <a:rPr lang="en-IN" dirty="0">
                <a:solidFill>
                  <a:srgbClr val="16191F"/>
                </a:solidFill>
                <a:latin typeface="Amazon Ember"/>
              </a:rPr>
              <a:t>the number of 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Replicas (Pods)</a:t>
            </a:r>
          </a:p>
          <a:p>
            <a:r>
              <a:rPr lang="en-IN" dirty="0">
                <a:solidFill>
                  <a:srgbClr val="16191F"/>
                </a:solidFill>
                <a:latin typeface="Amazon Ember"/>
              </a:rPr>
              <a:t>HPA 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automatically scales </a:t>
            </a:r>
            <a:r>
              <a:rPr lang="en-IN" dirty="0">
                <a:solidFill>
                  <a:srgbClr val="16191F"/>
                </a:solidFill>
                <a:latin typeface="Amazon Ember"/>
              </a:rPr>
              <a:t>the number of pods in a deployment, replication controller, or replica set, stateful set based on that resource's 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CPU utilization</a:t>
            </a:r>
            <a:r>
              <a:rPr lang="en-IN" dirty="0">
                <a:solidFill>
                  <a:srgbClr val="16191F"/>
                </a:solidFill>
                <a:latin typeface="Amazon Ember"/>
              </a:rPr>
              <a:t>. </a:t>
            </a:r>
          </a:p>
          <a:p>
            <a:r>
              <a:rPr lang="en-IN" dirty="0"/>
              <a:t>This can help our applications </a:t>
            </a:r>
            <a:r>
              <a:rPr lang="en-IN" dirty="0">
                <a:solidFill>
                  <a:srgbClr val="0070C0"/>
                </a:solidFill>
              </a:rPr>
              <a:t>scale out to meet increased demand </a:t>
            </a:r>
            <a:r>
              <a:rPr lang="en-IN" dirty="0"/>
              <a:t>or </a:t>
            </a:r>
            <a:r>
              <a:rPr lang="en-IN" dirty="0">
                <a:solidFill>
                  <a:srgbClr val="0070C0"/>
                </a:solidFill>
              </a:rPr>
              <a:t>scale in when resources are not needed</a:t>
            </a:r>
            <a:r>
              <a:rPr lang="en-IN" dirty="0"/>
              <a:t>, thus freeing up your worker nodes for other applications. </a:t>
            </a:r>
          </a:p>
          <a:p>
            <a:r>
              <a:rPr lang="en-IN" dirty="0"/>
              <a:t>When we set a </a:t>
            </a:r>
            <a:r>
              <a:rPr lang="en-IN" dirty="0">
                <a:solidFill>
                  <a:srgbClr val="0070C0"/>
                </a:solidFill>
              </a:rPr>
              <a:t>target CPU utilization percentage</a:t>
            </a:r>
            <a:r>
              <a:rPr lang="en-IN" dirty="0"/>
              <a:t>, the HPA scales our application in or out to try to meet that </a:t>
            </a:r>
            <a:r>
              <a:rPr lang="en-IN" dirty="0">
                <a:solidFill>
                  <a:srgbClr val="0070C0"/>
                </a:solidFill>
              </a:rPr>
              <a:t>target</a:t>
            </a:r>
            <a:r>
              <a:rPr lang="en-IN" dirty="0"/>
              <a:t>.</a:t>
            </a:r>
          </a:p>
          <a:p>
            <a:r>
              <a:rPr lang="en-IN" dirty="0"/>
              <a:t>HPA needs </a:t>
            </a:r>
            <a:r>
              <a:rPr lang="en-IN" dirty="0">
                <a:solidFill>
                  <a:srgbClr val="0070C0"/>
                </a:solidFill>
              </a:rPr>
              <a:t>Kubernetes metrics server </a:t>
            </a:r>
            <a:r>
              <a:rPr lang="en-IN" dirty="0"/>
              <a:t>to verify CPU metrics of a pod. </a:t>
            </a:r>
          </a:p>
          <a:p>
            <a:r>
              <a:rPr lang="en-IN" dirty="0"/>
              <a:t>We </a:t>
            </a:r>
            <a:r>
              <a:rPr lang="en-IN" dirty="0">
                <a:solidFill>
                  <a:srgbClr val="0070C0"/>
                </a:solidFill>
              </a:rPr>
              <a:t>do not need </a:t>
            </a:r>
            <a:r>
              <a:rPr lang="en-IN" dirty="0"/>
              <a:t>to </a:t>
            </a:r>
            <a:r>
              <a:rPr lang="en-IN" dirty="0">
                <a:solidFill>
                  <a:srgbClr val="0070C0"/>
                </a:solidFill>
              </a:rPr>
              <a:t>deploy or install the HPA </a:t>
            </a:r>
            <a:r>
              <a:rPr lang="en-IN" dirty="0"/>
              <a:t>on our cluster to begin scaling our applications, its out of the box available as a </a:t>
            </a:r>
            <a:r>
              <a:rPr lang="en-IN" dirty="0">
                <a:solidFill>
                  <a:srgbClr val="0070C0"/>
                </a:solidFill>
              </a:rPr>
              <a:t>default</a:t>
            </a:r>
            <a:r>
              <a:rPr lang="en-IN" dirty="0"/>
              <a:t> Kubernetes API resource.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68DC96-0EA8-814E-9370-84F47ACFC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</p:spPr>
        <p:txBody>
          <a:bodyPr/>
          <a:lstStyle/>
          <a:p>
            <a:r>
              <a:rPr lang="en-US" dirty="0"/>
              <a:t>Horizontal Pod Autoscaler – HPA - </a:t>
            </a:r>
            <a:r>
              <a:rPr lang="en-US" dirty="0" err="1"/>
              <a:t>Intoduction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94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6AC395-7658-C145-B325-7DD1F33589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1449C-36C3-4846-944F-C216451A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462" y="154446"/>
            <a:ext cx="12618720" cy="1188851"/>
          </a:xfrm>
        </p:spPr>
        <p:txBody>
          <a:bodyPr/>
          <a:lstStyle/>
          <a:p>
            <a:r>
              <a:rPr lang="en-US" dirty="0"/>
              <a:t>How HPA works?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29EB9F-7E04-F043-AAD9-E09CA10FA733}"/>
              </a:ext>
            </a:extLst>
          </p:cNvPr>
          <p:cNvSpPr/>
          <p:nvPr/>
        </p:nvSpPr>
        <p:spPr>
          <a:xfrm>
            <a:off x="592282" y="2535386"/>
            <a:ext cx="5403273" cy="46447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C3BDE9-1887-AA42-801F-BBE1D0315263}"/>
              </a:ext>
            </a:extLst>
          </p:cNvPr>
          <p:cNvSpPr/>
          <p:nvPr/>
        </p:nvSpPr>
        <p:spPr>
          <a:xfrm>
            <a:off x="893618" y="5101935"/>
            <a:ext cx="4748646" cy="1610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437634-BBC7-B641-A2C8-157074057099}"/>
              </a:ext>
            </a:extLst>
          </p:cNvPr>
          <p:cNvSpPr/>
          <p:nvPr/>
        </p:nvSpPr>
        <p:spPr>
          <a:xfrm>
            <a:off x="1005840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236CE3-00BE-D84D-8BCA-FAA5003F9A2C}"/>
              </a:ext>
            </a:extLst>
          </p:cNvPr>
          <p:cNvSpPr/>
          <p:nvPr/>
        </p:nvSpPr>
        <p:spPr>
          <a:xfrm>
            <a:off x="2398222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E09AB3-E2BA-0C44-8684-42819FF01CCD}"/>
              </a:ext>
            </a:extLst>
          </p:cNvPr>
          <p:cNvSpPr/>
          <p:nvPr/>
        </p:nvSpPr>
        <p:spPr>
          <a:xfrm>
            <a:off x="4468090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606606-F40B-154D-8D23-B6FCED3F2EA2}"/>
              </a:ext>
            </a:extLst>
          </p:cNvPr>
          <p:cNvSpPr/>
          <p:nvPr/>
        </p:nvSpPr>
        <p:spPr>
          <a:xfrm>
            <a:off x="4010891" y="5756563"/>
            <a:ext cx="1070263" cy="35848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Scale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3D22F8-FECF-9147-AF62-24F8E955B672}"/>
              </a:ext>
            </a:extLst>
          </p:cNvPr>
          <p:cNvSpPr/>
          <p:nvPr/>
        </p:nvSpPr>
        <p:spPr>
          <a:xfrm>
            <a:off x="1132609" y="5237018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Deployment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C7F8E-B68C-3D4B-9AC6-866B81A54B86}"/>
              </a:ext>
            </a:extLst>
          </p:cNvPr>
          <p:cNvSpPr/>
          <p:nvPr/>
        </p:nvSpPr>
        <p:spPr>
          <a:xfrm>
            <a:off x="1132609" y="5595504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ReplicaSet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4A872A-5D41-F640-AFF3-50551624D937}"/>
              </a:ext>
            </a:extLst>
          </p:cNvPr>
          <p:cNvSpPr/>
          <p:nvPr/>
        </p:nvSpPr>
        <p:spPr>
          <a:xfrm>
            <a:off x="1132609" y="5982565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Replication Controller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9A08C-19EB-2843-BE38-1DEEFEC18C13}"/>
              </a:ext>
            </a:extLst>
          </p:cNvPr>
          <p:cNvSpPr/>
          <p:nvPr/>
        </p:nvSpPr>
        <p:spPr>
          <a:xfrm>
            <a:off x="1132609" y="6343649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StatefulSet</a:t>
            </a:r>
            <a:endParaRPr 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5B5C2F-C2F2-8342-BB3F-EF5C9A47596C}"/>
              </a:ext>
            </a:extLst>
          </p:cNvPr>
          <p:cNvSpPr txBox="1"/>
          <p:nvPr/>
        </p:nvSpPr>
        <p:spPr>
          <a:xfrm>
            <a:off x="2398222" y="6749210"/>
            <a:ext cx="14748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2BE145-8BA8-284B-B579-32FBF39C0008}"/>
              </a:ext>
            </a:extLst>
          </p:cNvPr>
          <p:cNvSpPr/>
          <p:nvPr/>
        </p:nvSpPr>
        <p:spPr>
          <a:xfrm>
            <a:off x="9550284" y="4023528"/>
            <a:ext cx="3171306" cy="14131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Horizontal Pod Autoscaler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B37ADF-5055-944B-A7AA-DA289DC45854}"/>
              </a:ext>
            </a:extLst>
          </p:cNvPr>
          <p:cNvSpPr txBox="1"/>
          <p:nvPr/>
        </p:nvSpPr>
        <p:spPr>
          <a:xfrm>
            <a:off x="3530479" y="2965300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C73799-A0EE-C442-B8E6-6202182ADA90}"/>
              </a:ext>
            </a:extLst>
          </p:cNvPr>
          <p:cNvSpPr txBox="1"/>
          <p:nvPr/>
        </p:nvSpPr>
        <p:spPr>
          <a:xfrm>
            <a:off x="3743140" y="2974471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77F72C-979B-BB47-8458-12FD71349E81}"/>
              </a:ext>
            </a:extLst>
          </p:cNvPr>
          <p:cNvSpPr txBox="1"/>
          <p:nvPr/>
        </p:nvSpPr>
        <p:spPr>
          <a:xfrm>
            <a:off x="4000490" y="2977142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C235291-6D74-9D43-A430-9DBD4475ACBF}"/>
              </a:ext>
            </a:extLst>
          </p:cNvPr>
          <p:cNvCxnSpPr>
            <a:stCxn id="6" idx="0"/>
            <a:endCxn id="7" idx="2"/>
          </p:cNvCxnSpPr>
          <p:nvPr/>
        </p:nvCxnSpPr>
        <p:spPr>
          <a:xfrm flipH="1" flipV="1">
            <a:off x="1531620" y="3657600"/>
            <a:ext cx="1736321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1EEE7C-46C9-9342-A0CF-5BF22F9EE4E0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H="1" flipV="1">
            <a:off x="2924002" y="3657600"/>
            <a:ext cx="343939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2C283F-B1AC-864B-8C53-416EBE00F8FF}"/>
              </a:ext>
            </a:extLst>
          </p:cNvPr>
          <p:cNvCxnSpPr>
            <a:stCxn id="6" idx="0"/>
            <a:endCxn id="9" idx="2"/>
          </p:cNvCxnSpPr>
          <p:nvPr/>
        </p:nvCxnSpPr>
        <p:spPr>
          <a:xfrm flipV="1">
            <a:off x="3267941" y="3657600"/>
            <a:ext cx="1725929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4615CBA-3EED-1248-87BE-D4D2163B7B90}"/>
              </a:ext>
            </a:extLst>
          </p:cNvPr>
          <p:cNvSpPr txBox="1"/>
          <p:nvPr/>
        </p:nvSpPr>
        <p:spPr>
          <a:xfrm>
            <a:off x="6560940" y="4303115"/>
            <a:ext cx="24885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Query for Metrics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D132159-8AC8-2F47-B8DB-CD20AD4E6726}"/>
              </a:ext>
            </a:extLst>
          </p:cNvPr>
          <p:cNvCxnSpPr>
            <a:cxnSpLocks/>
          </p:cNvCxnSpPr>
          <p:nvPr/>
        </p:nvCxnSpPr>
        <p:spPr>
          <a:xfrm flipV="1">
            <a:off x="9923318" y="3190010"/>
            <a:ext cx="0" cy="862444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1CC2322-7657-1D4E-BDDE-4C475A0EFF1E}"/>
              </a:ext>
            </a:extLst>
          </p:cNvPr>
          <p:cNvCxnSpPr>
            <a:cxnSpLocks/>
          </p:cNvCxnSpPr>
          <p:nvPr/>
        </p:nvCxnSpPr>
        <p:spPr>
          <a:xfrm>
            <a:off x="9912927" y="3190009"/>
            <a:ext cx="2317173" cy="0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EAADBE-1D6D-484D-9BC5-C469B0EB12C5}"/>
              </a:ext>
            </a:extLst>
          </p:cNvPr>
          <p:cNvCxnSpPr>
            <a:cxnSpLocks/>
          </p:cNvCxnSpPr>
          <p:nvPr/>
        </p:nvCxnSpPr>
        <p:spPr>
          <a:xfrm>
            <a:off x="12230100" y="3190009"/>
            <a:ext cx="31173" cy="862445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CA1335A-532E-4C4B-82B7-4D57F326F646}"/>
              </a:ext>
            </a:extLst>
          </p:cNvPr>
          <p:cNvSpPr txBox="1"/>
          <p:nvPr/>
        </p:nvSpPr>
        <p:spPr>
          <a:xfrm>
            <a:off x="9855670" y="2644304"/>
            <a:ext cx="29981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Calculate the Replica’s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981B2DD8-4798-1246-A1AB-EC07077E2F28}"/>
              </a:ext>
            </a:extLst>
          </p:cNvPr>
          <p:cNvCxnSpPr>
            <a:stCxn id="16" idx="2"/>
            <a:endCxn id="10" idx="3"/>
          </p:cNvCxnSpPr>
          <p:nvPr/>
        </p:nvCxnSpPr>
        <p:spPr>
          <a:xfrm rot="5400000">
            <a:off x="7858989" y="2658858"/>
            <a:ext cx="499114" cy="6054783"/>
          </a:xfrm>
          <a:prstGeom prst="bentConnector2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B0A2B4-8C37-9A4C-BB83-342505A827DC}"/>
              </a:ext>
            </a:extLst>
          </p:cNvPr>
          <p:cNvSpPr txBox="1"/>
          <p:nvPr/>
        </p:nvSpPr>
        <p:spPr>
          <a:xfrm>
            <a:off x="6296891" y="5541119"/>
            <a:ext cx="4140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Scale the app to desired replicas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1D8D17-A4BD-C941-AED9-A1A416D3E175}"/>
              </a:ext>
            </a:extLst>
          </p:cNvPr>
          <p:cNvSpPr/>
          <p:nvPr/>
        </p:nvSpPr>
        <p:spPr>
          <a:xfrm>
            <a:off x="592282" y="1620982"/>
            <a:ext cx="5403273" cy="46759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Server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D90865-0E87-AD41-94A6-FA9DE4C2BD4B}"/>
              </a:ext>
            </a:extLst>
          </p:cNvPr>
          <p:cNvSpPr/>
          <p:nvPr/>
        </p:nvSpPr>
        <p:spPr>
          <a:xfrm>
            <a:off x="363682" y="1352468"/>
            <a:ext cx="12847320" cy="6071821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C489E4-7AE7-B54A-BC45-028BCF468D6E}"/>
              </a:ext>
            </a:extLst>
          </p:cNvPr>
          <p:cNvSpPr txBox="1"/>
          <p:nvPr/>
        </p:nvSpPr>
        <p:spPr>
          <a:xfrm>
            <a:off x="10757289" y="6941879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Cluster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3A9D09-2650-E543-96F8-5EC7D970046C}"/>
              </a:ext>
            </a:extLst>
          </p:cNvPr>
          <p:cNvCxnSpPr>
            <a:endCxn id="7" idx="0"/>
          </p:cNvCxnSpPr>
          <p:nvPr/>
        </p:nvCxnSpPr>
        <p:spPr>
          <a:xfrm>
            <a:off x="1531620" y="2107189"/>
            <a:ext cx="0" cy="615229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59B54D-E932-524A-ADD0-ADA474CB8E23}"/>
              </a:ext>
            </a:extLst>
          </p:cNvPr>
          <p:cNvCxnSpPr>
            <a:stCxn id="8" idx="0"/>
          </p:cNvCxnSpPr>
          <p:nvPr/>
        </p:nvCxnSpPr>
        <p:spPr>
          <a:xfrm flipV="1">
            <a:off x="2924002" y="2088573"/>
            <a:ext cx="0" cy="633845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7997553-B0D7-5F48-9A06-95BC6934A59A}"/>
              </a:ext>
            </a:extLst>
          </p:cNvPr>
          <p:cNvCxnSpPr>
            <a:stCxn id="9" idx="0"/>
          </p:cNvCxnSpPr>
          <p:nvPr/>
        </p:nvCxnSpPr>
        <p:spPr>
          <a:xfrm flipV="1">
            <a:off x="4993870" y="2088573"/>
            <a:ext cx="0" cy="633845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E520E074-42EA-2C47-A91D-82D52F2741BD}"/>
              </a:ext>
            </a:extLst>
          </p:cNvPr>
          <p:cNvCxnSpPr>
            <a:stCxn id="16" idx="1"/>
            <a:endCxn id="21" idx="3"/>
          </p:cNvCxnSpPr>
          <p:nvPr/>
        </p:nvCxnSpPr>
        <p:spPr>
          <a:xfrm rot="10800000">
            <a:off x="5995556" y="1854778"/>
            <a:ext cx="3554729" cy="2875332"/>
          </a:xfrm>
          <a:prstGeom prst="bentConnector3">
            <a:avLst>
              <a:gd name="adj1" fmla="val 85662"/>
            </a:avLst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80308722-0AC1-5A43-98B6-C59E05687C65}"/>
              </a:ext>
            </a:extLst>
          </p:cNvPr>
          <p:cNvSpPr/>
          <p:nvPr/>
        </p:nvSpPr>
        <p:spPr>
          <a:xfrm>
            <a:off x="7013863" y="3541493"/>
            <a:ext cx="1506681" cy="68856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 secs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A04DEBB-BBB5-ED4C-8253-EF327CD1C240}"/>
              </a:ext>
            </a:extLst>
          </p:cNvPr>
          <p:cNvSpPr txBox="1"/>
          <p:nvPr/>
        </p:nvSpPr>
        <p:spPr>
          <a:xfrm>
            <a:off x="6618191" y="3219396"/>
            <a:ext cx="54675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control loop is executed every 15 seconds</a:t>
            </a:r>
          </a:p>
        </p:txBody>
      </p:sp>
    </p:spTree>
    <p:extLst>
      <p:ext uri="{BB962C8B-B14F-4D97-AF65-F5344CB8AC3E}">
        <p14:creationId xmlns:p14="http://schemas.microsoft.com/office/powerpoint/2010/main" val="170568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 animBg="1"/>
      <p:bldP spid="18" grpId="0"/>
      <p:bldP spid="19" grpId="0"/>
      <p:bldP spid="20" grpId="0"/>
      <p:bldP spid="29" grpId="0"/>
      <p:bldP spid="46" grpId="0"/>
      <p:bldP spid="49" grpId="0"/>
      <p:bldP spid="21" grpId="0" animBg="1"/>
      <p:bldP spid="23" grpId="0" animBg="1"/>
      <p:bldP spid="24" grpId="0"/>
      <p:bldP spid="55" grpId="0" animBg="1"/>
      <p:bldP spid="56" grpId="0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6AC395-7658-C145-B325-7DD1F33589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1449C-36C3-4846-944F-C216451A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045" y="256901"/>
            <a:ext cx="12618720" cy="1188851"/>
          </a:xfrm>
        </p:spPr>
        <p:txBody>
          <a:bodyPr/>
          <a:lstStyle/>
          <a:p>
            <a:r>
              <a:rPr lang="en-US" dirty="0"/>
              <a:t>How is HPA configured?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84A14DE-7323-6444-939F-78D4847DCF95}"/>
              </a:ext>
            </a:extLst>
          </p:cNvPr>
          <p:cNvSpPr/>
          <p:nvPr/>
        </p:nvSpPr>
        <p:spPr>
          <a:xfrm>
            <a:off x="8480637" y="2228921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Scaling Metric: CPU Utilization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173E962-5C84-A840-8D77-42D82FAE12CE}"/>
              </a:ext>
            </a:extLst>
          </p:cNvPr>
          <p:cNvSpPr/>
          <p:nvPr/>
        </p:nvSpPr>
        <p:spPr>
          <a:xfrm>
            <a:off x="8480637" y="3391009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 Value -  CPU = 50%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7A98E00-50B2-C74E-9C2F-B7142D35786C}"/>
              </a:ext>
            </a:extLst>
          </p:cNvPr>
          <p:cNvSpPr/>
          <p:nvPr/>
        </p:nvSpPr>
        <p:spPr>
          <a:xfrm>
            <a:off x="8480637" y="4480324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Min Replicas = 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DDD4322-9A7F-414D-8FE0-09C723D81B55}"/>
              </a:ext>
            </a:extLst>
          </p:cNvPr>
          <p:cNvSpPr/>
          <p:nvPr/>
        </p:nvSpPr>
        <p:spPr>
          <a:xfrm>
            <a:off x="8480637" y="5562084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Max Replicas = 10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C98B8F-506F-B445-BC98-4C12807EEC4E}"/>
              </a:ext>
            </a:extLst>
          </p:cNvPr>
          <p:cNvSpPr/>
          <p:nvPr/>
        </p:nvSpPr>
        <p:spPr>
          <a:xfrm>
            <a:off x="1570683" y="6580377"/>
            <a:ext cx="11937499" cy="68286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kubectl</a:t>
            </a:r>
            <a:r>
              <a:rPr lang="en-IN" sz="2400" dirty="0"/>
              <a:t> </a:t>
            </a:r>
            <a:r>
              <a:rPr lang="en-IN" sz="2400" dirty="0" err="1"/>
              <a:t>autoscale</a:t>
            </a:r>
            <a:r>
              <a:rPr lang="en-IN" sz="2400" dirty="0"/>
              <a:t> deployment demo-deployment  --</a:t>
            </a:r>
            <a:r>
              <a:rPr lang="en-IN" sz="2400" dirty="0" err="1"/>
              <a:t>cpu</a:t>
            </a:r>
            <a:r>
              <a:rPr lang="en-IN" sz="2400" dirty="0"/>
              <a:t>-percent=50 --min=1 --max=10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FF2B2F6-AF8C-CB4A-8D14-2ACD6BF2FDA7}"/>
              </a:ext>
            </a:extLst>
          </p:cNvPr>
          <p:cNvSpPr/>
          <p:nvPr/>
        </p:nvSpPr>
        <p:spPr>
          <a:xfrm>
            <a:off x="1570683" y="3950878"/>
            <a:ext cx="3146790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HPA requires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420A775-F0A5-214D-A628-ECC0DBA7C55F}"/>
              </a:ext>
            </a:extLst>
          </p:cNvPr>
          <p:cNvCxnSpPr>
            <a:stCxn id="55" idx="3"/>
            <a:endCxn id="50" idx="1"/>
          </p:cNvCxnSpPr>
          <p:nvPr/>
        </p:nvCxnSpPr>
        <p:spPr>
          <a:xfrm flipV="1">
            <a:off x="4717473" y="2508856"/>
            <a:ext cx="3763164" cy="172195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667FC87-8986-554F-93D6-261A1960CBE3}"/>
              </a:ext>
            </a:extLst>
          </p:cNvPr>
          <p:cNvCxnSpPr>
            <a:stCxn id="55" idx="3"/>
            <a:endCxn id="51" idx="1"/>
          </p:cNvCxnSpPr>
          <p:nvPr/>
        </p:nvCxnSpPr>
        <p:spPr>
          <a:xfrm flipV="1">
            <a:off x="4717473" y="3670944"/>
            <a:ext cx="3763164" cy="55986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5596556-D71A-3847-B7D1-46F41C13AFF4}"/>
              </a:ext>
            </a:extLst>
          </p:cNvPr>
          <p:cNvCxnSpPr>
            <a:stCxn id="55" idx="3"/>
            <a:endCxn id="52" idx="1"/>
          </p:cNvCxnSpPr>
          <p:nvPr/>
        </p:nvCxnSpPr>
        <p:spPr>
          <a:xfrm>
            <a:off x="4717473" y="4230813"/>
            <a:ext cx="3763164" cy="52944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FC3603E-D422-1D45-AD16-1DC148A4A67B}"/>
              </a:ext>
            </a:extLst>
          </p:cNvPr>
          <p:cNvCxnSpPr>
            <a:stCxn id="55" idx="3"/>
            <a:endCxn id="53" idx="1"/>
          </p:cNvCxnSpPr>
          <p:nvPr/>
        </p:nvCxnSpPr>
        <p:spPr>
          <a:xfrm>
            <a:off x="4717473" y="4230813"/>
            <a:ext cx="3763164" cy="161120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26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529" y="2488247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Autoscaling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Vertical Pod Autoscaler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1026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B3E958-14D6-BC41-8B96-AEE75D51F3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C4F31-3EE2-6746-9C00-C8A3D093B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VPA automatically adjusts the </a:t>
            </a:r>
            <a:r>
              <a:rPr lang="en-IN" dirty="0">
                <a:solidFill>
                  <a:srgbClr val="0070C0"/>
                </a:solidFill>
              </a:rPr>
              <a:t>CPU and memory reservations </a:t>
            </a:r>
            <a:r>
              <a:rPr lang="en-IN" dirty="0"/>
              <a:t>for our pods to help </a:t>
            </a:r>
            <a:r>
              <a:rPr lang="en-IN" dirty="0">
                <a:solidFill>
                  <a:srgbClr val="0070C0"/>
                </a:solidFill>
              </a:rPr>
              <a:t>"right size" </a:t>
            </a:r>
            <a:r>
              <a:rPr lang="en-IN" dirty="0"/>
              <a:t>our applications. </a:t>
            </a:r>
          </a:p>
          <a:p>
            <a:r>
              <a:rPr lang="en-IN" dirty="0"/>
              <a:t>This adjustment can </a:t>
            </a:r>
            <a:r>
              <a:rPr lang="en-IN" dirty="0">
                <a:solidFill>
                  <a:srgbClr val="0070C0"/>
                </a:solidFill>
              </a:rPr>
              <a:t>improve cluster resource utilization </a:t>
            </a:r>
            <a:r>
              <a:rPr lang="en-IN" dirty="0"/>
              <a:t>and </a:t>
            </a:r>
            <a:r>
              <a:rPr lang="en-IN" dirty="0">
                <a:solidFill>
                  <a:srgbClr val="0070C0"/>
                </a:solidFill>
              </a:rPr>
              <a:t>free up </a:t>
            </a:r>
            <a:r>
              <a:rPr lang="en-IN" dirty="0"/>
              <a:t>CPU and memory for other pods. 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Benefits</a:t>
            </a:r>
          </a:p>
          <a:p>
            <a:pPr lvl="1"/>
            <a:r>
              <a:rPr lang="en-IN" dirty="0"/>
              <a:t>Cluster nodes are used </a:t>
            </a:r>
            <a:r>
              <a:rPr lang="en-IN" dirty="0">
                <a:solidFill>
                  <a:srgbClr val="0070C0"/>
                </a:solidFill>
              </a:rPr>
              <a:t>efficiently</a:t>
            </a:r>
            <a:r>
              <a:rPr lang="en-IN" dirty="0"/>
              <a:t>, because Pods use exactly what they need.</a:t>
            </a:r>
          </a:p>
          <a:p>
            <a:pPr lvl="1"/>
            <a:r>
              <a:rPr lang="en-IN" dirty="0"/>
              <a:t>Pods are </a:t>
            </a:r>
            <a:r>
              <a:rPr lang="en-IN" dirty="0">
                <a:solidFill>
                  <a:srgbClr val="0070C0"/>
                </a:solidFill>
              </a:rPr>
              <a:t>scheduled onto nodes </a:t>
            </a:r>
            <a:r>
              <a:rPr lang="en-IN" dirty="0"/>
              <a:t>that have the appropriate resources available.</a:t>
            </a:r>
          </a:p>
          <a:p>
            <a:pPr lvl="1"/>
            <a:r>
              <a:rPr lang="en-IN" dirty="0"/>
              <a:t>We </a:t>
            </a:r>
            <a:r>
              <a:rPr lang="en-IN" dirty="0">
                <a:solidFill>
                  <a:srgbClr val="0070C0"/>
                </a:solidFill>
              </a:rPr>
              <a:t>don't have </a:t>
            </a:r>
            <a:r>
              <a:rPr lang="en-IN" dirty="0"/>
              <a:t>to run </a:t>
            </a:r>
            <a:r>
              <a:rPr lang="en-IN" dirty="0">
                <a:solidFill>
                  <a:srgbClr val="C00000"/>
                </a:solidFill>
              </a:rPr>
              <a:t>time-consuming benchmarking tasks </a:t>
            </a:r>
            <a:r>
              <a:rPr lang="en-IN" dirty="0"/>
              <a:t>to determine the correct values for CPU and memory requests.</a:t>
            </a:r>
          </a:p>
          <a:p>
            <a:pPr lvl="1"/>
            <a:r>
              <a:rPr lang="en-IN" dirty="0">
                <a:solidFill>
                  <a:srgbClr val="00B050"/>
                </a:solidFill>
              </a:rPr>
              <a:t>Maintenance time is reduced</a:t>
            </a:r>
            <a:r>
              <a:rPr lang="en-IN" dirty="0"/>
              <a:t>, because the autoscaler can adjust CPU and memory requests over time without any action on your part.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088D4E-F9D4-0D4D-9D7C-6F4A1A4E6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Pod Autoscaler – VPA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311956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F5395C-9564-5C4D-84A5-68D7FC2492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44565A-0E6D-9240-B449-6B80F3910418}"/>
              </a:ext>
            </a:extLst>
          </p:cNvPr>
          <p:cNvSpPr/>
          <p:nvPr/>
        </p:nvSpPr>
        <p:spPr>
          <a:xfrm>
            <a:off x="5377293" y="254574"/>
            <a:ext cx="4144241" cy="61480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VPA Components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82AAD6-7014-AB45-BBA0-12143BD55241}"/>
              </a:ext>
            </a:extLst>
          </p:cNvPr>
          <p:cNvSpPr/>
          <p:nvPr/>
        </p:nvSpPr>
        <p:spPr>
          <a:xfrm>
            <a:off x="148070" y="2172562"/>
            <a:ext cx="4144241" cy="61480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VPA Admission Hook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E3B2EE-C497-F446-B515-5C791871269C}"/>
              </a:ext>
            </a:extLst>
          </p:cNvPr>
          <p:cNvSpPr/>
          <p:nvPr/>
        </p:nvSpPr>
        <p:spPr>
          <a:xfrm>
            <a:off x="10171834" y="2218451"/>
            <a:ext cx="4144241" cy="61480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VPA Updater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CAFBA9-6347-4345-8A64-E0303A711156}"/>
              </a:ext>
            </a:extLst>
          </p:cNvPr>
          <p:cNvSpPr/>
          <p:nvPr/>
        </p:nvSpPr>
        <p:spPr>
          <a:xfrm>
            <a:off x="5243079" y="2172562"/>
            <a:ext cx="4144241" cy="61480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VPA Recommender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2279C9-955E-5D4A-BF0F-D1144640FF9C}"/>
              </a:ext>
            </a:extLst>
          </p:cNvPr>
          <p:cNvSpPr/>
          <p:nvPr/>
        </p:nvSpPr>
        <p:spPr>
          <a:xfrm>
            <a:off x="148070" y="3012902"/>
            <a:ext cx="4144241" cy="332250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Every pod submitted to the k8s cluster goes through this webhook automatically which checks whether a </a:t>
            </a:r>
            <a:r>
              <a:rPr lang="en-IN" dirty="0" err="1">
                <a:solidFill>
                  <a:srgbClr val="FFC000"/>
                </a:solidFill>
              </a:rPr>
              <a:t>VerticalPodAutoscaler</a:t>
            </a:r>
            <a:r>
              <a:rPr lang="en-IN" dirty="0">
                <a:solidFill>
                  <a:srgbClr val="FFC000"/>
                </a:solidFill>
              </a:rPr>
              <a:t> </a:t>
            </a:r>
            <a:r>
              <a:rPr lang="en-IN" dirty="0"/>
              <a:t>object is referencing this pod or one of its parents (a ReplicaSet, a Deployment, etc.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E56F01-1711-694D-B12B-7D1F2EBB3E5B}"/>
              </a:ext>
            </a:extLst>
          </p:cNvPr>
          <p:cNvSpPr/>
          <p:nvPr/>
        </p:nvSpPr>
        <p:spPr>
          <a:xfrm>
            <a:off x="10171834" y="3058791"/>
            <a:ext cx="4144241" cy="332250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rgbClr val="FFC000"/>
                </a:solidFill>
              </a:rPr>
              <a:t>Runs every 1 minute</a:t>
            </a:r>
            <a:r>
              <a:rPr lang="en-IN" dirty="0"/>
              <a:t>. If a pod is not running in the calculated recommendation range</a:t>
            </a:r>
            <a:r>
              <a:rPr lang="en-IN" dirty="0">
                <a:solidFill>
                  <a:srgbClr val="FFC000"/>
                </a:solidFill>
              </a:rPr>
              <a:t>, it evicts the currently running version of this pod</a:t>
            </a:r>
            <a:r>
              <a:rPr lang="en-IN" dirty="0"/>
              <a:t>, so it can restart and go through the </a:t>
            </a:r>
            <a:r>
              <a:rPr lang="en-IN" dirty="0">
                <a:solidFill>
                  <a:srgbClr val="FFC000"/>
                </a:solidFill>
              </a:rPr>
              <a:t>VPA admission webhook</a:t>
            </a:r>
            <a:r>
              <a:rPr lang="en-IN" dirty="0"/>
              <a:t> which will change the CPU and memory settings for it, before it can start.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CC23AD-3D7C-B246-9268-5CE31E8FE9CF}"/>
              </a:ext>
            </a:extLst>
          </p:cNvPr>
          <p:cNvSpPr/>
          <p:nvPr/>
        </p:nvSpPr>
        <p:spPr>
          <a:xfrm>
            <a:off x="5243079" y="3012902"/>
            <a:ext cx="4144241" cy="332250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Connects to the </a:t>
            </a:r>
            <a:r>
              <a:rPr lang="en-IN" dirty="0">
                <a:solidFill>
                  <a:srgbClr val="FFC000"/>
                </a:solidFill>
              </a:rPr>
              <a:t>metrics-server </a:t>
            </a:r>
            <a:r>
              <a:rPr lang="en-IN" dirty="0"/>
              <a:t> in the cluster, fetches historical and current usage data (CPU and memory) for each VPA-enabled pod and generates recommendations for </a:t>
            </a:r>
            <a:r>
              <a:rPr lang="en-IN" dirty="0">
                <a:solidFill>
                  <a:srgbClr val="FFC000"/>
                </a:solidFill>
              </a:rPr>
              <a:t>scaling up or down </a:t>
            </a:r>
            <a:r>
              <a:rPr lang="en-IN" dirty="0"/>
              <a:t>the requests and limits of these pods.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EE2D8A-6C15-664F-9ABC-D8EB0A479DC3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220191" y="869378"/>
            <a:ext cx="5229223" cy="1303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C0D5A1-4DDD-6040-A52F-140FC6648D5C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flipH="1">
            <a:off x="7315200" y="869378"/>
            <a:ext cx="134214" cy="1303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F2B4F17-2F32-0F49-82ED-8006FF6403A6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7449414" y="869378"/>
            <a:ext cx="4794541" cy="13490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35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529" y="2488247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Autoscaling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Cluster Autoscaler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086612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E72368-8D26-E244-B91E-E6C7A0AF07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95D5B-B266-0144-8BA0-83B72613E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Cluster Autoscaler </a:t>
            </a:r>
            <a:r>
              <a:rPr lang="en-IN" dirty="0"/>
              <a:t>is a tool that </a:t>
            </a:r>
            <a:r>
              <a:rPr lang="en-IN" dirty="0">
                <a:solidFill>
                  <a:srgbClr val="0070C0"/>
                </a:solidFill>
              </a:rPr>
              <a:t>automatically adjusts</a:t>
            </a:r>
            <a:r>
              <a:rPr lang="en-IN" dirty="0"/>
              <a:t> the size of a Kubernetes cluster when one of the following conditions is true:</a:t>
            </a:r>
          </a:p>
          <a:p>
            <a:r>
              <a:rPr lang="en-IN" dirty="0"/>
              <a:t>There are pods that </a:t>
            </a:r>
            <a:r>
              <a:rPr lang="en-IN" dirty="0">
                <a:solidFill>
                  <a:srgbClr val="C00000"/>
                </a:solidFill>
              </a:rPr>
              <a:t>failed to run </a:t>
            </a:r>
            <a:r>
              <a:rPr lang="en-IN" dirty="0"/>
              <a:t>in the cluster due to </a:t>
            </a:r>
            <a:r>
              <a:rPr lang="en-IN" dirty="0">
                <a:solidFill>
                  <a:srgbClr val="C00000"/>
                </a:solidFill>
              </a:rPr>
              <a:t>insufficient resources</a:t>
            </a:r>
            <a:r>
              <a:rPr lang="en-IN" dirty="0"/>
              <a:t>.</a:t>
            </a:r>
          </a:p>
          <a:p>
            <a:r>
              <a:rPr lang="en-IN" dirty="0"/>
              <a:t>There are nodes in the cluster that have been </a:t>
            </a:r>
            <a:r>
              <a:rPr lang="en-IN" dirty="0">
                <a:solidFill>
                  <a:srgbClr val="00B050"/>
                </a:solidFill>
              </a:rPr>
              <a:t>underutilized </a:t>
            </a:r>
            <a:r>
              <a:rPr lang="en-IN" dirty="0"/>
              <a:t>for an extended period of time and their pods can be placed on other existing nodes.</a:t>
            </a:r>
          </a:p>
          <a:p>
            <a:r>
              <a:rPr lang="en-IN" dirty="0"/>
              <a:t>The Cluster Autoscaler </a:t>
            </a:r>
            <a:r>
              <a:rPr lang="en-IN" dirty="0">
                <a:solidFill>
                  <a:srgbClr val="0070C0"/>
                </a:solidFill>
              </a:rPr>
              <a:t>modifies</a:t>
            </a:r>
            <a:r>
              <a:rPr lang="en-IN" dirty="0"/>
              <a:t> our worker node groups so that they </a:t>
            </a:r>
            <a:r>
              <a:rPr lang="en-IN" dirty="0">
                <a:solidFill>
                  <a:srgbClr val="0070C0"/>
                </a:solidFill>
              </a:rPr>
              <a:t>scale out </a:t>
            </a:r>
            <a:r>
              <a:rPr lang="en-IN" dirty="0"/>
              <a:t>when we need more resources and </a:t>
            </a:r>
            <a:r>
              <a:rPr lang="en-IN" dirty="0">
                <a:solidFill>
                  <a:srgbClr val="0070C0"/>
                </a:solidFill>
              </a:rPr>
              <a:t>scale in </a:t>
            </a:r>
            <a:r>
              <a:rPr lang="en-IN" dirty="0"/>
              <a:t>when we have underutilized resources.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F56D6C-095E-3740-9F8E-02100CE93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Autoscaler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402645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Kalyan Reddy Daida</a:t>
            </a:r>
            <a:endParaRPr kumimoji="0" lang="en-GB" sz="1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486065" y="726247"/>
            <a:ext cx="13846384" cy="68209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065" y="732764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1527713" y="1520583"/>
            <a:ext cx="11304637" cy="5902014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1586" y="1518631"/>
            <a:ext cx="330200" cy="330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2130134" y="2244061"/>
            <a:ext cx="4273273" cy="4692957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21201" y="2244062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1972838" y="1850783"/>
            <a:ext cx="10663970" cy="542439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6939846" y="2240575"/>
            <a:ext cx="4905789" cy="469644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378" y="2240208"/>
            <a:ext cx="274320" cy="27432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7265" y="5176419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446407" y="5890952"/>
            <a:ext cx="1114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EKS Cluster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12832350" y="1545785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232621" y="771767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5632239" y="187120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Users</a:t>
            </a:r>
          </a:p>
        </p:txBody>
      </p:sp>
      <p:pic>
        <p:nvPicPr>
          <p:cNvPr id="230" name="Graphic 229" descr="User">
            <a:extLst>
              <a:ext uri="{FF2B5EF4-FFF2-40B4-BE49-F238E27FC236}">
                <a16:creationId xmlns:a16="http://schemas.microsoft.com/office/drawing/2014/main" id="{B26B73C8-879B-5449-9192-29B2690816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30223" y="-112282"/>
            <a:ext cx="914400" cy="914400"/>
          </a:xfrm>
          <a:prstGeom prst="rect">
            <a:avLst/>
          </a:prstGeom>
        </p:spPr>
      </p:pic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10930821" y="779516"/>
            <a:ext cx="2459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xraydemo.kubeoncloud.com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7030A0"/>
                </a:solidFill>
                <a:latin typeface="Calibri" panose="020F0502020204030204"/>
              </a:rPr>
              <a:t>services-</a:t>
            </a:r>
            <a:r>
              <a:rPr lang="en-US" sz="1400" dirty="0" err="1">
                <a:solidFill>
                  <a:srgbClr val="7030A0"/>
                </a:solidFill>
                <a:latin typeface="Calibri" panose="020F0502020204030204"/>
              </a:rPr>
              <a:t>xray.kubeoncloud.com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164" name="Title 3">
            <a:extLst>
              <a:ext uri="{FF2B5EF4-FFF2-40B4-BE49-F238E27FC236}">
                <a16:creationId xmlns:a16="http://schemas.microsoft.com/office/drawing/2014/main" id="{6E485FC9-FA4E-9146-AE25-A5748594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12" y="69184"/>
            <a:ext cx="7611500" cy="537428"/>
          </a:xfrm>
        </p:spPr>
        <p:txBody>
          <a:bodyPr>
            <a:normAutofit/>
          </a:bodyPr>
          <a:lstStyle/>
          <a:p>
            <a:r>
              <a:rPr lang="en-US" sz="2800" dirty="0"/>
              <a:t>Microservices Distributed Tracing with </a:t>
            </a:r>
            <a:r>
              <a:rPr lang="en-US" sz="2800" dirty="0">
                <a:solidFill>
                  <a:srgbClr val="C00000"/>
                </a:solidFill>
              </a:rPr>
              <a:t>AWS X-Ray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62EF2785-26E5-8243-BE09-7D4FE65B3685}"/>
              </a:ext>
            </a:extLst>
          </p:cNvPr>
          <p:cNvSpPr txBox="1"/>
          <p:nvPr/>
        </p:nvSpPr>
        <p:spPr>
          <a:xfrm>
            <a:off x="340745" y="4577171"/>
            <a:ext cx="136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Simple Email </a:t>
            </a:r>
          </a:p>
          <a:p>
            <a:pPr algn="ctr"/>
            <a:r>
              <a:rPr lang="en-US" sz="1400" dirty="0">
                <a:solidFill>
                  <a:srgbClr val="0070C0"/>
                </a:solidFill>
              </a:rPr>
              <a:t>Service (SES)</a:t>
            </a:r>
          </a:p>
        </p:txBody>
      </p:sp>
      <p:pic>
        <p:nvPicPr>
          <p:cNvPr id="295" name="Graphic 294">
            <a:extLst>
              <a:ext uri="{FF2B5EF4-FFF2-40B4-BE49-F238E27FC236}">
                <a16:creationId xmlns:a16="http://schemas.microsoft.com/office/drawing/2014/main" id="{9C158EB3-3972-7E4A-B297-25395925DB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89115" y="3905485"/>
            <a:ext cx="711200" cy="711200"/>
          </a:xfrm>
          <a:prstGeom prst="rect">
            <a:avLst/>
          </a:prstGeom>
        </p:spPr>
      </p:pic>
      <p:sp>
        <p:nvSpPr>
          <p:cNvPr id="297" name="TextBox 296">
            <a:extLst>
              <a:ext uri="{FF2B5EF4-FFF2-40B4-BE49-F238E27FC236}">
                <a16:creationId xmlns:a16="http://schemas.microsoft.com/office/drawing/2014/main" id="{92AA6E24-A8AA-CF49-B7A1-3DDBA2A78268}"/>
              </a:ext>
            </a:extLst>
          </p:cNvPr>
          <p:cNvSpPr txBox="1"/>
          <p:nvPr/>
        </p:nvSpPr>
        <p:spPr>
          <a:xfrm>
            <a:off x="486310" y="1854474"/>
            <a:ext cx="933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End User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ED0B3946-52E2-854D-9A28-3F81DF0E21D2}"/>
              </a:ext>
            </a:extLst>
          </p:cNvPr>
          <p:cNvSpPr txBox="1"/>
          <p:nvPr/>
        </p:nvSpPr>
        <p:spPr>
          <a:xfrm>
            <a:off x="633622" y="3042370"/>
            <a:ext cx="811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Email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5ED22261-3D54-D643-B1D3-6B4A11E5B651}"/>
              </a:ext>
            </a:extLst>
          </p:cNvPr>
          <p:cNvSpPr txBox="1"/>
          <p:nvPr/>
        </p:nvSpPr>
        <p:spPr>
          <a:xfrm>
            <a:off x="6753077" y="3480623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RDS DB</a:t>
            </a:r>
          </a:p>
        </p:txBody>
      </p:sp>
      <p:pic>
        <p:nvPicPr>
          <p:cNvPr id="354" name="Graphic 353">
            <a:extLst>
              <a:ext uri="{FF2B5EF4-FFF2-40B4-BE49-F238E27FC236}">
                <a16:creationId xmlns:a16="http://schemas.microsoft.com/office/drawing/2014/main" id="{A78272C2-6CF7-0544-BF83-32036DC027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94274" y="3723433"/>
            <a:ext cx="711200" cy="711200"/>
          </a:xfrm>
          <a:prstGeom prst="rect">
            <a:avLst/>
          </a:prstGeom>
        </p:spPr>
      </p:pic>
      <p:pic>
        <p:nvPicPr>
          <p:cNvPr id="355" name="Graphic 354" descr="User">
            <a:extLst>
              <a:ext uri="{FF2B5EF4-FFF2-40B4-BE49-F238E27FC236}">
                <a16:creationId xmlns:a16="http://schemas.microsoft.com/office/drawing/2014/main" id="{84E90AA8-63F9-6C45-94C9-310007DC880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6475" y="1061431"/>
            <a:ext cx="914400" cy="914400"/>
          </a:xfrm>
          <a:prstGeom prst="rect">
            <a:avLst/>
          </a:prstGeom>
        </p:spPr>
      </p:pic>
      <p:pic>
        <p:nvPicPr>
          <p:cNvPr id="356" name="Graphic 355">
            <a:extLst>
              <a:ext uri="{FF2B5EF4-FFF2-40B4-BE49-F238E27FC236}">
                <a16:creationId xmlns:a16="http://schemas.microsoft.com/office/drawing/2014/main" id="{BE3354B6-3B81-B140-A5F3-9B33F72E778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165306" y="1979198"/>
            <a:ext cx="711200" cy="711200"/>
          </a:xfrm>
          <a:prstGeom prst="rect">
            <a:avLst/>
          </a:prstGeom>
        </p:spPr>
      </p:pic>
      <p:sp>
        <p:nvSpPr>
          <p:cNvPr id="358" name="TextBox 357">
            <a:extLst>
              <a:ext uri="{FF2B5EF4-FFF2-40B4-BE49-F238E27FC236}">
                <a16:creationId xmlns:a16="http://schemas.microsoft.com/office/drawing/2014/main" id="{CE97951B-DE27-0B47-BAFA-8F2CC395F717}"/>
              </a:ext>
            </a:extLst>
          </p:cNvPr>
          <p:cNvSpPr txBox="1"/>
          <p:nvPr/>
        </p:nvSpPr>
        <p:spPr>
          <a:xfrm>
            <a:off x="12390574" y="2690398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Certificate </a:t>
            </a:r>
          </a:p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Manager</a:t>
            </a:r>
          </a:p>
        </p:txBody>
      </p:sp>
      <p:pic>
        <p:nvPicPr>
          <p:cNvPr id="359" name="Graphic 358">
            <a:extLst>
              <a:ext uri="{FF2B5EF4-FFF2-40B4-BE49-F238E27FC236}">
                <a16:creationId xmlns:a16="http://schemas.microsoft.com/office/drawing/2014/main" id="{44B5DA42-670C-9A4D-9CFB-F59FF6B9A1B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89683" y="2337234"/>
            <a:ext cx="705866" cy="705866"/>
          </a:xfrm>
          <a:prstGeom prst="rect">
            <a:avLst/>
          </a:prstGeom>
        </p:spPr>
      </p:pic>
      <p:sp>
        <p:nvSpPr>
          <p:cNvPr id="360" name="TextBox 359">
            <a:extLst>
              <a:ext uri="{FF2B5EF4-FFF2-40B4-BE49-F238E27FC236}">
                <a16:creationId xmlns:a16="http://schemas.microsoft.com/office/drawing/2014/main" id="{6DC06169-FCD6-514A-AE3A-B80EC8D1C84C}"/>
              </a:ext>
            </a:extLst>
          </p:cNvPr>
          <p:cNvSpPr txBox="1"/>
          <p:nvPr/>
        </p:nvSpPr>
        <p:spPr>
          <a:xfrm>
            <a:off x="8589791" y="6907045"/>
            <a:ext cx="2176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EKS Managed Node Groups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1BF957B8-98C7-B248-93F3-C728A749B987}"/>
              </a:ext>
            </a:extLst>
          </p:cNvPr>
          <p:cNvSpPr/>
          <p:nvPr/>
        </p:nvSpPr>
        <p:spPr>
          <a:xfrm>
            <a:off x="8085515" y="2359789"/>
            <a:ext cx="3417221" cy="4547256"/>
          </a:xfrm>
          <a:prstGeom prst="rect">
            <a:avLst/>
          </a:prstGeom>
          <a:gradFill flip="none" rotWithShape="1">
            <a:gsLst>
              <a:gs pos="67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45000"/>
                  <a:lumOff val="55000"/>
                </a:schemeClr>
              </a:gs>
              <a:gs pos="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tx1"/>
                </a:solidFill>
              </a:rPr>
              <a:t>EC2 Worker Node-1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728A9CF0-ABFA-E545-ACE6-49E7C155E4C4}"/>
              </a:ext>
            </a:extLst>
          </p:cNvPr>
          <p:cNvSpPr txBox="1"/>
          <p:nvPr/>
        </p:nvSpPr>
        <p:spPr>
          <a:xfrm>
            <a:off x="3762524" y="549307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363" name="Graphic 362">
            <a:extLst>
              <a:ext uri="{FF2B5EF4-FFF2-40B4-BE49-F238E27FC236}">
                <a16:creationId xmlns:a16="http://schemas.microsoft.com/office/drawing/2014/main" id="{A7B7BE35-4709-244F-B9A4-59213593A81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027812" y="5035975"/>
            <a:ext cx="469900" cy="469900"/>
          </a:xfrm>
          <a:prstGeom prst="rect">
            <a:avLst/>
          </a:prstGeom>
        </p:spPr>
      </p:pic>
      <p:pic>
        <p:nvPicPr>
          <p:cNvPr id="364" name="Graphic 363">
            <a:extLst>
              <a:ext uri="{FF2B5EF4-FFF2-40B4-BE49-F238E27FC236}">
                <a16:creationId xmlns:a16="http://schemas.microsoft.com/office/drawing/2014/main" id="{797C17C7-CB40-DC42-9C99-BF40575CFCB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284107" y="2866666"/>
            <a:ext cx="469900" cy="4699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EFD1ACB1-1851-484B-AF94-72221CB0061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096882" y="2359789"/>
            <a:ext cx="330200" cy="330200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C658C408-C025-4C4C-8811-81A4BC9A1962}"/>
              </a:ext>
            </a:extLst>
          </p:cNvPr>
          <p:cNvSpPr/>
          <p:nvPr/>
        </p:nvSpPr>
        <p:spPr>
          <a:xfrm>
            <a:off x="8604962" y="4251869"/>
            <a:ext cx="2171348" cy="2330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Notification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2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ClusterIP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C62CAF8-1760-F843-A32D-10E59981B125}"/>
              </a:ext>
            </a:extLst>
          </p:cNvPr>
          <p:cNvSpPr/>
          <p:nvPr/>
        </p:nvSpPr>
        <p:spPr>
          <a:xfrm>
            <a:off x="9272798" y="461524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57975D9-0D43-9040-B506-6A32CB875E4B}"/>
              </a:ext>
            </a:extLst>
          </p:cNvPr>
          <p:cNvGrpSpPr/>
          <p:nvPr/>
        </p:nvGrpSpPr>
        <p:grpSpPr>
          <a:xfrm>
            <a:off x="9399118" y="4731024"/>
            <a:ext cx="555550" cy="352840"/>
            <a:chOff x="853440" y="4579716"/>
            <a:chExt cx="1006998" cy="82759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DC81D1C-F5A6-8D4C-B4D6-441FBB5841D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B011B50-00F7-8941-A322-F92A8C41869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FCA475EE-2B5A-F14F-AD67-2B522F6FEF6F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1000F2C-2534-7648-B860-901FE8C072E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B699311-6D4F-3140-BFF8-B3B639B8CF0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5CF2ECD-F4EA-A149-9837-D7A690F1465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09C8828-D32E-AD47-9D3B-F4C2FAB900BA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F88A3FA-3009-BF46-A10F-5A77D08D8194}"/>
              </a:ext>
            </a:extLst>
          </p:cNvPr>
          <p:cNvSpPr txBox="1"/>
          <p:nvPr/>
        </p:nvSpPr>
        <p:spPr>
          <a:xfrm>
            <a:off x="9290875" y="5056236"/>
            <a:ext cx="628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 Pod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91166AA-EC31-2040-9772-C792711BED81}"/>
              </a:ext>
            </a:extLst>
          </p:cNvPr>
          <p:cNvSpPr/>
          <p:nvPr/>
        </p:nvSpPr>
        <p:spPr>
          <a:xfrm>
            <a:off x="8640751" y="5461083"/>
            <a:ext cx="2171348" cy="2330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SMTP – External Name Service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EC47A2E-6D3A-A949-A4AE-8682FFFB7864}"/>
              </a:ext>
            </a:extLst>
          </p:cNvPr>
          <p:cNvSpPr/>
          <p:nvPr/>
        </p:nvSpPr>
        <p:spPr>
          <a:xfrm>
            <a:off x="8640751" y="2673109"/>
            <a:ext cx="2171348" cy="23308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2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NodePort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06CF5055-6F9B-4F49-BF4E-04AD6A833575}"/>
              </a:ext>
            </a:extLst>
          </p:cNvPr>
          <p:cNvSpPr/>
          <p:nvPr/>
        </p:nvSpPr>
        <p:spPr>
          <a:xfrm>
            <a:off x="9265926" y="3067757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D181B0C-532A-494F-95DF-4F35A03BBD69}"/>
              </a:ext>
            </a:extLst>
          </p:cNvPr>
          <p:cNvGrpSpPr/>
          <p:nvPr/>
        </p:nvGrpSpPr>
        <p:grpSpPr>
          <a:xfrm>
            <a:off x="9392246" y="3183532"/>
            <a:ext cx="555550" cy="352840"/>
            <a:chOff x="853440" y="4579716"/>
            <a:chExt cx="1006998" cy="827590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34DFEED-2205-6B4F-BAC7-A74F8878B27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8EC2466-61D0-AC47-9839-02518637280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318773F-A1D9-554F-A610-A54CA661968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D6137E8-01C7-2747-9FF1-089CF5D7B2C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77B6D57F-BD3F-6547-9A70-C63C0C669BD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EEE68E0-366C-B54B-B912-62EC52AA747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8846FBE8-4748-4D44-B91E-838A8EE33F5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C8383A02-AE17-6E4F-9E5F-C7F6B5A45DAA}"/>
              </a:ext>
            </a:extLst>
          </p:cNvPr>
          <p:cNvSpPr txBox="1"/>
          <p:nvPr/>
        </p:nvSpPr>
        <p:spPr>
          <a:xfrm>
            <a:off x="9284003" y="3508744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 Pod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97B012B-BC4A-C44F-A405-17D1AF52F7B6}"/>
              </a:ext>
            </a:extLst>
          </p:cNvPr>
          <p:cNvSpPr/>
          <p:nvPr/>
        </p:nvSpPr>
        <p:spPr>
          <a:xfrm>
            <a:off x="8623739" y="3961486"/>
            <a:ext cx="2171348" cy="23308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MySQL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External Name Service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7F502E-95A7-0A44-B621-83C1DE50BCFC}"/>
              </a:ext>
            </a:extLst>
          </p:cNvPr>
          <p:cNvSpPr/>
          <p:nvPr/>
        </p:nvSpPr>
        <p:spPr>
          <a:xfrm>
            <a:off x="7907135" y="2281003"/>
            <a:ext cx="3741489" cy="4888723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9" name="Graphic 198" descr="User">
            <a:extLst>
              <a:ext uri="{FF2B5EF4-FFF2-40B4-BE49-F238E27FC236}">
                <a16:creationId xmlns:a16="http://schemas.microsoft.com/office/drawing/2014/main" id="{413D5BB1-A407-324B-97AB-1E72068A17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080348" y="-114253"/>
            <a:ext cx="914400" cy="914400"/>
          </a:xfrm>
          <a:prstGeom prst="rect">
            <a:avLst/>
          </a:prstGeom>
        </p:spPr>
      </p:pic>
      <p:pic>
        <p:nvPicPr>
          <p:cNvPr id="200" name="Graphic 199" descr="User">
            <a:extLst>
              <a:ext uri="{FF2B5EF4-FFF2-40B4-BE49-F238E27FC236}">
                <a16:creationId xmlns:a16="http://schemas.microsoft.com/office/drawing/2014/main" id="{EC7F83E8-839B-F248-93AD-DEF26FF98E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0473" y="-126165"/>
            <a:ext cx="914400" cy="914400"/>
          </a:xfrm>
          <a:prstGeom prst="rect">
            <a:avLst/>
          </a:prstGeom>
        </p:spPr>
      </p:pic>
      <p:sp>
        <p:nvSpPr>
          <p:cNvPr id="293" name="Rectangle 292">
            <a:extLst>
              <a:ext uri="{FF2B5EF4-FFF2-40B4-BE49-F238E27FC236}">
                <a16:creationId xmlns:a16="http://schemas.microsoft.com/office/drawing/2014/main" id="{ECF67719-527A-F642-9527-675DCEC323EA}"/>
              </a:ext>
            </a:extLst>
          </p:cNvPr>
          <p:cNvSpPr/>
          <p:nvPr/>
        </p:nvSpPr>
        <p:spPr>
          <a:xfrm>
            <a:off x="3413664" y="3353351"/>
            <a:ext cx="2281963" cy="24423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Ingress Service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E383F25-A094-4B4B-BED6-1706306D7217}"/>
              </a:ext>
            </a:extLst>
          </p:cNvPr>
          <p:cNvSpPr/>
          <p:nvPr/>
        </p:nvSpPr>
        <p:spPr>
          <a:xfrm>
            <a:off x="2861358" y="2629041"/>
            <a:ext cx="2958336" cy="1156488"/>
          </a:xfrm>
          <a:prstGeom prst="rect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26998D19-E71D-5E45-9DD8-85389561B2A2}"/>
              </a:ext>
            </a:extLst>
          </p:cNvPr>
          <p:cNvSpPr txBox="1"/>
          <p:nvPr/>
        </p:nvSpPr>
        <p:spPr>
          <a:xfrm>
            <a:off x="2893037" y="262549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Ingress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19915B-B2B3-EA40-8C0A-765CAB7207CF}"/>
              </a:ext>
            </a:extLst>
          </p:cNvPr>
          <p:cNvSpPr txBox="1"/>
          <p:nvPr/>
        </p:nvSpPr>
        <p:spPr>
          <a:xfrm>
            <a:off x="3689593" y="2629192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979FF8D-B7D0-784A-A2FA-D01D3386F3D6}"/>
              </a:ext>
            </a:extLst>
          </p:cNvPr>
          <p:cNvCxnSpPr>
            <a:stCxn id="295" idx="0"/>
            <a:endCxn id="359" idx="2"/>
          </p:cNvCxnSpPr>
          <p:nvPr/>
        </p:nvCxnSpPr>
        <p:spPr>
          <a:xfrm flipH="1" flipV="1">
            <a:off x="1042616" y="3043100"/>
            <a:ext cx="2099" cy="86238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BE6443E-0C78-2D41-81E6-E3A45B380A41}"/>
              </a:ext>
            </a:extLst>
          </p:cNvPr>
          <p:cNvCxnSpPr>
            <a:stCxn id="359" idx="0"/>
          </p:cNvCxnSpPr>
          <p:nvPr/>
        </p:nvCxnSpPr>
        <p:spPr>
          <a:xfrm flipH="1" flipV="1">
            <a:off x="1040768" y="1825099"/>
            <a:ext cx="1848" cy="51213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297">
            <a:extLst>
              <a:ext uri="{FF2B5EF4-FFF2-40B4-BE49-F238E27FC236}">
                <a16:creationId xmlns:a16="http://schemas.microsoft.com/office/drawing/2014/main" id="{596F9537-1C07-5E49-A6D9-C54BD6575CF4}"/>
              </a:ext>
            </a:extLst>
          </p:cNvPr>
          <p:cNvSpPr txBox="1"/>
          <p:nvPr/>
        </p:nvSpPr>
        <p:spPr>
          <a:xfrm>
            <a:off x="2534914" y="748822"/>
            <a:ext cx="4934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https</a:t>
            </a:r>
            <a:r>
              <a:rPr lang="en-US" sz="1400" dirty="0">
                <a:solidFill>
                  <a:srgbClr val="7030A0"/>
                </a:solidFill>
              </a:rPr>
              <a:t>:// </a:t>
            </a:r>
            <a:r>
              <a:rPr lang="en-US" sz="1400" dirty="0" err="1">
                <a:solidFill>
                  <a:srgbClr val="7030A0"/>
                </a:solidFill>
              </a:rPr>
              <a:t>xraydemo</a:t>
            </a:r>
            <a:r>
              <a:rPr lang="en-US" sz="1400" dirty="0">
                <a:solidFill>
                  <a:srgbClr val="7030A0"/>
                </a:solidFill>
              </a:rPr>
              <a:t>.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kubeoncloud.com</a:t>
            </a: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/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usermgmt</a:t>
            </a: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/notification-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xray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</p:txBody>
      </p:sp>
      <p:pic>
        <p:nvPicPr>
          <p:cNvPr id="143" name="Graphic 142">
            <a:extLst>
              <a:ext uri="{FF2B5EF4-FFF2-40B4-BE49-F238E27FC236}">
                <a16:creationId xmlns:a16="http://schemas.microsoft.com/office/drawing/2014/main" id="{2B86BDBF-AB4F-3046-B79B-8CFF8FA50FA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82442" y="6432316"/>
            <a:ext cx="711200" cy="711200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F9C71C02-B7F8-F140-81C4-DBC578F8F748}"/>
              </a:ext>
            </a:extLst>
          </p:cNvPr>
          <p:cNvSpPr txBox="1"/>
          <p:nvPr/>
        </p:nvSpPr>
        <p:spPr>
          <a:xfrm>
            <a:off x="460788" y="7158034"/>
            <a:ext cx="1025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X-Ray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4B211F4B-8E1F-C44A-8064-DCE3BB1DC7DC}"/>
              </a:ext>
            </a:extLst>
          </p:cNvPr>
          <p:cNvSpPr/>
          <p:nvPr/>
        </p:nvSpPr>
        <p:spPr>
          <a:xfrm>
            <a:off x="9279670" y="612334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13A42F9-37B8-4346-B9DA-91A88A747173}"/>
              </a:ext>
            </a:extLst>
          </p:cNvPr>
          <p:cNvGrpSpPr/>
          <p:nvPr/>
        </p:nvGrpSpPr>
        <p:grpSpPr>
          <a:xfrm>
            <a:off x="9405990" y="6239116"/>
            <a:ext cx="555550" cy="352840"/>
            <a:chOff x="853440" y="4579716"/>
            <a:chExt cx="1006998" cy="827590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D79440C7-26F5-6F48-AF8A-5CFA1E8B2DF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85D8D89-3D6D-3742-AA8A-209485D347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E7771E2-E60B-7B4C-BA88-8320A375367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57610CE-9E46-DC48-ADFD-0BFED32D59D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735AC88C-3B54-F44A-9A94-18A20180D9D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5FE2CA7-5212-6641-95F6-96BF5BD3FB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95B6753-5614-D744-8307-F4950B150DE7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X</a:t>
              </a:r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A26FA27C-9856-4E48-AE93-E691DBC23286}"/>
              </a:ext>
            </a:extLst>
          </p:cNvPr>
          <p:cNvSpPr txBox="1"/>
          <p:nvPr/>
        </p:nvSpPr>
        <p:spPr>
          <a:xfrm>
            <a:off x="9297747" y="6564328"/>
            <a:ext cx="802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X-Ray Pod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6A9144E0-AA28-C14B-9CD1-08D84DCA098F}"/>
              </a:ext>
            </a:extLst>
          </p:cNvPr>
          <p:cNvSpPr/>
          <p:nvPr/>
        </p:nvSpPr>
        <p:spPr>
          <a:xfrm>
            <a:off x="8286139" y="5766310"/>
            <a:ext cx="3084275" cy="2036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X-Ray 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2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ClusterIP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6CED26-F8F7-3F4B-9AA9-C11A6A62B2EB}"/>
              </a:ext>
            </a:extLst>
          </p:cNvPr>
          <p:cNvSpPr/>
          <p:nvPr/>
        </p:nvSpPr>
        <p:spPr>
          <a:xfrm>
            <a:off x="9164782" y="2973646"/>
            <a:ext cx="1059873" cy="911422"/>
          </a:xfrm>
          <a:prstGeom prst="rect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1090657F-E16A-8946-B320-03ECDC1F5DAA}"/>
              </a:ext>
            </a:extLst>
          </p:cNvPr>
          <p:cNvSpPr txBox="1"/>
          <p:nvPr/>
        </p:nvSpPr>
        <p:spPr>
          <a:xfrm>
            <a:off x="9101764" y="3659448"/>
            <a:ext cx="11945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 Deployment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54D9E951-4486-914C-B47D-F10EDFAE2C0B}"/>
              </a:ext>
            </a:extLst>
          </p:cNvPr>
          <p:cNvSpPr/>
          <p:nvPr/>
        </p:nvSpPr>
        <p:spPr>
          <a:xfrm>
            <a:off x="9150475" y="4547253"/>
            <a:ext cx="1059873" cy="861767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A1DD04D-B6CB-DD4B-B712-BF0357B72990}"/>
              </a:ext>
            </a:extLst>
          </p:cNvPr>
          <p:cNvSpPr txBox="1"/>
          <p:nvPr/>
        </p:nvSpPr>
        <p:spPr>
          <a:xfrm>
            <a:off x="9149606" y="5203767"/>
            <a:ext cx="1075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 Deployment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A46C753-4ADA-8548-8BD5-83D19A11C790}"/>
              </a:ext>
            </a:extLst>
          </p:cNvPr>
          <p:cNvSpPr/>
          <p:nvPr/>
        </p:nvSpPr>
        <p:spPr>
          <a:xfrm>
            <a:off x="9190359" y="6049652"/>
            <a:ext cx="1059873" cy="861767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9CE3AB85-48F8-5C4D-A77B-CA7AA1ED68C7}"/>
              </a:ext>
            </a:extLst>
          </p:cNvPr>
          <p:cNvSpPr txBox="1"/>
          <p:nvPr/>
        </p:nvSpPr>
        <p:spPr>
          <a:xfrm>
            <a:off x="9146543" y="6706973"/>
            <a:ext cx="11641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XRay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DaemonSet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E3CC090C-E417-5B47-82BF-6DBB3E95337B}"/>
              </a:ext>
            </a:extLst>
          </p:cNvPr>
          <p:cNvCxnSpPr>
            <a:stCxn id="293" idx="3"/>
            <a:endCxn id="119" idx="1"/>
          </p:cNvCxnSpPr>
          <p:nvPr/>
        </p:nvCxnSpPr>
        <p:spPr>
          <a:xfrm flipV="1">
            <a:off x="5695627" y="2789650"/>
            <a:ext cx="2945124" cy="685816"/>
          </a:xfrm>
          <a:prstGeom prst="bentConnector3">
            <a:avLst>
              <a:gd name="adj1" fmla="val 28478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E8F1566E-3304-BF4B-9A61-E5DC7AF8304B}"/>
              </a:ext>
            </a:extLst>
          </p:cNvPr>
          <p:cNvCxnSpPr>
            <a:endCxn id="132" idx="3"/>
          </p:cNvCxnSpPr>
          <p:nvPr/>
        </p:nvCxnSpPr>
        <p:spPr>
          <a:xfrm rot="5400000">
            <a:off x="10051832" y="2942218"/>
            <a:ext cx="489404" cy="417350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2531E8CF-FF6A-4246-86A5-F6017690BB92}"/>
              </a:ext>
            </a:extLst>
          </p:cNvPr>
          <p:cNvCxnSpPr>
            <a:stCxn id="132" idx="1"/>
          </p:cNvCxnSpPr>
          <p:nvPr/>
        </p:nvCxnSpPr>
        <p:spPr>
          <a:xfrm rot="10800000" flipV="1">
            <a:off x="8874488" y="3395595"/>
            <a:ext cx="391438" cy="597608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BB9D8A-CB94-234D-AA4D-703EC7380CC7}"/>
              </a:ext>
            </a:extLst>
          </p:cNvPr>
          <p:cNvCxnSpPr>
            <a:endCxn id="354" idx="3"/>
          </p:cNvCxnSpPr>
          <p:nvPr/>
        </p:nvCxnSpPr>
        <p:spPr>
          <a:xfrm flipH="1">
            <a:off x="7805474" y="4074330"/>
            <a:ext cx="799166" cy="4703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F3D01E6F-9E98-A746-89F7-9A520F3E251B}"/>
              </a:ext>
            </a:extLst>
          </p:cNvPr>
          <p:cNvCxnSpPr>
            <a:endCxn id="96" idx="3"/>
          </p:cNvCxnSpPr>
          <p:nvPr/>
        </p:nvCxnSpPr>
        <p:spPr>
          <a:xfrm rot="16200000" flipH="1">
            <a:off x="10042315" y="3634414"/>
            <a:ext cx="793283" cy="674707"/>
          </a:xfrm>
          <a:prstGeom prst="bentConnector4">
            <a:avLst>
              <a:gd name="adj1" fmla="val 2049"/>
              <a:gd name="adj2" fmla="val 133881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0E88B8B2-F421-B54C-B9D0-B095E9993A10}"/>
              </a:ext>
            </a:extLst>
          </p:cNvPr>
          <p:cNvCxnSpPr>
            <a:cxnSpLocks/>
            <a:endCxn id="108" idx="1"/>
          </p:cNvCxnSpPr>
          <p:nvPr/>
        </p:nvCxnSpPr>
        <p:spPr>
          <a:xfrm>
            <a:off x="8748313" y="4484951"/>
            <a:ext cx="524485" cy="458136"/>
          </a:xfrm>
          <a:prstGeom prst="bentConnector3">
            <a:avLst>
              <a:gd name="adj1" fmla="val 47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700B0C9B-A7CB-4640-BBE3-489C16E7676E}"/>
              </a:ext>
            </a:extLst>
          </p:cNvPr>
          <p:cNvCxnSpPr>
            <a:stCxn id="108" idx="3"/>
          </p:cNvCxnSpPr>
          <p:nvPr/>
        </p:nvCxnSpPr>
        <p:spPr>
          <a:xfrm>
            <a:off x="10094731" y="4943087"/>
            <a:ext cx="474146" cy="534810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32573BEB-B8AF-5248-B974-54126362F7D6}"/>
              </a:ext>
            </a:extLst>
          </p:cNvPr>
          <p:cNvCxnSpPr/>
          <p:nvPr/>
        </p:nvCxnSpPr>
        <p:spPr>
          <a:xfrm rot="5400000">
            <a:off x="7555115" y="4055499"/>
            <a:ext cx="2582778" cy="838844"/>
          </a:xfrm>
          <a:prstGeom prst="bentConnector3">
            <a:avLst>
              <a:gd name="adj1" fmla="val 1320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7CC52F6F-2A07-7345-8261-B38858F88195}"/>
              </a:ext>
            </a:extLst>
          </p:cNvPr>
          <p:cNvCxnSpPr/>
          <p:nvPr/>
        </p:nvCxnSpPr>
        <p:spPr>
          <a:xfrm>
            <a:off x="10087859" y="4777905"/>
            <a:ext cx="1062771" cy="988405"/>
          </a:xfrm>
          <a:prstGeom prst="bentConnector3">
            <a:avLst>
              <a:gd name="adj1" fmla="val 98886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3F06072F-CC5F-B546-9FD1-B8F6F88EE7B2}"/>
              </a:ext>
            </a:extLst>
          </p:cNvPr>
          <p:cNvCxnSpPr/>
          <p:nvPr/>
        </p:nvCxnSpPr>
        <p:spPr>
          <a:xfrm>
            <a:off x="8427082" y="5969911"/>
            <a:ext cx="870665" cy="279163"/>
          </a:xfrm>
          <a:prstGeom prst="bentConnector3">
            <a:avLst>
              <a:gd name="adj1" fmla="val 1069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CC27E14-E1CC-4546-8A0F-86BE9C4627E5}"/>
              </a:ext>
            </a:extLst>
          </p:cNvPr>
          <p:cNvCxnSpPr/>
          <p:nvPr/>
        </p:nvCxnSpPr>
        <p:spPr>
          <a:xfrm rot="10800000" flipV="1">
            <a:off x="10087860" y="5975923"/>
            <a:ext cx="1062771" cy="283789"/>
          </a:xfrm>
          <a:prstGeom prst="bentConnector3">
            <a:avLst>
              <a:gd name="adj1" fmla="val 1114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B3185108-0F64-D145-A364-17452F4CBD51}"/>
              </a:ext>
            </a:extLst>
          </p:cNvPr>
          <p:cNvCxnSpPr>
            <a:cxnSpLocks/>
            <a:stCxn id="145" idx="1"/>
            <a:endCxn id="363" idx="2"/>
          </p:cNvCxnSpPr>
          <p:nvPr/>
        </p:nvCxnSpPr>
        <p:spPr>
          <a:xfrm rot="10800000">
            <a:off x="4262762" y="5505875"/>
            <a:ext cx="5016908" cy="945304"/>
          </a:xfrm>
          <a:prstGeom prst="bent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792EFC53-5753-354C-8499-184D45B8F31C}"/>
              </a:ext>
            </a:extLst>
          </p:cNvPr>
          <p:cNvCxnSpPr>
            <a:cxnSpLocks/>
            <a:stCxn id="363" idx="1"/>
            <a:endCxn id="143" idx="3"/>
          </p:cNvCxnSpPr>
          <p:nvPr/>
        </p:nvCxnSpPr>
        <p:spPr>
          <a:xfrm rot="10800000" flipV="1">
            <a:off x="1293642" y="5270924"/>
            <a:ext cx="2734170" cy="1516991"/>
          </a:xfrm>
          <a:prstGeom prst="bentConnector3">
            <a:avLst>
              <a:gd name="adj1" fmla="val 21497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D3A97632-B605-F644-B9E2-BEDD79FF7743}"/>
              </a:ext>
            </a:extLst>
          </p:cNvPr>
          <p:cNvCxnSpPr>
            <a:cxnSpLocks/>
            <a:endCxn id="363" idx="3"/>
          </p:cNvCxnSpPr>
          <p:nvPr/>
        </p:nvCxnSpPr>
        <p:spPr>
          <a:xfrm rot="10800000">
            <a:off x="4497713" y="5270925"/>
            <a:ext cx="4126031" cy="322480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102">
            <a:extLst>
              <a:ext uri="{FF2B5EF4-FFF2-40B4-BE49-F238E27FC236}">
                <a16:creationId xmlns:a16="http://schemas.microsoft.com/office/drawing/2014/main" id="{C0BF3F6F-1799-D14D-B639-E12988B62EF6}"/>
              </a:ext>
            </a:extLst>
          </p:cNvPr>
          <p:cNvCxnSpPr>
            <a:stCxn id="363" idx="0"/>
            <a:endCxn id="295" idx="3"/>
          </p:cNvCxnSpPr>
          <p:nvPr/>
        </p:nvCxnSpPr>
        <p:spPr>
          <a:xfrm rot="16200000" flipV="1">
            <a:off x="2444094" y="3217306"/>
            <a:ext cx="774890" cy="2862447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DB1B145-7590-5B45-922C-7C7521C9ED9C}"/>
              </a:ext>
            </a:extLst>
          </p:cNvPr>
          <p:cNvCxnSpPr>
            <a:endCxn id="364" idx="0"/>
          </p:cNvCxnSpPr>
          <p:nvPr/>
        </p:nvCxnSpPr>
        <p:spPr>
          <a:xfrm>
            <a:off x="4519057" y="644895"/>
            <a:ext cx="0" cy="2221771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Elbow Connector 201">
            <a:extLst>
              <a:ext uri="{FF2B5EF4-FFF2-40B4-BE49-F238E27FC236}">
                <a16:creationId xmlns:a16="http://schemas.microsoft.com/office/drawing/2014/main" id="{6BC083C6-97EC-4D4E-A852-28FDE874CB80}"/>
              </a:ext>
            </a:extLst>
          </p:cNvPr>
          <p:cNvCxnSpPr>
            <a:cxnSpLocks/>
            <a:endCxn id="51" idx="3"/>
          </p:cNvCxnSpPr>
          <p:nvPr/>
        </p:nvCxnSpPr>
        <p:spPr>
          <a:xfrm rot="10800000" flipV="1">
            <a:off x="1318956" y="5183261"/>
            <a:ext cx="2700584" cy="33900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Elbow Connector 206">
            <a:extLst>
              <a:ext uri="{FF2B5EF4-FFF2-40B4-BE49-F238E27FC236}">
                <a16:creationId xmlns:a16="http://schemas.microsoft.com/office/drawing/2014/main" id="{07E71535-8B38-FB47-8F80-1E934F898EB6}"/>
              </a:ext>
            </a:extLst>
          </p:cNvPr>
          <p:cNvCxnSpPr/>
          <p:nvPr/>
        </p:nvCxnSpPr>
        <p:spPr>
          <a:xfrm rot="10800000" flipV="1">
            <a:off x="4448041" y="4615249"/>
            <a:ext cx="3607671" cy="550222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026536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529" y="2602441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CloudWatch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Container Insights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5621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98549" y="1475554"/>
            <a:ext cx="15233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Load </a:t>
            </a:r>
          </a:p>
          <a:p>
            <a:pPr algn="ctr"/>
            <a:r>
              <a:rPr lang="en-US" sz="2100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38245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Classic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700279" y="1517006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Network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734416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Application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69104" y="1509867"/>
            <a:ext cx="13744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Certificate </a:t>
            </a:r>
          </a:p>
          <a:p>
            <a:pPr algn="ctr"/>
            <a:r>
              <a:rPr lang="en-US" sz="2100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612230" y="1606232"/>
            <a:ext cx="11028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45021" y="1509867"/>
            <a:ext cx="1584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Block </a:t>
            </a:r>
          </a:p>
          <a:p>
            <a:pPr algn="ctr"/>
            <a:r>
              <a:rPr lang="en-US" sz="2100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35576" y="6993114"/>
            <a:ext cx="10042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Fargate</a:t>
            </a:r>
          </a:p>
          <a:p>
            <a:pPr algn="ctr"/>
            <a:r>
              <a:rPr lang="en-US" sz="2100" dirty="0"/>
              <a:t>Profiles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22E2075-452C-FD41-9E2D-E22CAD818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02979" y="5599755"/>
            <a:ext cx="1371632" cy="13716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523176C-8D27-D94E-9198-05E5395C8583}"/>
              </a:ext>
            </a:extLst>
          </p:cNvPr>
          <p:cNvSpPr txBox="1"/>
          <p:nvPr/>
        </p:nvSpPr>
        <p:spPr>
          <a:xfrm>
            <a:off x="1383937" y="6993113"/>
            <a:ext cx="20097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Container</a:t>
            </a:r>
          </a:p>
          <a:p>
            <a:pPr algn="ctr"/>
            <a:r>
              <a:rPr lang="en-US" sz="2100" dirty="0"/>
              <a:t>Registry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9B749455-5CAF-5A4C-91F9-07F976B7AA4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31358" y="5599755"/>
            <a:ext cx="1339428" cy="133942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D72F4B8-747D-5D43-A78B-B3BBA31C0DA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937760" y="5599755"/>
            <a:ext cx="1339428" cy="133942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15E2C9-E4E8-C448-8022-FCFBF4AF197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544161" y="5599754"/>
            <a:ext cx="1339427" cy="13394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F8DA38A-ADB5-5D4E-A484-2B9B3668259F}"/>
              </a:ext>
            </a:extLst>
          </p:cNvPr>
          <p:cNvSpPr txBox="1"/>
          <p:nvPr/>
        </p:nvSpPr>
        <p:spPr>
          <a:xfrm>
            <a:off x="3440851" y="6990657"/>
            <a:ext cx="10534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Commit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070403-5143-6B41-822E-1AE39EDF4067}"/>
              </a:ext>
            </a:extLst>
          </p:cNvPr>
          <p:cNvSpPr txBox="1"/>
          <p:nvPr/>
        </p:nvSpPr>
        <p:spPr>
          <a:xfrm>
            <a:off x="5151956" y="7001017"/>
            <a:ext cx="7473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Build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B72DE-519B-6E42-A7F6-A5FD9A819EB8}"/>
              </a:ext>
            </a:extLst>
          </p:cNvPr>
          <p:cNvSpPr txBox="1"/>
          <p:nvPr/>
        </p:nvSpPr>
        <p:spPr>
          <a:xfrm>
            <a:off x="6648531" y="6979305"/>
            <a:ext cx="1063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Pipeline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4795C40E-2BEB-E448-AA52-67B94A82E7C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100742" y="5599753"/>
            <a:ext cx="1339427" cy="133942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AD9EC6B-0A0D-0C4E-B006-40A0394966A5}"/>
              </a:ext>
            </a:extLst>
          </p:cNvPr>
          <p:cNvSpPr txBox="1"/>
          <p:nvPr/>
        </p:nvSpPr>
        <p:spPr>
          <a:xfrm>
            <a:off x="8005633" y="6939180"/>
            <a:ext cx="15840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Simple Email</a:t>
            </a:r>
          </a:p>
          <a:p>
            <a:pPr algn="ctr"/>
            <a:r>
              <a:rPr lang="en-US" sz="2100" dirty="0"/>
              <a:t>Service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8125C3C0-3065-6F48-A560-D800A36C5E5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707141" y="5601184"/>
            <a:ext cx="1337995" cy="133799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21E532E-C39E-9A49-B4A5-29D5E227DEAF}"/>
              </a:ext>
            </a:extLst>
          </p:cNvPr>
          <p:cNvSpPr txBox="1"/>
          <p:nvPr/>
        </p:nvSpPr>
        <p:spPr>
          <a:xfrm>
            <a:off x="9911407" y="6994466"/>
            <a:ext cx="78617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X-Ray</a:t>
            </a:r>
          </a:p>
        </p:txBody>
      </p:sp>
      <p:pic>
        <p:nvPicPr>
          <p:cNvPr id="38" name="Graphic 33">
            <a:extLst>
              <a:ext uri="{FF2B5EF4-FFF2-40B4-BE49-F238E27FC236}">
                <a16:creationId xmlns:a16="http://schemas.microsoft.com/office/drawing/2014/main" id="{ECC85A4D-38C1-3647-9556-251BBA52812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1263723" y="5607933"/>
            <a:ext cx="1331246" cy="1331246"/>
          </a:xfrm>
          <a:prstGeom prst="rect">
            <a:avLst/>
          </a:prstGeom>
        </p:spPr>
      </p:pic>
      <p:pic>
        <p:nvPicPr>
          <p:cNvPr id="39" name="Graphic 33">
            <a:extLst>
              <a:ext uri="{FF2B5EF4-FFF2-40B4-BE49-F238E27FC236}">
                <a16:creationId xmlns:a16="http://schemas.microsoft.com/office/drawing/2014/main" id="{C2264AEB-7854-504C-A733-83764AEF35C8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2813556" y="5607933"/>
            <a:ext cx="1337994" cy="133799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7735AA1-BE47-7C4D-9AC3-29CE59970656}"/>
              </a:ext>
            </a:extLst>
          </p:cNvPr>
          <p:cNvSpPr txBox="1"/>
          <p:nvPr/>
        </p:nvSpPr>
        <p:spPr>
          <a:xfrm>
            <a:off x="11172921" y="7001017"/>
            <a:ext cx="151285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CloudWatch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00CE4F8-0601-3241-B3DA-A3F9868B41A0}"/>
              </a:ext>
            </a:extLst>
          </p:cNvPr>
          <p:cNvSpPr txBox="1"/>
          <p:nvPr/>
        </p:nvSpPr>
        <p:spPr>
          <a:xfrm>
            <a:off x="12322940" y="6968962"/>
            <a:ext cx="23192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Simple </a:t>
            </a:r>
          </a:p>
          <a:p>
            <a:pPr algn="ctr"/>
            <a:r>
              <a:rPr lang="en-US" sz="2100" dirty="0"/>
              <a:t>Notification Service</a:t>
            </a:r>
          </a:p>
        </p:txBody>
      </p:sp>
    </p:spTree>
    <p:extLst>
      <p:ext uri="{BB962C8B-B14F-4D97-AF65-F5344CB8AC3E}">
        <p14:creationId xmlns:p14="http://schemas.microsoft.com/office/powerpoint/2010/main" val="376070974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BB09D7-78DA-CF4D-B630-F9F5F71D16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66A5-9241-1D4E-85EC-405E2ED92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A </a:t>
            </a:r>
            <a:r>
              <a:rPr lang="en-IN" dirty="0">
                <a:solidFill>
                  <a:srgbClr val="00B050"/>
                </a:solidFill>
              </a:rPr>
              <a:t>fully managed observability service </a:t>
            </a:r>
            <a:r>
              <a:rPr lang="en-IN" dirty="0"/>
              <a:t>for monitoring, troubleshooting and alarming on our containerized applications.</a:t>
            </a:r>
          </a:p>
          <a:p>
            <a:r>
              <a:rPr lang="en-IN" dirty="0"/>
              <a:t>Container Insights to </a:t>
            </a:r>
            <a:r>
              <a:rPr lang="en-IN" dirty="0">
                <a:solidFill>
                  <a:srgbClr val="0070C0"/>
                </a:solidFill>
              </a:rPr>
              <a:t>collect, aggregate, and summarize metrics and logs </a:t>
            </a:r>
            <a:r>
              <a:rPr lang="en-IN" dirty="0"/>
              <a:t>from our containerized applications and microservices.</a:t>
            </a:r>
          </a:p>
          <a:p>
            <a:r>
              <a:rPr lang="en-IN" dirty="0"/>
              <a:t>The metrics include </a:t>
            </a:r>
            <a:r>
              <a:rPr lang="en-IN" dirty="0">
                <a:solidFill>
                  <a:srgbClr val="0070C0"/>
                </a:solidFill>
              </a:rPr>
              <a:t>utilization for resources </a:t>
            </a:r>
            <a:r>
              <a:rPr lang="en-IN" dirty="0"/>
              <a:t>such as CPU, memory, disk, and network. </a:t>
            </a:r>
          </a:p>
          <a:p>
            <a:r>
              <a:rPr lang="en-IN" dirty="0"/>
              <a:t>It also provides </a:t>
            </a:r>
            <a:r>
              <a:rPr lang="en-IN" dirty="0">
                <a:solidFill>
                  <a:srgbClr val="0070C0"/>
                </a:solidFill>
              </a:rPr>
              <a:t>diagnostic information</a:t>
            </a:r>
            <a:r>
              <a:rPr lang="en-IN" dirty="0"/>
              <a:t>, such as container restart failures, to help us isolate issues and resolve them quickly. </a:t>
            </a:r>
          </a:p>
          <a:p>
            <a:r>
              <a:rPr lang="en-IN" dirty="0"/>
              <a:t>We can also set </a:t>
            </a:r>
            <a:r>
              <a:rPr lang="en-IN" dirty="0">
                <a:solidFill>
                  <a:srgbClr val="0070C0"/>
                </a:solidFill>
              </a:rPr>
              <a:t>CloudWatch alarms </a:t>
            </a:r>
            <a:r>
              <a:rPr lang="en-IN" dirty="0"/>
              <a:t>on metrics that Container Insights collects.</a:t>
            </a:r>
          </a:p>
          <a:p>
            <a:r>
              <a:rPr lang="en-IN" dirty="0"/>
              <a:t>The metrics that Container Insights collects are available in </a:t>
            </a:r>
            <a:r>
              <a:rPr lang="en-IN" dirty="0">
                <a:solidFill>
                  <a:srgbClr val="0070C0"/>
                </a:solidFill>
              </a:rPr>
              <a:t>CloudWatch automatic dashboards. </a:t>
            </a:r>
          </a:p>
          <a:p>
            <a:r>
              <a:rPr lang="en-IN" dirty="0"/>
              <a:t>We can </a:t>
            </a:r>
            <a:r>
              <a:rPr lang="en-IN" dirty="0" err="1"/>
              <a:t>analyze</a:t>
            </a:r>
            <a:r>
              <a:rPr lang="en-IN" dirty="0"/>
              <a:t> and troubleshoot container performance and logs data with </a:t>
            </a:r>
            <a:r>
              <a:rPr lang="en-IN" dirty="0">
                <a:solidFill>
                  <a:srgbClr val="0070C0"/>
                </a:solidFill>
              </a:rPr>
              <a:t>CloudWatch Logs Insights.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04B671-F6E5-8045-9BEE-8CF4ED8C6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Insights</a:t>
            </a:r>
          </a:p>
        </p:txBody>
      </p:sp>
    </p:spTree>
    <p:extLst>
      <p:ext uri="{BB962C8B-B14F-4D97-AF65-F5344CB8AC3E}">
        <p14:creationId xmlns:p14="http://schemas.microsoft.com/office/powerpoint/2010/main" val="386208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8240" y="6396379"/>
            <a:ext cx="4644881" cy="1188851"/>
          </a:xfrm>
        </p:spPr>
        <p:txBody>
          <a:bodyPr>
            <a:normAutofit fontScale="90000"/>
          </a:bodyPr>
          <a:lstStyle/>
          <a:p>
            <a:r>
              <a:rPr lang="en-IN" dirty="0"/>
              <a:t>Container</a:t>
            </a:r>
            <a:br>
              <a:rPr lang="en-IN" dirty="0"/>
            </a:br>
            <a:r>
              <a:rPr lang="en-IN" dirty="0"/>
              <a:t>Insights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3296229" y="60474"/>
            <a:ext cx="11065398" cy="755333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3661302" y="197428"/>
            <a:ext cx="4891743" cy="70213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5182797" y="6851204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7725910" y="71829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9253201" y="197428"/>
            <a:ext cx="4737265" cy="702134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0379486" y="6849089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2A8889-4B40-438D-8CCA-E6401D68D57B}"/>
              </a:ext>
            </a:extLst>
          </p:cNvPr>
          <p:cNvSpPr/>
          <p:nvPr/>
        </p:nvSpPr>
        <p:spPr>
          <a:xfrm>
            <a:off x="4896408" y="5264421"/>
            <a:ext cx="7915795" cy="1510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4E1852A-132D-4565-9274-87D61794A98A}"/>
              </a:ext>
            </a:extLst>
          </p:cNvPr>
          <p:cNvSpPr/>
          <p:nvPr/>
        </p:nvSpPr>
        <p:spPr>
          <a:xfrm>
            <a:off x="5255684" y="5436355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74703B3-718E-43C7-A56B-C23DCDEBB419}"/>
              </a:ext>
            </a:extLst>
          </p:cNvPr>
          <p:cNvSpPr txBox="1"/>
          <p:nvPr/>
        </p:nvSpPr>
        <p:spPr>
          <a:xfrm>
            <a:off x="5480174" y="6353046"/>
            <a:ext cx="1062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Fluentd</a:t>
            </a:r>
            <a:r>
              <a:rPr lang="en-IN" sz="1400" dirty="0"/>
              <a:t> pod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70FA42A-789F-4CEA-AB7D-BDC9C0B91597}"/>
              </a:ext>
            </a:extLst>
          </p:cNvPr>
          <p:cNvGrpSpPr/>
          <p:nvPr/>
        </p:nvGrpSpPr>
        <p:grpSpPr>
          <a:xfrm>
            <a:off x="5420328" y="5540706"/>
            <a:ext cx="1006998" cy="827590"/>
            <a:chOff x="853440" y="4579716"/>
            <a:chExt cx="1006998" cy="82759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4C0AF28-8B21-4A2B-981F-A71AAF55CB5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4F10CEE-80F1-4768-985A-8F80390827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B9AAB00-B7DF-407B-9488-EDB194E99B3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7A63F5C-8A65-4381-9F09-C29C99D70D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C07C87A-A94D-4999-96FB-1B0517FCC9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1E02E33-DB4F-4765-B2BA-1290471FCB4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2683EFD-D826-4875-B146-46D5F2CEF6A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F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EBA140A-628B-4FBF-A8F8-ECA3DF5C74A1}"/>
              </a:ext>
            </a:extLst>
          </p:cNvPr>
          <p:cNvSpPr txBox="1"/>
          <p:nvPr/>
        </p:nvSpPr>
        <p:spPr>
          <a:xfrm>
            <a:off x="8264401" y="5625322"/>
            <a:ext cx="15200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err="1"/>
              <a:t>Fluentd</a:t>
            </a:r>
            <a:endParaRPr lang="en-IN" dirty="0"/>
          </a:p>
          <a:p>
            <a:pPr algn="ctr"/>
            <a:r>
              <a:rPr lang="en-IN" dirty="0" err="1"/>
              <a:t>DaemonSet</a:t>
            </a:r>
            <a:endParaRPr lang="en-IN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8F12912-4E4D-7143-B10D-A3A36EB1587E}"/>
              </a:ext>
            </a:extLst>
          </p:cNvPr>
          <p:cNvSpPr/>
          <p:nvPr/>
        </p:nvSpPr>
        <p:spPr>
          <a:xfrm>
            <a:off x="11215305" y="5425344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C19E5A9-1F71-0E4E-BD60-16100CA7D0C8}"/>
              </a:ext>
            </a:extLst>
          </p:cNvPr>
          <p:cNvSpPr txBox="1"/>
          <p:nvPr/>
        </p:nvSpPr>
        <p:spPr>
          <a:xfrm>
            <a:off x="11439795" y="6342035"/>
            <a:ext cx="1062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Fluentd</a:t>
            </a:r>
            <a:r>
              <a:rPr lang="en-IN" sz="1400" dirty="0"/>
              <a:t> pod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6622F12-35CC-A74B-B21F-4887470D94CE}"/>
              </a:ext>
            </a:extLst>
          </p:cNvPr>
          <p:cNvGrpSpPr/>
          <p:nvPr/>
        </p:nvGrpSpPr>
        <p:grpSpPr>
          <a:xfrm>
            <a:off x="11379949" y="5529695"/>
            <a:ext cx="1006998" cy="827590"/>
            <a:chOff x="853440" y="4579716"/>
            <a:chExt cx="1006998" cy="82759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C91DA45-3AEC-4143-8D5D-ECCAE3145F6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06ABDAF-A7A6-7146-B684-F04AABB65FF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F209725-9899-8445-8D13-FAF05BAFC9E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FCFA780-61D9-0E46-9320-1E18239B33F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CB0609A-2B0E-854A-A7DE-9C81450B56A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0588053-FE71-7042-9B02-1D0F06974BA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C6CF5CD-0DC2-F74E-8AC3-F8101220854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F</a:t>
              </a:r>
            </a:p>
          </p:txBody>
        </p: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6BB3BE5-8904-7840-9CE5-7CEDF0C8402E}"/>
              </a:ext>
            </a:extLst>
          </p:cNvPr>
          <p:cNvSpPr/>
          <p:nvPr/>
        </p:nvSpPr>
        <p:spPr>
          <a:xfrm>
            <a:off x="4896408" y="3482648"/>
            <a:ext cx="7915795" cy="1510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06C836E-9B98-6449-B14E-A409ECEA0D4C}"/>
              </a:ext>
            </a:extLst>
          </p:cNvPr>
          <p:cNvSpPr/>
          <p:nvPr/>
        </p:nvSpPr>
        <p:spPr>
          <a:xfrm>
            <a:off x="5255684" y="3654582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1E01427-89DE-1647-AB18-3BC8984D2895}"/>
              </a:ext>
            </a:extLst>
          </p:cNvPr>
          <p:cNvSpPr txBox="1"/>
          <p:nvPr/>
        </p:nvSpPr>
        <p:spPr>
          <a:xfrm>
            <a:off x="5480174" y="4571273"/>
            <a:ext cx="805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CW  pod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4B080BF-3A18-1846-A03D-1BDB5A03CEEE}"/>
              </a:ext>
            </a:extLst>
          </p:cNvPr>
          <p:cNvGrpSpPr/>
          <p:nvPr/>
        </p:nvGrpSpPr>
        <p:grpSpPr>
          <a:xfrm>
            <a:off x="5420328" y="3758933"/>
            <a:ext cx="1006998" cy="827590"/>
            <a:chOff x="853440" y="4579716"/>
            <a:chExt cx="1006998" cy="827590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11ADC354-EBAF-C549-92BD-7963CB7EF0E7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43B83456-7291-FD44-82DD-B398E2820E0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BF5C0A9-1600-FD44-A8EB-AD81D4F9106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CE3601FF-F436-A843-89B7-A6E320586AB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FE6668E-C1F8-0845-9B77-AFD6A6E626A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2638E097-2436-8C40-9BAE-DAC9BFF3008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DF39051-8E4C-2A42-A98D-04969977C7A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C</a:t>
              </a:r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0923A252-3172-0A44-8227-CB7AAB13114D}"/>
              </a:ext>
            </a:extLst>
          </p:cNvPr>
          <p:cNvSpPr txBox="1"/>
          <p:nvPr/>
        </p:nvSpPr>
        <p:spPr>
          <a:xfrm>
            <a:off x="7960066" y="3887663"/>
            <a:ext cx="23133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CloudWatch Agent</a:t>
            </a:r>
          </a:p>
          <a:p>
            <a:pPr algn="ctr"/>
            <a:r>
              <a:rPr lang="en-IN" dirty="0" err="1"/>
              <a:t>DaemonSet</a:t>
            </a:r>
            <a:endParaRPr lang="en-IN" dirty="0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62D91C2C-034F-164D-BEFC-C50D8CD2C0DA}"/>
              </a:ext>
            </a:extLst>
          </p:cNvPr>
          <p:cNvSpPr/>
          <p:nvPr/>
        </p:nvSpPr>
        <p:spPr>
          <a:xfrm>
            <a:off x="11215305" y="3643571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7A1FEEE-A546-1240-85FA-309684C02B98}"/>
              </a:ext>
            </a:extLst>
          </p:cNvPr>
          <p:cNvSpPr txBox="1"/>
          <p:nvPr/>
        </p:nvSpPr>
        <p:spPr>
          <a:xfrm>
            <a:off x="11439795" y="4560262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CW pod</a:t>
            </a: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C0FEED67-10D2-844F-881C-35E38DF2255C}"/>
              </a:ext>
            </a:extLst>
          </p:cNvPr>
          <p:cNvGrpSpPr/>
          <p:nvPr/>
        </p:nvGrpSpPr>
        <p:grpSpPr>
          <a:xfrm>
            <a:off x="11379949" y="3747922"/>
            <a:ext cx="1006998" cy="827590"/>
            <a:chOff x="853440" y="4579716"/>
            <a:chExt cx="1006998" cy="82759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6A83A96-CE41-E742-B68D-A3CE343081D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885B499-70B0-1548-AE2A-B7E08EBFE78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16F39CE-7C3F-B043-9AC9-8439B0E93D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A6E67DD-3472-5949-AFC5-34D10A10BB99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723DF324-537B-EF41-9136-471013CB31B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280A723-D81D-E94C-AA21-9CDD16738E1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6740DC80-5A88-834F-8CF1-F8DB83FED29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C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26A7178-D4FB-184E-9FB3-DB228CD0F8F9}"/>
              </a:ext>
            </a:extLst>
          </p:cNvPr>
          <p:cNvSpPr/>
          <p:nvPr/>
        </p:nvSpPr>
        <p:spPr>
          <a:xfrm>
            <a:off x="4520045" y="1291861"/>
            <a:ext cx="8853056" cy="207579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031CB8CC-C2D7-AC49-B257-3FFDED0A754E}"/>
              </a:ext>
            </a:extLst>
          </p:cNvPr>
          <p:cNvSpPr/>
          <p:nvPr/>
        </p:nvSpPr>
        <p:spPr>
          <a:xfrm>
            <a:off x="4937760" y="1474249"/>
            <a:ext cx="7915795" cy="15106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35D7EDA8-C32A-EF49-9486-BC9A7437B9AB}"/>
              </a:ext>
            </a:extLst>
          </p:cNvPr>
          <p:cNvSpPr/>
          <p:nvPr/>
        </p:nvSpPr>
        <p:spPr>
          <a:xfrm>
            <a:off x="5297036" y="1615010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FA2163BD-C538-D249-B776-FB502B07AF67}"/>
              </a:ext>
            </a:extLst>
          </p:cNvPr>
          <p:cNvSpPr txBox="1"/>
          <p:nvPr/>
        </p:nvSpPr>
        <p:spPr>
          <a:xfrm>
            <a:off x="5521526" y="2531701"/>
            <a:ext cx="796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App Pod</a:t>
            </a: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B06CC4E1-BD05-3C4E-89FA-AAF5C808612D}"/>
              </a:ext>
            </a:extLst>
          </p:cNvPr>
          <p:cNvGrpSpPr/>
          <p:nvPr/>
        </p:nvGrpSpPr>
        <p:grpSpPr>
          <a:xfrm>
            <a:off x="5461680" y="1719361"/>
            <a:ext cx="1006998" cy="827590"/>
            <a:chOff x="853440" y="4579716"/>
            <a:chExt cx="1006998" cy="827590"/>
          </a:xfrm>
        </p:grpSpPr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F7032E75-4779-C445-BDAC-738350BD8BEB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0A4D231-A7CC-6B48-A344-39E101FB9207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85D5ACC3-0CAE-474D-8FBB-4914E3D1460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314A7530-7F0E-534F-8020-F634294D51D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A139B720-6C3E-134F-926C-8FA868A0886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BA28A25B-8508-2F41-BF57-E83E65492F8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258333D8-704D-9E44-ACD5-9D065CCA005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E01D6182-1BB1-0A48-B412-6072E65B5B48}"/>
              </a:ext>
            </a:extLst>
          </p:cNvPr>
          <p:cNvSpPr txBox="1"/>
          <p:nvPr/>
        </p:nvSpPr>
        <p:spPr>
          <a:xfrm>
            <a:off x="7870837" y="2931050"/>
            <a:ext cx="24166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NGINX Deployment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A0B10711-E6CF-7F4D-9FAC-622C48ED2701}"/>
              </a:ext>
            </a:extLst>
          </p:cNvPr>
          <p:cNvSpPr/>
          <p:nvPr/>
        </p:nvSpPr>
        <p:spPr>
          <a:xfrm>
            <a:off x="11256657" y="1603999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4E0D0D9C-CC10-AD4D-84AD-1AA9D437199C}"/>
              </a:ext>
            </a:extLst>
          </p:cNvPr>
          <p:cNvSpPr txBox="1"/>
          <p:nvPr/>
        </p:nvSpPr>
        <p:spPr>
          <a:xfrm>
            <a:off x="11481147" y="2520690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App pod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9DA7A927-9AAB-544C-B55B-7F78A89AD6F9}"/>
              </a:ext>
            </a:extLst>
          </p:cNvPr>
          <p:cNvGrpSpPr/>
          <p:nvPr/>
        </p:nvGrpSpPr>
        <p:grpSpPr>
          <a:xfrm>
            <a:off x="11421301" y="1708350"/>
            <a:ext cx="1006998" cy="827590"/>
            <a:chOff x="853440" y="4579716"/>
            <a:chExt cx="1006998" cy="827590"/>
          </a:xfrm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68CBAFBE-2381-6B46-BF86-9915D31E1EB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A630AC19-C160-204E-9EA1-57449B91F84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D77EC12-1034-CA4F-A66F-783CBAFBE29F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2DC10661-CBDE-D143-B4BA-7E350CFE0BF6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60D67AE-68E1-DA42-A2BA-467505E572C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E660613-F311-BE40-8DD9-D4A4E548E2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272D2B7A-E42C-784B-880E-E0CBDA0E9BCA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23" name="TextBox 222">
            <a:extLst>
              <a:ext uri="{FF2B5EF4-FFF2-40B4-BE49-F238E27FC236}">
                <a16:creationId xmlns:a16="http://schemas.microsoft.com/office/drawing/2014/main" id="{ECE707FF-BEED-BC47-B505-24CE9E65FEC0}"/>
              </a:ext>
            </a:extLst>
          </p:cNvPr>
          <p:cNvSpPr txBox="1"/>
          <p:nvPr/>
        </p:nvSpPr>
        <p:spPr>
          <a:xfrm>
            <a:off x="8337779" y="2083619"/>
            <a:ext cx="13652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ReplicaSet</a:t>
            </a:r>
          </a:p>
        </p:txBody>
      </p:sp>
      <p:pic>
        <p:nvPicPr>
          <p:cNvPr id="224" name="Graphic 33">
            <a:extLst>
              <a:ext uri="{FF2B5EF4-FFF2-40B4-BE49-F238E27FC236}">
                <a16:creationId xmlns:a16="http://schemas.microsoft.com/office/drawing/2014/main" id="{6ED962AA-F058-724F-BDB7-C5E1DEA2C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914" y="4674563"/>
            <a:ext cx="711200" cy="711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D5CCD5-12A4-7C45-A327-6573BF2C602A}"/>
              </a:ext>
            </a:extLst>
          </p:cNvPr>
          <p:cNvSpPr txBox="1"/>
          <p:nvPr/>
        </p:nvSpPr>
        <p:spPr>
          <a:xfrm>
            <a:off x="456918" y="5488650"/>
            <a:ext cx="1195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CloudWatch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7B13C1-EDF8-E64D-ADCB-B9A040312BD3}"/>
              </a:ext>
            </a:extLst>
          </p:cNvPr>
          <p:cNvSpPr/>
          <p:nvPr/>
        </p:nvSpPr>
        <p:spPr>
          <a:xfrm>
            <a:off x="4481791" y="571745"/>
            <a:ext cx="8842664" cy="4704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Balancer Service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A610994-5E38-6648-BA41-EEB8F6CA2709}"/>
              </a:ext>
            </a:extLst>
          </p:cNvPr>
          <p:cNvCxnSpPr>
            <a:cxnSpLocks/>
            <a:endCxn id="224" idx="3"/>
          </p:cNvCxnSpPr>
          <p:nvPr/>
        </p:nvCxnSpPr>
        <p:spPr>
          <a:xfrm rot="10800000" flipV="1">
            <a:off x="1364114" y="4272383"/>
            <a:ext cx="3532294" cy="757780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EA1A8A1F-AD11-624D-9D7A-52C92991AC7A}"/>
              </a:ext>
            </a:extLst>
          </p:cNvPr>
          <p:cNvCxnSpPr>
            <a:cxnSpLocks/>
            <a:stCxn id="7" idx="1"/>
            <a:endCxn id="224" idx="2"/>
          </p:cNvCxnSpPr>
          <p:nvPr/>
        </p:nvCxnSpPr>
        <p:spPr>
          <a:xfrm rot="10800000">
            <a:off x="1008514" y="5385764"/>
            <a:ext cx="3887894" cy="633963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Graphic 224" descr="User">
            <a:extLst>
              <a:ext uri="{FF2B5EF4-FFF2-40B4-BE49-F238E27FC236}">
                <a16:creationId xmlns:a16="http://schemas.microsoft.com/office/drawing/2014/main" id="{53736DEB-F324-624A-AE5D-D720FBA7BE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185" y="2353233"/>
            <a:ext cx="914400" cy="914400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F7726C4-D37F-594C-AECA-DE9123F90259}"/>
              </a:ext>
            </a:extLst>
          </p:cNvPr>
          <p:cNvCxnSpPr>
            <a:stCxn id="225" idx="2"/>
            <a:endCxn id="224" idx="0"/>
          </p:cNvCxnSpPr>
          <p:nvPr/>
        </p:nvCxnSpPr>
        <p:spPr>
          <a:xfrm flipH="1">
            <a:off x="1008514" y="3267633"/>
            <a:ext cx="13871" cy="140693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A83F7FBD-29BC-4540-A181-16F6897B3EF1}"/>
              </a:ext>
            </a:extLst>
          </p:cNvPr>
          <p:cNvSpPr txBox="1"/>
          <p:nvPr/>
        </p:nvSpPr>
        <p:spPr>
          <a:xfrm>
            <a:off x="95188" y="3204316"/>
            <a:ext cx="2672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Developer or Operations User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0F18D35-2D06-024F-8E4A-F0D1F47BB1CE}"/>
              </a:ext>
            </a:extLst>
          </p:cNvPr>
          <p:cNvSpPr/>
          <p:nvPr/>
        </p:nvSpPr>
        <p:spPr>
          <a:xfrm>
            <a:off x="440502" y="138529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Container Map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52E7AE2D-3F0B-9F49-A190-5D3568A3DFA0}"/>
              </a:ext>
            </a:extLst>
          </p:cNvPr>
          <p:cNvSpPr/>
          <p:nvPr/>
        </p:nvSpPr>
        <p:spPr>
          <a:xfrm>
            <a:off x="417630" y="494128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Container Resources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9BA0D3B0-8C84-DD4E-A761-12A7A454C02C}"/>
              </a:ext>
            </a:extLst>
          </p:cNvPr>
          <p:cNvSpPr/>
          <p:nvPr/>
        </p:nvSpPr>
        <p:spPr>
          <a:xfrm>
            <a:off x="417630" y="858884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Performance Dashboards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8F76C745-51F5-9B4B-B4E3-86BFE9A0705E}"/>
              </a:ext>
            </a:extLst>
          </p:cNvPr>
          <p:cNvSpPr/>
          <p:nvPr/>
        </p:nvSpPr>
        <p:spPr>
          <a:xfrm>
            <a:off x="417629" y="1241302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 Groups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98220D48-8DED-534F-8D09-8E11B23D5C14}"/>
              </a:ext>
            </a:extLst>
          </p:cNvPr>
          <p:cNvSpPr/>
          <p:nvPr/>
        </p:nvSpPr>
        <p:spPr>
          <a:xfrm>
            <a:off x="417628" y="1621896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 Insights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A8EC9FE2-4450-FA44-92A7-60D85AC0752C}"/>
              </a:ext>
            </a:extLst>
          </p:cNvPr>
          <p:cNvSpPr/>
          <p:nvPr/>
        </p:nvSpPr>
        <p:spPr>
          <a:xfrm>
            <a:off x="417627" y="1993899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Alarms</a:t>
            </a:r>
          </a:p>
        </p:txBody>
      </p:sp>
    </p:spTree>
    <p:extLst>
      <p:ext uri="{BB962C8B-B14F-4D97-AF65-F5344CB8AC3E}">
        <p14:creationId xmlns:p14="http://schemas.microsoft.com/office/powerpoint/2010/main" val="216368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7" grpId="0" animBg="1"/>
      <p:bldP spid="137" grpId="0" animBg="1"/>
      <p:bldP spid="138" grpId="0"/>
      <p:bldP spid="8" grpId="0"/>
      <p:bldP spid="81" grpId="0" animBg="1"/>
      <p:bldP spid="82" grpId="0"/>
      <p:bldP spid="136" grpId="0" animBg="1"/>
      <p:bldP spid="147" grpId="0" animBg="1"/>
      <p:bldP spid="148" grpId="0"/>
      <p:bldP spid="157" grpId="0"/>
      <p:bldP spid="158" grpId="0" animBg="1"/>
      <p:bldP spid="159" grpId="0"/>
      <p:bldP spid="11" grpId="0" animBg="1"/>
      <p:bldP spid="201" grpId="0" animBg="1"/>
      <p:bldP spid="202" grpId="0" animBg="1"/>
      <p:bldP spid="203" grpId="0"/>
      <p:bldP spid="212" grpId="0"/>
      <p:bldP spid="213" grpId="0" animBg="1"/>
      <p:bldP spid="214" grpId="0"/>
      <p:bldP spid="223" grpId="0"/>
      <p:bldP spid="12" grpId="0"/>
      <p:bldP spid="13" grpId="0" animBg="1"/>
      <p:bldP spid="226" grpId="0"/>
      <p:bldP spid="41" grpId="0" animBg="1"/>
      <p:bldP spid="227" grpId="0" animBg="1"/>
      <p:bldP spid="228" grpId="0" animBg="1"/>
      <p:bldP spid="229" grpId="0" animBg="1"/>
      <p:bldP spid="230" grpId="0" animBg="1"/>
      <p:bldP spid="231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12E82B-619A-8F44-AFAF-BED7B64EE8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C2970E-E982-114A-94E5-B904712A8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64" y="1770695"/>
            <a:ext cx="13926672" cy="529685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7B755F6-78B6-C643-BA74-E7C5603E2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CloudWatch Container Insights Map</a:t>
            </a:r>
          </a:p>
        </p:txBody>
      </p:sp>
    </p:spTree>
    <p:extLst>
      <p:ext uri="{BB962C8B-B14F-4D97-AF65-F5344CB8AC3E}">
        <p14:creationId xmlns:p14="http://schemas.microsoft.com/office/powerpoint/2010/main" val="245930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15DD1-0BAB-FD40-BDC9-608303F4B7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508EEA-F9FC-C84E-95A8-9A3631132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Performance 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A1EA7C-1DD8-4A4D-9D1D-C0AA02897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72" y="1963102"/>
            <a:ext cx="9100662" cy="53859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0E2DD0-34EF-E244-9B96-13C198D0A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0265" y="1877679"/>
            <a:ext cx="4663859" cy="53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5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18E80D-6715-EE4E-9FE7-BE69ABA0FF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503EE7-9209-B64E-95BB-71BDA4EB7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151089"/>
            <a:ext cx="12618720" cy="1188851"/>
          </a:xfrm>
        </p:spPr>
        <p:txBody>
          <a:bodyPr/>
          <a:lstStyle/>
          <a:p>
            <a:r>
              <a:rPr lang="en-US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2596861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18E80D-6715-EE4E-9FE7-BE69ABA0FF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503EE7-9209-B64E-95BB-71BDA4EB7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151089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ALB Ingress Controller v1.x DEPRECATED </a:t>
            </a:r>
            <a:br>
              <a:rPr lang="en-US" b="1" dirty="0"/>
            </a:br>
            <a:r>
              <a:rPr lang="en-US" b="1" dirty="0"/>
              <a:t>Slides Continues</a:t>
            </a:r>
          </a:p>
        </p:txBody>
      </p:sp>
    </p:spTree>
    <p:extLst>
      <p:ext uri="{BB962C8B-B14F-4D97-AF65-F5344CB8AC3E}">
        <p14:creationId xmlns:p14="http://schemas.microsoft.com/office/powerpoint/2010/main" val="341206769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439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855" y="2779594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&amp;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&amp; ELB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Application Load Balancer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3745901" cy="374590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4542" y="350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5395" y="4150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2678146" y="1413131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165769" y="148716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179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9562282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377700895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3A8102-8904-5B4B-80FE-4E8D6B86C0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F25552-810C-3C41-98B2-79B55E6F0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1460" y="148117"/>
            <a:ext cx="4220787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How Ingress Works?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02FC8C-BA19-9443-947E-105591CC0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426" y="473041"/>
            <a:ext cx="10449383" cy="684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21057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355A81-AC2E-6D40-9E24-C401636C5C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F6C9E2-AF98-EF4C-8D9F-1FBB2CD55011}"/>
              </a:ext>
            </a:extLst>
          </p:cNvPr>
          <p:cNvSpPr/>
          <p:nvPr/>
        </p:nvSpPr>
        <p:spPr>
          <a:xfrm>
            <a:off x="133564" y="748829"/>
            <a:ext cx="4530904" cy="4315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</a:t>
            </a:r>
            <a:r>
              <a:rPr lang="en-US" dirty="0" err="1"/>
              <a:t>ClusterRole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780796-CE5C-7047-BECC-3773F914A998}"/>
              </a:ext>
            </a:extLst>
          </p:cNvPr>
          <p:cNvSpPr/>
          <p:nvPr/>
        </p:nvSpPr>
        <p:spPr>
          <a:xfrm>
            <a:off x="9888876" y="748829"/>
            <a:ext cx="4530904" cy="4315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</a:t>
            </a:r>
            <a:r>
              <a:rPr lang="en-IN" dirty="0" err="1"/>
              <a:t>ClusterRoleBinding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E45B11-017B-0B48-BA4F-DCD61BD5109C}"/>
              </a:ext>
            </a:extLst>
          </p:cNvPr>
          <p:cNvSpPr/>
          <p:nvPr/>
        </p:nvSpPr>
        <p:spPr>
          <a:xfrm>
            <a:off x="4937760" y="737370"/>
            <a:ext cx="4530904" cy="4315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</a:t>
            </a:r>
            <a:r>
              <a:rPr lang="en-IN" dirty="0" err="1"/>
              <a:t>ServiceAccount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9BA154-E8AA-F141-BACB-6E3045C97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64" y="1347299"/>
            <a:ext cx="4530904" cy="62489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00ADEF-8265-1145-BC8C-AD7138E00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8876" y="1347299"/>
            <a:ext cx="4537248" cy="30667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00AACD-EE55-924A-B86B-F5479A5B2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760" y="1347299"/>
            <a:ext cx="4530904" cy="163083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0C6919C-F365-A041-9D68-4C4BA8D0C214}"/>
              </a:ext>
            </a:extLst>
          </p:cNvPr>
          <p:cNvSpPr/>
          <p:nvPr/>
        </p:nvSpPr>
        <p:spPr>
          <a:xfrm>
            <a:off x="5090161" y="5493231"/>
            <a:ext cx="9170369" cy="4315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https://</a:t>
            </a:r>
            <a:r>
              <a:rPr lang="en-US" sz="1400" dirty="0" err="1">
                <a:solidFill>
                  <a:schemeClr val="tx1"/>
                </a:solidFill>
              </a:rPr>
              <a:t>raw.githubusercontent.com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kubernetes</a:t>
            </a:r>
            <a:r>
              <a:rPr lang="en-US" sz="1400" dirty="0">
                <a:solidFill>
                  <a:schemeClr val="tx1"/>
                </a:solidFill>
              </a:rPr>
              <a:t>-sigs/</a:t>
            </a:r>
            <a:r>
              <a:rPr lang="en-US" sz="1400" dirty="0" err="1">
                <a:solidFill>
                  <a:schemeClr val="tx1"/>
                </a:solidFill>
              </a:rPr>
              <a:t>aws</a:t>
            </a:r>
            <a:r>
              <a:rPr lang="en-US" sz="1400" dirty="0">
                <a:solidFill>
                  <a:schemeClr val="tx1"/>
                </a:solidFill>
              </a:rPr>
              <a:t>-</a:t>
            </a:r>
            <a:r>
              <a:rPr lang="en-US" sz="1400" dirty="0" err="1">
                <a:solidFill>
                  <a:schemeClr val="tx1"/>
                </a:solidFill>
              </a:rPr>
              <a:t>alb</a:t>
            </a:r>
            <a:r>
              <a:rPr lang="en-US" sz="1400" dirty="0">
                <a:solidFill>
                  <a:schemeClr val="tx1"/>
                </a:solidFill>
              </a:rPr>
              <a:t>-ingress-controller/master/docs/examples/</a:t>
            </a:r>
            <a:r>
              <a:rPr lang="en-US" sz="1400" dirty="0" err="1">
                <a:solidFill>
                  <a:schemeClr val="tx1"/>
                </a:solidFill>
              </a:rPr>
              <a:t>iam-policy.json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1E405F-33F8-1942-B42E-F291E8C6C147}"/>
              </a:ext>
            </a:extLst>
          </p:cNvPr>
          <p:cNvSpPr/>
          <p:nvPr/>
        </p:nvSpPr>
        <p:spPr>
          <a:xfrm>
            <a:off x="5090161" y="4864795"/>
            <a:ext cx="4530904" cy="4315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IAM Policy</a:t>
            </a:r>
          </a:p>
        </p:txBody>
      </p:sp>
    </p:spTree>
    <p:extLst>
      <p:ext uri="{BB962C8B-B14F-4D97-AF65-F5344CB8AC3E}">
        <p14:creationId xmlns:p14="http://schemas.microsoft.com/office/powerpoint/2010/main" val="1971245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D7F672-0AC0-A64E-B850-7108B50B46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062975-948F-9342-9FE2-6BFD10630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X-Ray – </a:t>
            </a:r>
            <a:r>
              <a:rPr lang="en-US" dirty="0">
                <a:solidFill>
                  <a:srgbClr val="00B050"/>
                </a:solidFill>
              </a:rPr>
              <a:t>Service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70F901-A36D-AF43-97DE-423686C77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165350"/>
            <a:ext cx="135255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782548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80385" y="580721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AWS EKS </a:t>
            </a:r>
          </a:p>
          <a:p>
            <a:r>
              <a:rPr lang="en-US" sz="2200" b="1" dirty="0"/>
              <a:t>Network Design</a:t>
            </a:r>
          </a:p>
          <a:p>
            <a:r>
              <a:rPr lang="en-US" sz="2200" b="1" dirty="0"/>
              <a:t>With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Load Balancer &amp; Route53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Ingress &amp; External-DNS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177432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48038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10159398" y="5589845"/>
            <a:ext cx="3275573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</a:t>
            </a:r>
            <a:r>
              <a:rPr lang="en-US" sz="1400" dirty="0">
                <a:solidFill>
                  <a:srgbClr val="FFFF00"/>
                </a:solidFill>
              </a:rPr>
              <a:t>External Name Service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905500"/>
            <a:ext cx="5459664" cy="62753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0"/>
          </p:cNvCxnSpPr>
          <p:nvPr/>
        </p:nvCxnSpPr>
        <p:spPr>
          <a:xfrm>
            <a:off x="11797185" y="5905500"/>
            <a:ext cx="57207" cy="24253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30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UMS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14704" y="1617728"/>
            <a:ext cx="1183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HTTP  </a:t>
            </a:r>
            <a:r>
              <a:rPr lang="en-US" sz="1200" b="1" dirty="0">
                <a:solidFill>
                  <a:srgbClr val="0070C0"/>
                </a:solidFill>
                <a:sym typeface="Wingdings" pitchFamily="2" charset="2"/>
              </a:rPr>
              <a:t> HTTPS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920A049-149C-0246-9EFD-3710510F6365}"/>
              </a:ext>
            </a:extLst>
          </p:cNvPr>
          <p:cNvCxnSpPr>
            <a:stCxn id="149" idx="3"/>
          </p:cNvCxnSpPr>
          <p:nvPr/>
        </p:nvCxnSpPr>
        <p:spPr>
          <a:xfrm>
            <a:off x="12461889" y="4929043"/>
            <a:ext cx="418700" cy="660802"/>
          </a:xfrm>
          <a:prstGeom prst="bentConnector2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62146" y="2716947"/>
            <a:ext cx="3200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70C0"/>
                </a:solidFill>
              </a:rPr>
              <a:t>HTTPS URLS</a:t>
            </a:r>
          </a:p>
          <a:p>
            <a:r>
              <a:rPr lang="en-US" sz="1200" dirty="0">
                <a:solidFill>
                  <a:srgbClr val="0070C0"/>
                </a:solidFill>
              </a:rPr>
              <a:t>https://</a:t>
            </a:r>
            <a:r>
              <a:rPr lang="en-US" sz="1200" dirty="0" err="1">
                <a:solidFill>
                  <a:srgbClr val="0070C0"/>
                </a:solidFill>
              </a:rPr>
              <a:t>apps.kubeoncloud.com</a:t>
            </a:r>
            <a:r>
              <a:rPr lang="en-US" sz="1200" dirty="0">
                <a:solidFill>
                  <a:srgbClr val="0070C0"/>
                </a:solidFill>
              </a:rPr>
              <a:t>/</a:t>
            </a:r>
            <a:r>
              <a:rPr lang="en-US" sz="1200" dirty="0" err="1">
                <a:solidFill>
                  <a:srgbClr val="0070C0"/>
                </a:solidFill>
              </a:rPr>
              <a:t>usermgmt</a:t>
            </a:r>
            <a:r>
              <a:rPr lang="en-US" sz="1200" dirty="0">
                <a:solidFill>
                  <a:srgbClr val="0070C0"/>
                </a:solidFill>
              </a:rPr>
              <a:t>/users</a:t>
            </a: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72BC4F9-5DF9-F94C-A467-393DE0F87044}"/>
              </a:ext>
            </a:extLst>
          </p:cNvPr>
          <p:cNvSpPr/>
          <p:nvPr/>
        </p:nvSpPr>
        <p:spPr>
          <a:xfrm>
            <a:off x="9705897" y="1721921"/>
            <a:ext cx="1080874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 Redirect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60D4BD-2C2B-0C4B-8672-B4059D374E97}"/>
              </a:ext>
            </a:extLst>
          </p:cNvPr>
          <p:cNvSpPr txBox="1"/>
          <p:nvPr/>
        </p:nvSpPr>
        <p:spPr>
          <a:xfrm>
            <a:off x="2136664" y="2217799"/>
            <a:ext cx="1636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C00000"/>
                </a:solidFill>
              </a:rPr>
              <a:t>apps.kubeoncloud.com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AD6C817-F55E-6B4F-A0E6-6FC1B401F92E}"/>
              </a:ext>
            </a:extLst>
          </p:cNvPr>
          <p:cNvSpPr/>
          <p:nvPr/>
        </p:nvSpPr>
        <p:spPr>
          <a:xfrm>
            <a:off x="10837509" y="1729043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external-</a:t>
            </a:r>
            <a:r>
              <a:rPr lang="en-US" sz="1400" dirty="0" err="1">
                <a:solidFill>
                  <a:srgbClr val="FFFF00"/>
                </a:solidFill>
              </a:rPr>
              <a:t>dns</a:t>
            </a:r>
            <a:endParaRPr 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79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123" grpId="0"/>
      <p:bldP spid="127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2674" y="2467171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3070" y="2779594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&amp; ELB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Application Load Balancer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Ingress Controller Basics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84201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4542" y="350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5395" y="4150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2678146" y="1413131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165769" y="148716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179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9562282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2288532098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668339" y="5710294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AWS EKS </a:t>
            </a:r>
          </a:p>
          <a:p>
            <a:r>
              <a:rPr lang="en-US" sz="2400" b="1" dirty="0"/>
              <a:t>Network Design</a:t>
            </a:r>
          </a:p>
          <a:p>
            <a:r>
              <a:rPr lang="en-US" sz="2400" b="1" dirty="0"/>
              <a:t>With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Load Balancer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177432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48038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4630903" y="5589845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</a:t>
            </a:r>
            <a:r>
              <a:rPr lang="en-US" sz="1400" dirty="0">
                <a:solidFill>
                  <a:srgbClr val="FFFF00"/>
                </a:solidFill>
              </a:rPr>
              <a:t>External Name Service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227" idx="1"/>
          </p:cNvCxnSpPr>
          <p:nvPr/>
        </p:nvCxnSpPr>
        <p:spPr>
          <a:xfrm rot="10800000" flipH="1" flipV="1">
            <a:off x="341208" y="769595"/>
            <a:ext cx="8278642" cy="1079566"/>
          </a:xfrm>
          <a:prstGeom prst="bentConnector3">
            <a:avLst>
              <a:gd name="adj1" fmla="val -2761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905500"/>
            <a:ext cx="2654762" cy="62753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1"/>
          </p:cNvCxnSpPr>
          <p:nvPr/>
        </p:nvCxnSpPr>
        <p:spPr>
          <a:xfrm>
            <a:off x="8992283" y="5905500"/>
            <a:ext cx="2506509" cy="59813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30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UMS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8267931" y="2526409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23915" y="1541599"/>
            <a:ext cx="3311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http://ALB-DNS-URL/</a:t>
            </a:r>
            <a:r>
              <a:rPr lang="en-US" sz="1600" dirty="0" err="1">
                <a:solidFill>
                  <a:srgbClr val="0070C0"/>
                </a:solidFill>
              </a:rPr>
              <a:t>usermgmt</a:t>
            </a:r>
            <a:r>
              <a:rPr lang="en-US" sz="1600" dirty="0">
                <a:solidFill>
                  <a:srgbClr val="0070C0"/>
                </a:solidFill>
              </a:rPr>
              <a:t>/users</a:t>
            </a: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stCxn id="147" idx="2"/>
            <a:endCxn id="237" idx="0"/>
          </p:cNvCxnSpPr>
          <p:nvPr/>
        </p:nvCxnSpPr>
        <p:spPr>
          <a:xfrm flipH="1">
            <a:off x="8858628" y="2362264"/>
            <a:ext cx="3124" cy="16414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4608275" y="3852508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1"/>
          </p:cNvCxnSpPr>
          <p:nvPr/>
        </p:nvCxnSpPr>
        <p:spPr>
          <a:xfrm>
            <a:off x="8969655" y="4168163"/>
            <a:ext cx="2194949" cy="760880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920A049-149C-0246-9EFD-3710510F6365}"/>
              </a:ext>
            </a:extLst>
          </p:cNvPr>
          <p:cNvCxnSpPr>
            <a:stCxn id="149" idx="3"/>
          </p:cNvCxnSpPr>
          <p:nvPr/>
        </p:nvCxnSpPr>
        <p:spPr>
          <a:xfrm>
            <a:off x="12461889" y="4929043"/>
            <a:ext cx="418700" cy="660802"/>
          </a:xfrm>
          <a:prstGeom prst="bentConnector2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</p:cNvCxnSpPr>
          <p:nvPr/>
        </p:nvCxnSpPr>
        <p:spPr>
          <a:xfrm flipH="1">
            <a:off x="8855185" y="2842064"/>
            <a:ext cx="3443" cy="10436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09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43" grpId="0" animBg="1"/>
      <p:bldP spid="46" grpId="0" animBg="1"/>
      <p:bldP spid="65" grpId="0" animBg="1"/>
      <p:bldP spid="147" grpId="0" animBg="1"/>
      <p:bldP spid="175" grpId="0"/>
      <p:bldP spid="195" grpId="0"/>
      <p:bldP spid="3" grpId="0"/>
      <p:bldP spid="112" grpId="0" animBg="1"/>
      <p:bldP spid="114" grpId="0" animBg="1"/>
      <p:bldP spid="116" grpId="0"/>
      <p:bldP spid="118" grpId="0"/>
      <p:bldP spid="121" grpId="0" animBg="1"/>
      <p:bldP spid="125" grpId="0" animBg="1"/>
      <p:bldP spid="126" grpId="0" animBg="1"/>
      <p:bldP spid="72" grpId="0" animBg="1"/>
      <p:bldP spid="73" grpId="0"/>
      <p:bldP spid="229" grpId="0"/>
      <p:bldP spid="231" grpId="0"/>
      <p:bldP spid="149" grpId="0" animBg="1"/>
      <p:bldP spid="150" grpId="0" animBg="1"/>
      <p:bldP spid="152" grpId="0"/>
      <p:bldP spid="153" grpId="0"/>
      <p:bldP spid="226" grpId="0"/>
      <p:bldP spid="237" grpId="0" animBg="1"/>
      <p:bldP spid="16" grpId="0" animBg="1"/>
      <p:bldP spid="17" grpId="0"/>
      <p:bldP spid="244" grpId="0"/>
      <p:bldP spid="265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2674" y="2467171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3070" y="2779594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&amp; ELB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Application Load Balancer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7030A0"/>
                </a:solidFill>
              </a:rPr>
              <a:t>Ingress Context Path based Routing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84201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4542" y="350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5395" y="4150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2678146" y="1413131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165769" y="148716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179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9562282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213226327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524018" y="5499150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AWS EKS </a:t>
            </a:r>
          </a:p>
          <a:p>
            <a:r>
              <a:rPr lang="en-US" sz="2400" b="1" dirty="0"/>
              <a:t>Network Design</a:t>
            </a:r>
          </a:p>
          <a:p>
            <a:r>
              <a:rPr lang="en-US" sz="2400" b="1" dirty="0"/>
              <a:t>With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Load Balancer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Context path based Routing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177432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48038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10159398" y="5589845"/>
            <a:ext cx="3275573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</a:t>
            </a:r>
            <a:r>
              <a:rPr lang="en-US" sz="1400" dirty="0">
                <a:solidFill>
                  <a:srgbClr val="FFFF00"/>
                </a:solidFill>
              </a:rPr>
              <a:t>External Name Service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227" idx="1"/>
          </p:cNvCxnSpPr>
          <p:nvPr/>
        </p:nvCxnSpPr>
        <p:spPr>
          <a:xfrm rot="10800000" flipH="1" flipV="1">
            <a:off x="341208" y="769595"/>
            <a:ext cx="8278642" cy="1079566"/>
          </a:xfrm>
          <a:prstGeom prst="bentConnector3">
            <a:avLst>
              <a:gd name="adj1" fmla="val -2761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905500"/>
            <a:ext cx="5459664" cy="62753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0"/>
          </p:cNvCxnSpPr>
          <p:nvPr/>
        </p:nvCxnSpPr>
        <p:spPr>
          <a:xfrm>
            <a:off x="11797185" y="5905500"/>
            <a:ext cx="57207" cy="24253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30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UMS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23915" y="1541599"/>
            <a:ext cx="3311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http://ALB-DNS-URL/</a:t>
            </a:r>
            <a:r>
              <a:rPr lang="en-US" sz="1600" dirty="0" err="1">
                <a:solidFill>
                  <a:srgbClr val="00B050"/>
                </a:solidFill>
              </a:rPr>
              <a:t>usermgmt</a:t>
            </a:r>
            <a:r>
              <a:rPr lang="en-US" sz="1600" dirty="0">
                <a:solidFill>
                  <a:srgbClr val="00B050"/>
                </a:solidFill>
              </a:rPr>
              <a:t>/users</a:t>
            </a: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920A049-149C-0246-9EFD-3710510F6365}"/>
              </a:ext>
            </a:extLst>
          </p:cNvPr>
          <p:cNvCxnSpPr>
            <a:stCxn id="149" idx="3"/>
          </p:cNvCxnSpPr>
          <p:nvPr/>
        </p:nvCxnSpPr>
        <p:spPr>
          <a:xfrm>
            <a:off x="12461889" y="4929043"/>
            <a:ext cx="418700" cy="660802"/>
          </a:xfrm>
          <a:prstGeom prst="bentConnector2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A0DA5B52-44D7-A24E-9A46-FEF9126629B3}"/>
              </a:ext>
            </a:extLst>
          </p:cNvPr>
          <p:cNvSpPr txBox="1"/>
          <p:nvPr/>
        </p:nvSpPr>
        <p:spPr>
          <a:xfrm>
            <a:off x="192270" y="1880153"/>
            <a:ext cx="3317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http://ALB-DNS-URL/app1/</a:t>
            </a:r>
            <a:r>
              <a:rPr lang="en-US" sz="1600" dirty="0" err="1">
                <a:solidFill>
                  <a:srgbClr val="00B0F0"/>
                </a:solidFill>
              </a:rPr>
              <a:t>index.html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B4ED72B-A1BA-0547-BB2A-0B2E4F35151A}"/>
              </a:ext>
            </a:extLst>
          </p:cNvPr>
          <p:cNvSpPr txBox="1"/>
          <p:nvPr/>
        </p:nvSpPr>
        <p:spPr>
          <a:xfrm>
            <a:off x="191762" y="2165538"/>
            <a:ext cx="3317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C000"/>
                </a:solidFill>
              </a:rPr>
              <a:t>http://ALB-DNS-URL/app2/</a:t>
            </a:r>
            <a:r>
              <a:rPr lang="en-US" sz="1600" dirty="0" err="1">
                <a:solidFill>
                  <a:srgbClr val="FFC000"/>
                </a:solidFill>
              </a:rPr>
              <a:t>index.html</a:t>
            </a:r>
            <a:endParaRPr lang="en-US" sz="1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2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244" grpId="0"/>
      <p:bldP spid="85" grpId="0" animBg="1"/>
      <p:bldP spid="87" grpId="0" animBg="1"/>
      <p:bldP spid="89" grpId="0" animBg="1"/>
      <p:bldP spid="90" grpId="0" animBg="1"/>
      <p:bldP spid="91" grpId="0" animBg="1"/>
      <p:bldP spid="92" grpId="0"/>
      <p:bldP spid="93" grpId="0"/>
      <p:bldP spid="102" grpId="0"/>
      <p:bldP spid="130" grpId="0" animBg="1"/>
      <p:bldP spid="131" grpId="0" animBg="1"/>
      <p:bldP spid="132" grpId="0" animBg="1"/>
      <p:bldP spid="133" grpId="0"/>
      <p:bldP spid="134" grpId="0"/>
      <p:bldP spid="143" grpId="0"/>
      <p:bldP spid="144" grpId="0" animBg="1"/>
      <p:bldP spid="145" grpId="0" animBg="1"/>
      <p:bldP spid="159" grpId="0"/>
      <p:bldP spid="160" grpId="0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2674" y="2467171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3070" y="2779594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&amp; ELB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Application Load Balancer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7030A0"/>
                </a:solidFill>
              </a:rPr>
              <a:t>Ingress SSL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84201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4542" y="350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5395" y="4150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2678146" y="1413131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165769" y="148716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179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9562282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265449706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524018" y="5499150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AWS EKS </a:t>
            </a:r>
          </a:p>
          <a:p>
            <a:r>
              <a:rPr lang="en-US" sz="2400" b="1" dirty="0"/>
              <a:t>Network Design</a:t>
            </a:r>
          </a:p>
          <a:p>
            <a:r>
              <a:rPr lang="en-US" sz="2400" b="1" dirty="0"/>
              <a:t>With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Load Balancer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Ingress SSL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177432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48038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10159398" y="5589845"/>
            <a:ext cx="3275573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</a:t>
            </a:r>
            <a:r>
              <a:rPr lang="en-US" sz="1400" dirty="0">
                <a:solidFill>
                  <a:srgbClr val="FFFF00"/>
                </a:solidFill>
              </a:rPr>
              <a:t>External Name Service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905500"/>
            <a:ext cx="5459664" cy="62753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0"/>
          </p:cNvCxnSpPr>
          <p:nvPr/>
        </p:nvCxnSpPr>
        <p:spPr>
          <a:xfrm>
            <a:off x="11797185" y="5905500"/>
            <a:ext cx="57207" cy="24253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30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UMS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13169" y="2106240"/>
            <a:ext cx="33712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B050"/>
                </a:solidFill>
              </a:rPr>
              <a:t>HTTP URLS</a:t>
            </a:r>
          </a:p>
          <a:p>
            <a:r>
              <a:rPr lang="en-US" sz="1200" dirty="0">
                <a:solidFill>
                  <a:srgbClr val="00B050"/>
                </a:solidFill>
              </a:rPr>
              <a:t>http://</a:t>
            </a:r>
            <a:r>
              <a:rPr lang="en-US" sz="1200" dirty="0" err="1">
                <a:solidFill>
                  <a:srgbClr val="00B050"/>
                </a:solidFill>
              </a:rPr>
              <a:t>ssldemo.kubeoncloud.com</a:t>
            </a:r>
            <a:r>
              <a:rPr lang="en-US" sz="1200" dirty="0">
                <a:solidFill>
                  <a:srgbClr val="00B050"/>
                </a:solidFill>
              </a:rPr>
              <a:t>/</a:t>
            </a:r>
            <a:r>
              <a:rPr lang="en-US" sz="1200" dirty="0" err="1">
                <a:solidFill>
                  <a:srgbClr val="00B050"/>
                </a:solidFill>
              </a:rPr>
              <a:t>usermgmt</a:t>
            </a:r>
            <a:r>
              <a:rPr lang="en-US" sz="1200" dirty="0">
                <a:solidFill>
                  <a:srgbClr val="00B050"/>
                </a:solidFill>
              </a:rPr>
              <a:t>/users</a:t>
            </a:r>
            <a:br>
              <a:rPr lang="en-US" sz="1200" dirty="0">
                <a:solidFill>
                  <a:srgbClr val="00B050"/>
                </a:solidFill>
              </a:rPr>
            </a:br>
            <a:r>
              <a:rPr lang="en-US" sz="1200" dirty="0">
                <a:solidFill>
                  <a:srgbClr val="00B050"/>
                </a:solidFill>
              </a:rPr>
              <a:t>http://</a:t>
            </a:r>
            <a:r>
              <a:rPr lang="en-US" sz="1200" dirty="0" err="1">
                <a:solidFill>
                  <a:srgbClr val="00B050"/>
                </a:solidFill>
              </a:rPr>
              <a:t>ssldemo.kubeoncloud.com</a:t>
            </a:r>
            <a:r>
              <a:rPr lang="en-US" sz="1200" dirty="0">
                <a:solidFill>
                  <a:srgbClr val="00B050"/>
                </a:solidFill>
              </a:rPr>
              <a:t>/app1/</a:t>
            </a:r>
            <a:r>
              <a:rPr lang="en-US" sz="1200" dirty="0" err="1">
                <a:solidFill>
                  <a:srgbClr val="00B050"/>
                </a:solidFill>
              </a:rPr>
              <a:t>index.html</a:t>
            </a:r>
            <a:br>
              <a:rPr lang="en-US" sz="1200" dirty="0">
                <a:solidFill>
                  <a:srgbClr val="00B050"/>
                </a:solidFill>
              </a:rPr>
            </a:br>
            <a:r>
              <a:rPr lang="en-US" sz="1200" dirty="0">
                <a:solidFill>
                  <a:srgbClr val="00B050"/>
                </a:solidFill>
              </a:rPr>
              <a:t>http://</a:t>
            </a:r>
            <a:r>
              <a:rPr lang="en-US" sz="1200" dirty="0" err="1">
                <a:solidFill>
                  <a:srgbClr val="00B050"/>
                </a:solidFill>
              </a:rPr>
              <a:t>ssldemo.kubeoncloud.com</a:t>
            </a:r>
            <a:r>
              <a:rPr lang="en-US" sz="1200" dirty="0">
                <a:solidFill>
                  <a:srgbClr val="00B050"/>
                </a:solidFill>
              </a:rPr>
              <a:t>/app2/</a:t>
            </a:r>
            <a:r>
              <a:rPr lang="en-US" sz="1200" dirty="0" err="1">
                <a:solidFill>
                  <a:srgbClr val="00B050"/>
                </a:solidFill>
              </a:rPr>
              <a:t>index.html</a:t>
            </a:r>
            <a:endParaRPr lang="en-US" sz="1200" dirty="0">
              <a:solidFill>
                <a:srgbClr val="00B05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920A049-149C-0246-9EFD-3710510F6365}"/>
              </a:ext>
            </a:extLst>
          </p:cNvPr>
          <p:cNvCxnSpPr>
            <a:stCxn id="149" idx="3"/>
          </p:cNvCxnSpPr>
          <p:nvPr/>
        </p:nvCxnSpPr>
        <p:spPr>
          <a:xfrm>
            <a:off x="12461889" y="4929043"/>
            <a:ext cx="418700" cy="660802"/>
          </a:xfrm>
          <a:prstGeom prst="bentConnector2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-10570" y="3265870"/>
            <a:ext cx="34313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C00000"/>
                </a:solidFill>
              </a:rPr>
              <a:t>HTTPS URLS</a:t>
            </a:r>
          </a:p>
          <a:p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ssldemo.kubeoncloud.com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usermgmt</a:t>
            </a:r>
            <a:r>
              <a:rPr lang="en-US" sz="1200" dirty="0">
                <a:solidFill>
                  <a:srgbClr val="C00000"/>
                </a:solidFill>
              </a:rPr>
              <a:t>/users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ssldemo.kubeoncloud.com</a:t>
            </a:r>
            <a:r>
              <a:rPr lang="en-US" sz="1200" dirty="0">
                <a:solidFill>
                  <a:srgbClr val="C00000"/>
                </a:solidFill>
              </a:rPr>
              <a:t>/app1/</a:t>
            </a:r>
            <a:r>
              <a:rPr lang="en-US" sz="1200" dirty="0" err="1">
                <a:solidFill>
                  <a:srgbClr val="C00000"/>
                </a:solidFill>
              </a:rPr>
              <a:t>index.html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ssldemo.kubeoncloud.com</a:t>
            </a:r>
            <a:r>
              <a:rPr lang="en-US" sz="1200" dirty="0">
                <a:solidFill>
                  <a:srgbClr val="C00000"/>
                </a:solidFill>
              </a:rPr>
              <a:t>/app2/</a:t>
            </a:r>
            <a:r>
              <a:rPr lang="en-US" sz="1200" dirty="0" err="1">
                <a:solidFill>
                  <a:srgbClr val="C00000"/>
                </a:solidFill>
              </a:rPr>
              <a:t>index.html</a:t>
            </a:r>
            <a:endParaRPr lang="en-US" sz="1200" dirty="0">
              <a:solidFill>
                <a:srgbClr val="C00000"/>
              </a:solidFill>
            </a:endParaRP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16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/>
      <p:bldP spid="162" grpId="0" animBg="1"/>
      <p:bldP spid="163" grpId="0"/>
      <p:bldP spid="165" grpId="0"/>
      <p:bldP spid="167" grpId="0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2674" y="2467171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3070" y="2779594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&amp; ELB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Application Load Balancer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7030A0"/>
                </a:solidFill>
              </a:rPr>
              <a:t>Ingress SSL Redirect 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84201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4542" y="350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5395" y="4150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2678146" y="1413131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165769" y="148716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179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9562282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563981098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524018" y="5499150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AWS EKS </a:t>
            </a:r>
          </a:p>
          <a:p>
            <a:r>
              <a:rPr lang="en-US" sz="2400" b="1" dirty="0"/>
              <a:t>Network Design</a:t>
            </a:r>
          </a:p>
          <a:p>
            <a:r>
              <a:rPr lang="en-US" sz="2400" b="1" dirty="0"/>
              <a:t>With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Load Balancer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Ingress SSL Redirect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177432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48038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10159398" y="5589845"/>
            <a:ext cx="3275573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</a:t>
            </a:r>
            <a:r>
              <a:rPr lang="en-US" sz="1400" dirty="0">
                <a:solidFill>
                  <a:srgbClr val="FFFF00"/>
                </a:solidFill>
              </a:rPr>
              <a:t>External Name Service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905500"/>
            <a:ext cx="5459664" cy="62753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0"/>
          </p:cNvCxnSpPr>
          <p:nvPr/>
        </p:nvCxnSpPr>
        <p:spPr>
          <a:xfrm>
            <a:off x="11797185" y="5905500"/>
            <a:ext cx="57207" cy="24253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30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UMS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704490" y="1612643"/>
            <a:ext cx="1183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HTTP  </a:t>
            </a:r>
            <a:r>
              <a:rPr lang="en-US" sz="1200" b="1" dirty="0">
                <a:solidFill>
                  <a:srgbClr val="C00000"/>
                </a:solidFill>
                <a:sym typeface="Wingdings" pitchFamily="2" charset="2"/>
              </a:rPr>
              <a:t> HTTPS</a:t>
            </a:r>
            <a:endParaRPr lang="en-US" sz="1200" dirty="0">
              <a:solidFill>
                <a:srgbClr val="C0000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920A049-149C-0246-9EFD-3710510F6365}"/>
              </a:ext>
            </a:extLst>
          </p:cNvPr>
          <p:cNvCxnSpPr>
            <a:stCxn id="149" idx="3"/>
          </p:cNvCxnSpPr>
          <p:nvPr/>
        </p:nvCxnSpPr>
        <p:spPr>
          <a:xfrm>
            <a:off x="12461889" y="4929043"/>
            <a:ext cx="418700" cy="660802"/>
          </a:xfrm>
          <a:prstGeom prst="bentConnector2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63354" y="2293504"/>
            <a:ext cx="34313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C00000"/>
                </a:solidFill>
              </a:rPr>
              <a:t>HTTPS URLS</a:t>
            </a:r>
          </a:p>
          <a:p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ssldemo.kubeoncloud.com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usermgmt</a:t>
            </a:r>
            <a:r>
              <a:rPr lang="en-US" sz="1200" dirty="0">
                <a:solidFill>
                  <a:srgbClr val="C00000"/>
                </a:solidFill>
              </a:rPr>
              <a:t>/users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ssldemo.kubeoncloud.com</a:t>
            </a:r>
            <a:r>
              <a:rPr lang="en-US" sz="1200" dirty="0">
                <a:solidFill>
                  <a:srgbClr val="C00000"/>
                </a:solidFill>
              </a:rPr>
              <a:t>/app1/</a:t>
            </a:r>
            <a:r>
              <a:rPr lang="en-US" sz="1200" dirty="0" err="1">
                <a:solidFill>
                  <a:srgbClr val="C00000"/>
                </a:solidFill>
              </a:rPr>
              <a:t>index.html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ssldemo.kubeoncloud.com</a:t>
            </a:r>
            <a:r>
              <a:rPr lang="en-US" sz="1200" dirty="0">
                <a:solidFill>
                  <a:srgbClr val="C00000"/>
                </a:solidFill>
              </a:rPr>
              <a:t>/app2/</a:t>
            </a:r>
            <a:r>
              <a:rPr lang="en-US" sz="1200" dirty="0" err="1">
                <a:solidFill>
                  <a:srgbClr val="C00000"/>
                </a:solidFill>
              </a:rPr>
              <a:t>index.html</a:t>
            </a:r>
            <a:endParaRPr lang="en-US" sz="1200" dirty="0">
              <a:solidFill>
                <a:srgbClr val="C00000"/>
              </a:solidFill>
            </a:endParaRP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72BC4F9-5DF9-F94C-A467-393DE0F87044}"/>
              </a:ext>
            </a:extLst>
          </p:cNvPr>
          <p:cNvSpPr/>
          <p:nvPr/>
        </p:nvSpPr>
        <p:spPr>
          <a:xfrm>
            <a:off x="9815209" y="1701560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 Redirect</a:t>
            </a:r>
          </a:p>
        </p:txBody>
      </p:sp>
    </p:spTree>
    <p:extLst>
      <p:ext uri="{BB962C8B-B14F-4D97-AF65-F5344CB8AC3E}">
        <p14:creationId xmlns:p14="http://schemas.microsoft.com/office/powerpoint/2010/main" val="1422544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/>
      <p:bldP spid="167" grpId="0"/>
      <p:bldP spid="122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47706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3070" y="2567652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&amp; ELB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Application Load Balancer &amp; Route53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7030A0"/>
                </a:solidFill>
              </a:rPr>
              <a:t>Ingress &amp; External-DNS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86239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4542" y="350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5395" y="4150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2678146" y="1413131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165769" y="148716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179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9562282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3956856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79D306-3AA4-2140-B205-CCFDC60BAF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C052EA-3A99-024E-9C1A-FCCE2325A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</p:spPr>
        <p:txBody>
          <a:bodyPr/>
          <a:lstStyle/>
          <a:p>
            <a:r>
              <a:rPr lang="en-US" dirty="0"/>
              <a:t>AWS X-Ray - </a:t>
            </a:r>
            <a:r>
              <a:rPr lang="en-US" dirty="0">
                <a:solidFill>
                  <a:srgbClr val="00B050"/>
                </a:solidFill>
              </a:rPr>
              <a:t>Traces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B78A16-6FB2-784C-81C7-442EA8D00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436" y="1503516"/>
            <a:ext cx="12618720" cy="597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1642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80385" y="580721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AWS EKS </a:t>
            </a:r>
          </a:p>
          <a:p>
            <a:r>
              <a:rPr lang="en-US" sz="2200" b="1" dirty="0"/>
              <a:t>Network Design</a:t>
            </a:r>
          </a:p>
          <a:p>
            <a:r>
              <a:rPr lang="en-US" sz="2200" b="1" dirty="0"/>
              <a:t>With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Load Balancer &amp; Route53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Ingress &amp; External-DNS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177432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48038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10159398" y="5589845"/>
            <a:ext cx="3275573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</a:t>
            </a:r>
            <a:r>
              <a:rPr lang="en-US" sz="1400" dirty="0">
                <a:solidFill>
                  <a:srgbClr val="FFFF00"/>
                </a:solidFill>
              </a:rPr>
              <a:t>External Name Service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905500"/>
            <a:ext cx="5459664" cy="62753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0"/>
          </p:cNvCxnSpPr>
          <p:nvPr/>
        </p:nvCxnSpPr>
        <p:spPr>
          <a:xfrm>
            <a:off x="11797185" y="5905500"/>
            <a:ext cx="57207" cy="24253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30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UMS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14704" y="1617728"/>
            <a:ext cx="1183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HTTP  </a:t>
            </a:r>
            <a:r>
              <a:rPr lang="en-US" sz="1200" b="1" dirty="0">
                <a:solidFill>
                  <a:srgbClr val="0070C0"/>
                </a:solidFill>
                <a:sym typeface="Wingdings" pitchFamily="2" charset="2"/>
              </a:rPr>
              <a:t> HTTPS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920A049-149C-0246-9EFD-3710510F6365}"/>
              </a:ext>
            </a:extLst>
          </p:cNvPr>
          <p:cNvCxnSpPr>
            <a:stCxn id="149" idx="3"/>
          </p:cNvCxnSpPr>
          <p:nvPr/>
        </p:nvCxnSpPr>
        <p:spPr>
          <a:xfrm>
            <a:off x="12461889" y="4929043"/>
            <a:ext cx="418700" cy="660802"/>
          </a:xfrm>
          <a:prstGeom prst="bentConnector2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62146" y="2716947"/>
            <a:ext cx="34500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70C0"/>
                </a:solidFill>
              </a:rPr>
              <a:t>HTTPS URLS</a:t>
            </a:r>
          </a:p>
          <a:p>
            <a:r>
              <a:rPr lang="en-US" sz="1200" dirty="0">
                <a:solidFill>
                  <a:srgbClr val="0070C0"/>
                </a:solidFill>
              </a:rPr>
              <a:t>https://dnstest1.kubeoncloud.com/</a:t>
            </a:r>
            <a:r>
              <a:rPr lang="en-US" sz="1200" dirty="0" err="1">
                <a:solidFill>
                  <a:srgbClr val="0070C0"/>
                </a:solidFill>
              </a:rPr>
              <a:t>usermgmt</a:t>
            </a:r>
            <a:r>
              <a:rPr lang="en-US" sz="1200" dirty="0">
                <a:solidFill>
                  <a:srgbClr val="0070C0"/>
                </a:solidFill>
              </a:rPr>
              <a:t>/users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https://dnstest1.kubeoncloud.com/app1/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https://dnstest1.kubeoncloud.com/app2/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endParaRPr lang="en-US" sz="1200" dirty="0">
              <a:solidFill>
                <a:srgbClr val="0070C0"/>
              </a:solidFill>
            </a:endParaRPr>
          </a:p>
          <a:p>
            <a:r>
              <a:rPr lang="en-US" sz="1200" dirty="0">
                <a:solidFill>
                  <a:srgbClr val="0070C0"/>
                </a:solidFill>
              </a:rPr>
              <a:t>https://dnstest2.kubeoncloud.com/</a:t>
            </a:r>
            <a:r>
              <a:rPr lang="en-US" sz="1200" dirty="0" err="1">
                <a:solidFill>
                  <a:srgbClr val="0070C0"/>
                </a:solidFill>
              </a:rPr>
              <a:t>usermgmt</a:t>
            </a:r>
            <a:r>
              <a:rPr lang="en-US" sz="1200" dirty="0">
                <a:solidFill>
                  <a:srgbClr val="0070C0"/>
                </a:solidFill>
              </a:rPr>
              <a:t>/users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https://dnstest2.kubeoncloud.com/app1/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https://dnstest2.kubeoncloud.com/app2/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72BC4F9-5DF9-F94C-A467-393DE0F87044}"/>
              </a:ext>
            </a:extLst>
          </p:cNvPr>
          <p:cNvSpPr/>
          <p:nvPr/>
        </p:nvSpPr>
        <p:spPr>
          <a:xfrm>
            <a:off x="9705897" y="1721921"/>
            <a:ext cx="1080874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 Redirect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60D4BD-2C2B-0C4B-8672-B4059D374E97}"/>
              </a:ext>
            </a:extLst>
          </p:cNvPr>
          <p:cNvSpPr txBox="1"/>
          <p:nvPr/>
        </p:nvSpPr>
        <p:spPr>
          <a:xfrm>
            <a:off x="2136664" y="2217799"/>
            <a:ext cx="1877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dnstest1.kubeoncloud.com</a:t>
            </a:r>
          </a:p>
          <a:p>
            <a:r>
              <a:rPr lang="en-US" sz="1200" dirty="0">
                <a:solidFill>
                  <a:srgbClr val="C00000"/>
                </a:solidFill>
              </a:rPr>
              <a:t>dnstest2.kubeoncloud.com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AD6C817-F55E-6B4F-A0E6-6FC1B401F92E}"/>
              </a:ext>
            </a:extLst>
          </p:cNvPr>
          <p:cNvSpPr/>
          <p:nvPr/>
        </p:nvSpPr>
        <p:spPr>
          <a:xfrm>
            <a:off x="10837509" y="1729043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external-</a:t>
            </a:r>
            <a:r>
              <a:rPr lang="en-US" sz="1400" dirty="0" err="1">
                <a:solidFill>
                  <a:srgbClr val="FFFF00"/>
                </a:solidFill>
              </a:rPr>
              <a:t>dns</a:t>
            </a:r>
            <a:endParaRPr 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79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123" grpId="0"/>
      <p:bldP spid="12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984628-6377-1F43-ABFA-0AE64431E4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EECD66-01DA-3946-9D33-F732B2AB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0"/>
            <a:ext cx="12618720" cy="1188851"/>
          </a:xfrm>
        </p:spPr>
        <p:txBody>
          <a:bodyPr/>
          <a:lstStyle/>
          <a:p>
            <a:r>
              <a:rPr lang="en-US" dirty="0"/>
              <a:t>Microservices – Canary Deployments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B1D189-2B91-7A48-AAAC-9BD9C7772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764" y="946901"/>
            <a:ext cx="11541991" cy="679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78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6AC395-7658-C145-B325-7DD1F33589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1449C-36C3-4846-944F-C216451A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462" y="154446"/>
            <a:ext cx="12618720" cy="1188851"/>
          </a:xfrm>
        </p:spPr>
        <p:txBody>
          <a:bodyPr/>
          <a:lstStyle/>
          <a:p>
            <a:r>
              <a:rPr lang="en-US" dirty="0"/>
              <a:t>How HPA works?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29EB9F-7E04-F043-AAD9-E09CA10FA733}"/>
              </a:ext>
            </a:extLst>
          </p:cNvPr>
          <p:cNvSpPr/>
          <p:nvPr/>
        </p:nvSpPr>
        <p:spPr>
          <a:xfrm>
            <a:off x="592282" y="2535386"/>
            <a:ext cx="5403273" cy="46447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C3BDE9-1887-AA42-801F-BBE1D0315263}"/>
              </a:ext>
            </a:extLst>
          </p:cNvPr>
          <p:cNvSpPr/>
          <p:nvPr/>
        </p:nvSpPr>
        <p:spPr>
          <a:xfrm>
            <a:off x="893618" y="5101935"/>
            <a:ext cx="4748646" cy="1610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437634-BBC7-B641-A2C8-157074057099}"/>
              </a:ext>
            </a:extLst>
          </p:cNvPr>
          <p:cNvSpPr/>
          <p:nvPr/>
        </p:nvSpPr>
        <p:spPr>
          <a:xfrm>
            <a:off x="1005840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236CE3-00BE-D84D-8BCA-FAA5003F9A2C}"/>
              </a:ext>
            </a:extLst>
          </p:cNvPr>
          <p:cNvSpPr/>
          <p:nvPr/>
        </p:nvSpPr>
        <p:spPr>
          <a:xfrm>
            <a:off x="2398222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E09AB3-E2BA-0C44-8684-42819FF01CCD}"/>
              </a:ext>
            </a:extLst>
          </p:cNvPr>
          <p:cNvSpPr/>
          <p:nvPr/>
        </p:nvSpPr>
        <p:spPr>
          <a:xfrm>
            <a:off x="4468090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606606-F40B-154D-8D23-B6FCED3F2EA2}"/>
              </a:ext>
            </a:extLst>
          </p:cNvPr>
          <p:cNvSpPr/>
          <p:nvPr/>
        </p:nvSpPr>
        <p:spPr>
          <a:xfrm>
            <a:off x="4010891" y="5756563"/>
            <a:ext cx="1070263" cy="35848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Scale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3D22F8-FECF-9147-AF62-24F8E955B672}"/>
              </a:ext>
            </a:extLst>
          </p:cNvPr>
          <p:cNvSpPr/>
          <p:nvPr/>
        </p:nvSpPr>
        <p:spPr>
          <a:xfrm>
            <a:off x="1132609" y="5237018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Deployment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C7F8E-B68C-3D4B-9AC6-866B81A54B86}"/>
              </a:ext>
            </a:extLst>
          </p:cNvPr>
          <p:cNvSpPr/>
          <p:nvPr/>
        </p:nvSpPr>
        <p:spPr>
          <a:xfrm>
            <a:off x="1132609" y="5595504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ReplicaSet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4A872A-5D41-F640-AFF3-50551624D937}"/>
              </a:ext>
            </a:extLst>
          </p:cNvPr>
          <p:cNvSpPr/>
          <p:nvPr/>
        </p:nvSpPr>
        <p:spPr>
          <a:xfrm>
            <a:off x="1132609" y="5982565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Replication Controller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9A08C-19EB-2843-BE38-1DEEFEC18C13}"/>
              </a:ext>
            </a:extLst>
          </p:cNvPr>
          <p:cNvSpPr/>
          <p:nvPr/>
        </p:nvSpPr>
        <p:spPr>
          <a:xfrm>
            <a:off x="1132609" y="6343649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StatefulSet</a:t>
            </a:r>
            <a:endParaRPr 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5B5C2F-C2F2-8342-BB3F-EF5C9A47596C}"/>
              </a:ext>
            </a:extLst>
          </p:cNvPr>
          <p:cNvSpPr txBox="1"/>
          <p:nvPr/>
        </p:nvSpPr>
        <p:spPr>
          <a:xfrm>
            <a:off x="2398222" y="6749210"/>
            <a:ext cx="14748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2BE145-8BA8-284B-B579-32FBF39C0008}"/>
              </a:ext>
            </a:extLst>
          </p:cNvPr>
          <p:cNvSpPr/>
          <p:nvPr/>
        </p:nvSpPr>
        <p:spPr>
          <a:xfrm>
            <a:off x="9550284" y="4023528"/>
            <a:ext cx="3171306" cy="14131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Horizontal Pod Autoscaler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B37ADF-5055-944B-A7AA-DA289DC45854}"/>
              </a:ext>
            </a:extLst>
          </p:cNvPr>
          <p:cNvSpPr txBox="1"/>
          <p:nvPr/>
        </p:nvSpPr>
        <p:spPr>
          <a:xfrm>
            <a:off x="3530479" y="2965300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C73799-A0EE-C442-B8E6-6202182ADA90}"/>
              </a:ext>
            </a:extLst>
          </p:cNvPr>
          <p:cNvSpPr txBox="1"/>
          <p:nvPr/>
        </p:nvSpPr>
        <p:spPr>
          <a:xfrm>
            <a:off x="3743140" y="2974471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77F72C-979B-BB47-8458-12FD71349E81}"/>
              </a:ext>
            </a:extLst>
          </p:cNvPr>
          <p:cNvSpPr txBox="1"/>
          <p:nvPr/>
        </p:nvSpPr>
        <p:spPr>
          <a:xfrm>
            <a:off x="4000490" y="2977142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C235291-6D74-9D43-A430-9DBD4475ACBF}"/>
              </a:ext>
            </a:extLst>
          </p:cNvPr>
          <p:cNvCxnSpPr>
            <a:stCxn id="6" idx="0"/>
            <a:endCxn id="7" idx="2"/>
          </p:cNvCxnSpPr>
          <p:nvPr/>
        </p:nvCxnSpPr>
        <p:spPr>
          <a:xfrm flipH="1" flipV="1">
            <a:off x="1531620" y="3657600"/>
            <a:ext cx="1736321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1EEE7C-46C9-9342-A0CF-5BF22F9EE4E0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H="1" flipV="1">
            <a:off x="2924002" y="3657600"/>
            <a:ext cx="343939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2C283F-B1AC-864B-8C53-416EBE00F8FF}"/>
              </a:ext>
            </a:extLst>
          </p:cNvPr>
          <p:cNvCxnSpPr>
            <a:stCxn id="6" idx="0"/>
            <a:endCxn id="9" idx="2"/>
          </p:cNvCxnSpPr>
          <p:nvPr/>
        </p:nvCxnSpPr>
        <p:spPr>
          <a:xfrm flipV="1">
            <a:off x="3267941" y="3657600"/>
            <a:ext cx="1725929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4615CBA-3EED-1248-87BE-D4D2163B7B90}"/>
              </a:ext>
            </a:extLst>
          </p:cNvPr>
          <p:cNvSpPr txBox="1"/>
          <p:nvPr/>
        </p:nvSpPr>
        <p:spPr>
          <a:xfrm>
            <a:off x="6560940" y="4303115"/>
            <a:ext cx="24885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Query for Metrics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D132159-8AC8-2F47-B8DB-CD20AD4E6726}"/>
              </a:ext>
            </a:extLst>
          </p:cNvPr>
          <p:cNvCxnSpPr>
            <a:cxnSpLocks/>
          </p:cNvCxnSpPr>
          <p:nvPr/>
        </p:nvCxnSpPr>
        <p:spPr>
          <a:xfrm flipV="1">
            <a:off x="9923318" y="3190010"/>
            <a:ext cx="0" cy="862444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1CC2322-7657-1D4E-BDDE-4C475A0EFF1E}"/>
              </a:ext>
            </a:extLst>
          </p:cNvPr>
          <p:cNvCxnSpPr>
            <a:cxnSpLocks/>
          </p:cNvCxnSpPr>
          <p:nvPr/>
        </p:nvCxnSpPr>
        <p:spPr>
          <a:xfrm>
            <a:off x="9912927" y="3190009"/>
            <a:ext cx="2317173" cy="0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EAADBE-1D6D-484D-9BC5-C469B0EB12C5}"/>
              </a:ext>
            </a:extLst>
          </p:cNvPr>
          <p:cNvCxnSpPr>
            <a:cxnSpLocks/>
          </p:cNvCxnSpPr>
          <p:nvPr/>
        </p:nvCxnSpPr>
        <p:spPr>
          <a:xfrm>
            <a:off x="12230100" y="3190009"/>
            <a:ext cx="31173" cy="862445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CA1335A-532E-4C4B-82B7-4D57F326F646}"/>
              </a:ext>
            </a:extLst>
          </p:cNvPr>
          <p:cNvSpPr txBox="1"/>
          <p:nvPr/>
        </p:nvSpPr>
        <p:spPr>
          <a:xfrm>
            <a:off x="9855670" y="2644304"/>
            <a:ext cx="29981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Calculate the Replica’s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981B2DD8-4798-1246-A1AB-EC07077E2F28}"/>
              </a:ext>
            </a:extLst>
          </p:cNvPr>
          <p:cNvCxnSpPr>
            <a:stCxn id="16" idx="2"/>
            <a:endCxn id="10" idx="3"/>
          </p:cNvCxnSpPr>
          <p:nvPr/>
        </p:nvCxnSpPr>
        <p:spPr>
          <a:xfrm rot="5400000">
            <a:off x="7858989" y="2658858"/>
            <a:ext cx="499114" cy="6054783"/>
          </a:xfrm>
          <a:prstGeom prst="bentConnector2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B0A2B4-8C37-9A4C-BB83-342505A827DC}"/>
              </a:ext>
            </a:extLst>
          </p:cNvPr>
          <p:cNvSpPr txBox="1"/>
          <p:nvPr/>
        </p:nvSpPr>
        <p:spPr>
          <a:xfrm>
            <a:off x="6296891" y="5541119"/>
            <a:ext cx="4140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Scale the app to desired replicas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1D8D17-A4BD-C941-AED9-A1A416D3E175}"/>
              </a:ext>
            </a:extLst>
          </p:cNvPr>
          <p:cNvSpPr/>
          <p:nvPr/>
        </p:nvSpPr>
        <p:spPr>
          <a:xfrm>
            <a:off x="592282" y="1620982"/>
            <a:ext cx="5403273" cy="46759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Server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D90865-0E87-AD41-94A6-FA9DE4C2BD4B}"/>
              </a:ext>
            </a:extLst>
          </p:cNvPr>
          <p:cNvSpPr/>
          <p:nvPr/>
        </p:nvSpPr>
        <p:spPr>
          <a:xfrm>
            <a:off x="363682" y="1352468"/>
            <a:ext cx="12847320" cy="6071821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C489E4-7AE7-B54A-BC45-028BCF468D6E}"/>
              </a:ext>
            </a:extLst>
          </p:cNvPr>
          <p:cNvSpPr txBox="1"/>
          <p:nvPr/>
        </p:nvSpPr>
        <p:spPr>
          <a:xfrm>
            <a:off x="10757289" y="6941879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Cluster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3A9D09-2650-E543-96F8-5EC7D970046C}"/>
              </a:ext>
            </a:extLst>
          </p:cNvPr>
          <p:cNvCxnSpPr>
            <a:endCxn id="7" idx="0"/>
          </p:cNvCxnSpPr>
          <p:nvPr/>
        </p:nvCxnSpPr>
        <p:spPr>
          <a:xfrm>
            <a:off x="1531620" y="2107189"/>
            <a:ext cx="0" cy="615229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59B54D-E932-524A-ADD0-ADA474CB8E23}"/>
              </a:ext>
            </a:extLst>
          </p:cNvPr>
          <p:cNvCxnSpPr>
            <a:stCxn id="8" idx="0"/>
          </p:cNvCxnSpPr>
          <p:nvPr/>
        </p:nvCxnSpPr>
        <p:spPr>
          <a:xfrm flipV="1">
            <a:off x="2924002" y="2088573"/>
            <a:ext cx="0" cy="633845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7997553-B0D7-5F48-9A06-95BC6934A59A}"/>
              </a:ext>
            </a:extLst>
          </p:cNvPr>
          <p:cNvCxnSpPr>
            <a:stCxn id="9" idx="0"/>
          </p:cNvCxnSpPr>
          <p:nvPr/>
        </p:nvCxnSpPr>
        <p:spPr>
          <a:xfrm flipV="1">
            <a:off x="4993870" y="2088573"/>
            <a:ext cx="0" cy="633845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E520E074-42EA-2C47-A91D-82D52F2741BD}"/>
              </a:ext>
            </a:extLst>
          </p:cNvPr>
          <p:cNvCxnSpPr>
            <a:stCxn id="16" idx="1"/>
            <a:endCxn id="21" idx="3"/>
          </p:cNvCxnSpPr>
          <p:nvPr/>
        </p:nvCxnSpPr>
        <p:spPr>
          <a:xfrm rot="10800000">
            <a:off x="5995556" y="1854778"/>
            <a:ext cx="3554729" cy="2875332"/>
          </a:xfrm>
          <a:prstGeom prst="bentConnector3">
            <a:avLst>
              <a:gd name="adj1" fmla="val 85662"/>
            </a:avLst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80308722-0AC1-5A43-98B6-C59E05687C65}"/>
              </a:ext>
            </a:extLst>
          </p:cNvPr>
          <p:cNvSpPr/>
          <p:nvPr/>
        </p:nvSpPr>
        <p:spPr>
          <a:xfrm>
            <a:off x="7013863" y="3541493"/>
            <a:ext cx="1506681" cy="68856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 secs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A04DEBB-BBB5-ED4C-8253-EF327CD1C240}"/>
              </a:ext>
            </a:extLst>
          </p:cNvPr>
          <p:cNvSpPr txBox="1"/>
          <p:nvPr/>
        </p:nvSpPr>
        <p:spPr>
          <a:xfrm>
            <a:off x="6618191" y="3219396"/>
            <a:ext cx="54675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control loop is executed every 15 seconds</a:t>
            </a:r>
          </a:p>
        </p:txBody>
      </p:sp>
    </p:spTree>
    <p:extLst>
      <p:ext uri="{BB962C8B-B14F-4D97-AF65-F5344CB8AC3E}">
        <p14:creationId xmlns:p14="http://schemas.microsoft.com/office/powerpoint/2010/main" val="568569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8240" y="6396379"/>
            <a:ext cx="4644881" cy="1188851"/>
          </a:xfrm>
        </p:spPr>
        <p:txBody>
          <a:bodyPr>
            <a:normAutofit fontScale="90000"/>
          </a:bodyPr>
          <a:lstStyle/>
          <a:p>
            <a:r>
              <a:rPr lang="en-IN" dirty="0"/>
              <a:t>Container</a:t>
            </a:r>
            <a:br>
              <a:rPr lang="en-IN" dirty="0"/>
            </a:br>
            <a:r>
              <a:rPr lang="en-IN" dirty="0"/>
              <a:t>Insights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3296229" y="60474"/>
            <a:ext cx="11065398" cy="755333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3661302" y="197428"/>
            <a:ext cx="4891743" cy="70213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5182797" y="6851204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7725910" y="71829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9253201" y="197428"/>
            <a:ext cx="4737265" cy="702134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0379486" y="6849089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2A8889-4B40-438D-8CCA-E6401D68D57B}"/>
              </a:ext>
            </a:extLst>
          </p:cNvPr>
          <p:cNvSpPr/>
          <p:nvPr/>
        </p:nvSpPr>
        <p:spPr>
          <a:xfrm>
            <a:off x="4896408" y="5264421"/>
            <a:ext cx="7915795" cy="1510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4E1852A-132D-4565-9274-87D61794A98A}"/>
              </a:ext>
            </a:extLst>
          </p:cNvPr>
          <p:cNvSpPr/>
          <p:nvPr/>
        </p:nvSpPr>
        <p:spPr>
          <a:xfrm>
            <a:off x="5255684" y="5436355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74703B3-718E-43C7-A56B-C23DCDEBB419}"/>
              </a:ext>
            </a:extLst>
          </p:cNvPr>
          <p:cNvSpPr txBox="1"/>
          <p:nvPr/>
        </p:nvSpPr>
        <p:spPr>
          <a:xfrm>
            <a:off x="5480174" y="6353046"/>
            <a:ext cx="1062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Fluentd</a:t>
            </a:r>
            <a:r>
              <a:rPr lang="en-IN" sz="1400" dirty="0"/>
              <a:t> pod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70FA42A-789F-4CEA-AB7D-BDC9C0B91597}"/>
              </a:ext>
            </a:extLst>
          </p:cNvPr>
          <p:cNvGrpSpPr/>
          <p:nvPr/>
        </p:nvGrpSpPr>
        <p:grpSpPr>
          <a:xfrm>
            <a:off x="5420328" y="5540706"/>
            <a:ext cx="1006998" cy="827590"/>
            <a:chOff x="853440" y="4579716"/>
            <a:chExt cx="1006998" cy="82759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4C0AF28-8B21-4A2B-981F-A71AAF55CB5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4F10CEE-80F1-4768-985A-8F80390827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B9AAB00-B7DF-407B-9488-EDB194E99B3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7A63F5C-8A65-4381-9F09-C29C99D70D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C07C87A-A94D-4999-96FB-1B0517FCC9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1E02E33-DB4F-4765-B2BA-1290471FCB4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2683EFD-D826-4875-B146-46D5F2CEF6A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F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EBA140A-628B-4FBF-A8F8-ECA3DF5C74A1}"/>
              </a:ext>
            </a:extLst>
          </p:cNvPr>
          <p:cNvSpPr txBox="1"/>
          <p:nvPr/>
        </p:nvSpPr>
        <p:spPr>
          <a:xfrm>
            <a:off x="8264401" y="5625322"/>
            <a:ext cx="15200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err="1"/>
              <a:t>Fluentd</a:t>
            </a:r>
            <a:endParaRPr lang="en-IN" dirty="0"/>
          </a:p>
          <a:p>
            <a:pPr algn="ctr"/>
            <a:r>
              <a:rPr lang="en-IN" dirty="0" err="1"/>
              <a:t>DaemonSet</a:t>
            </a:r>
            <a:endParaRPr lang="en-IN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8F12912-4E4D-7143-B10D-A3A36EB1587E}"/>
              </a:ext>
            </a:extLst>
          </p:cNvPr>
          <p:cNvSpPr/>
          <p:nvPr/>
        </p:nvSpPr>
        <p:spPr>
          <a:xfrm>
            <a:off x="11215305" y="5425344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C19E5A9-1F71-0E4E-BD60-16100CA7D0C8}"/>
              </a:ext>
            </a:extLst>
          </p:cNvPr>
          <p:cNvSpPr txBox="1"/>
          <p:nvPr/>
        </p:nvSpPr>
        <p:spPr>
          <a:xfrm>
            <a:off x="11439795" y="6342035"/>
            <a:ext cx="1062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Fluentd</a:t>
            </a:r>
            <a:r>
              <a:rPr lang="en-IN" sz="1400" dirty="0"/>
              <a:t> pod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6622F12-35CC-A74B-B21F-4887470D94CE}"/>
              </a:ext>
            </a:extLst>
          </p:cNvPr>
          <p:cNvGrpSpPr/>
          <p:nvPr/>
        </p:nvGrpSpPr>
        <p:grpSpPr>
          <a:xfrm>
            <a:off x="11379949" y="5529695"/>
            <a:ext cx="1006998" cy="827590"/>
            <a:chOff x="853440" y="4579716"/>
            <a:chExt cx="1006998" cy="82759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C91DA45-3AEC-4143-8D5D-ECCAE3145F6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06ABDAF-A7A6-7146-B684-F04AABB65FF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F209725-9899-8445-8D13-FAF05BAFC9E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FCFA780-61D9-0E46-9320-1E18239B33F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CB0609A-2B0E-854A-A7DE-9C81450B56A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0588053-FE71-7042-9B02-1D0F06974BA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C6CF5CD-0DC2-F74E-8AC3-F8101220854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F</a:t>
              </a:r>
            </a:p>
          </p:txBody>
        </p: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6BB3BE5-8904-7840-9CE5-7CEDF0C8402E}"/>
              </a:ext>
            </a:extLst>
          </p:cNvPr>
          <p:cNvSpPr/>
          <p:nvPr/>
        </p:nvSpPr>
        <p:spPr>
          <a:xfrm>
            <a:off x="4896408" y="3482648"/>
            <a:ext cx="7915795" cy="1510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06C836E-9B98-6449-B14E-A409ECEA0D4C}"/>
              </a:ext>
            </a:extLst>
          </p:cNvPr>
          <p:cNvSpPr/>
          <p:nvPr/>
        </p:nvSpPr>
        <p:spPr>
          <a:xfrm>
            <a:off x="5255684" y="3654582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1E01427-89DE-1647-AB18-3BC8984D2895}"/>
              </a:ext>
            </a:extLst>
          </p:cNvPr>
          <p:cNvSpPr txBox="1"/>
          <p:nvPr/>
        </p:nvSpPr>
        <p:spPr>
          <a:xfrm>
            <a:off x="5480174" y="4571273"/>
            <a:ext cx="805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CW  pod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4B080BF-3A18-1846-A03D-1BDB5A03CEEE}"/>
              </a:ext>
            </a:extLst>
          </p:cNvPr>
          <p:cNvGrpSpPr/>
          <p:nvPr/>
        </p:nvGrpSpPr>
        <p:grpSpPr>
          <a:xfrm>
            <a:off x="5420328" y="3758933"/>
            <a:ext cx="1006998" cy="827590"/>
            <a:chOff x="853440" y="4579716"/>
            <a:chExt cx="1006998" cy="827590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11ADC354-EBAF-C549-92BD-7963CB7EF0E7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43B83456-7291-FD44-82DD-B398E2820E0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BF5C0A9-1600-FD44-A8EB-AD81D4F9106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CE3601FF-F436-A843-89B7-A6E320586AB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FE6668E-C1F8-0845-9B77-AFD6A6E626A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2638E097-2436-8C40-9BAE-DAC9BFF3008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DF39051-8E4C-2A42-A98D-04969977C7A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C</a:t>
              </a:r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0923A252-3172-0A44-8227-CB7AAB13114D}"/>
              </a:ext>
            </a:extLst>
          </p:cNvPr>
          <p:cNvSpPr txBox="1"/>
          <p:nvPr/>
        </p:nvSpPr>
        <p:spPr>
          <a:xfrm>
            <a:off x="7960066" y="3887663"/>
            <a:ext cx="23133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CloudWatch Agent</a:t>
            </a:r>
          </a:p>
          <a:p>
            <a:pPr algn="ctr"/>
            <a:r>
              <a:rPr lang="en-IN" dirty="0" err="1"/>
              <a:t>DaemonSet</a:t>
            </a:r>
            <a:endParaRPr lang="en-IN" dirty="0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62D91C2C-034F-164D-BEFC-C50D8CD2C0DA}"/>
              </a:ext>
            </a:extLst>
          </p:cNvPr>
          <p:cNvSpPr/>
          <p:nvPr/>
        </p:nvSpPr>
        <p:spPr>
          <a:xfrm>
            <a:off x="11215305" y="3643571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7A1FEEE-A546-1240-85FA-309684C02B98}"/>
              </a:ext>
            </a:extLst>
          </p:cNvPr>
          <p:cNvSpPr txBox="1"/>
          <p:nvPr/>
        </p:nvSpPr>
        <p:spPr>
          <a:xfrm>
            <a:off x="11439795" y="4560262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CW pod</a:t>
            </a: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C0FEED67-10D2-844F-881C-35E38DF2255C}"/>
              </a:ext>
            </a:extLst>
          </p:cNvPr>
          <p:cNvGrpSpPr/>
          <p:nvPr/>
        </p:nvGrpSpPr>
        <p:grpSpPr>
          <a:xfrm>
            <a:off x="11379949" y="3747922"/>
            <a:ext cx="1006998" cy="827590"/>
            <a:chOff x="853440" y="4579716"/>
            <a:chExt cx="1006998" cy="82759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6A83A96-CE41-E742-B68D-A3CE343081D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885B499-70B0-1548-AE2A-B7E08EBFE78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16F39CE-7C3F-B043-9AC9-8439B0E93D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A6E67DD-3472-5949-AFC5-34D10A10BB99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723DF324-537B-EF41-9136-471013CB31B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280A723-D81D-E94C-AA21-9CDD16738E1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6740DC80-5A88-834F-8CF1-F8DB83FED29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C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26A7178-D4FB-184E-9FB3-DB228CD0F8F9}"/>
              </a:ext>
            </a:extLst>
          </p:cNvPr>
          <p:cNvSpPr/>
          <p:nvPr/>
        </p:nvSpPr>
        <p:spPr>
          <a:xfrm>
            <a:off x="4520045" y="1291861"/>
            <a:ext cx="8853056" cy="207579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031CB8CC-C2D7-AC49-B257-3FFDED0A754E}"/>
              </a:ext>
            </a:extLst>
          </p:cNvPr>
          <p:cNvSpPr/>
          <p:nvPr/>
        </p:nvSpPr>
        <p:spPr>
          <a:xfrm>
            <a:off x="4937760" y="1474249"/>
            <a:ext cx="7915795" cy="15106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35D7EDA8-C32A-EF49-9486-BC9A7437B9AB}"/>
              </a:ext>
            </a:extLst>
          </p:cNvPr>
          <p:cNvSpPr/>
          <p:nvPr/>
        </p:nvSpPr>
        <p:spPr>
          <a:xfrm>
            <a:off x="5297036" y="1615010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FA2163BD-C538-D249-B776-FB502B07AF67}"/>
              </a:ext>
            </a:extLst>
          </p:cNvPr>
          <p:cNvSpPr txBox="1"/>
          <p:nvPr/>
        </p:nvSpPr>
        <p:spPr>
          <a:xfrm>
            <a:off x="5521526" y="2531701"/>
            <a:ext cx="796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App Pod</a:t>
            </a: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B06CC4E1-BD05-3C4E-89FA-AAF5C808612D}"/>
              </a:ext>
            </a:extLst>
          </p:cNvPr>
          <p:cNvGrpSpPr/>
          <p:nvPr/>
        </p:nvGrpSpPr>
        <p:grpSpPr>
          <a:xfrm>
            <a:off x="5461680" y="1719361"/>
            <a:ext cx="1006998" cy="827590"/>
            <a:chOff x="853440" y="4579716"/>
            <a:chExt cx="1006998" cy="827590"/>
          </a:xfrm>
        </p:grpSpPr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F7032E75-4779-C445-BDAC-738350BD8BEB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0A4D231-A7CC-6B48-A344-39E101FB9207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85D5ACC3-0CAE-474D-8FBB-4914E3D1460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314A7530-7F0E-534F-8020-F634294D51D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A139B720-6C3E-134F-926C-8FA868A0886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BA28A25B-8508-2F41-BF57-E83E65492F8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258333D8-704D-9E44-ACD5-9D065CCA005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E01D6182-1BB1-0A48-B412-6072E65B5B48}"/>
              </a:ext>
            </a:extLst>
          </p:cNvPr>
          <p:cNvSpPr txBox="1"/>
          <p:nvPr/>
        </p:nvSpPr>
        <p:spPr>
          <a:xfrm>
            <a:off x="7870837" y="2931050"/>
            <a:ext cx="24166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NGINX Deployment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A0B10711-E6CF-7F4D-9FAC-622C48ED2701}"/>
              </a:ext>
            </a:extLst>
          </p:cNvPr>
          <p:cNvSpPr/>
          <p:nvPr/>
        </p:nvSpPr>
        <p:spPr>
          <a:xfrm>
            <a:off x="11256657" y="1603999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4E0D0D9C-CC10-AD4D-84AD-1AA9D437199C}"/>
              </a:ext>
            </a:extLst>
          </p:cNvPr>
          <p:cNvSpPr txBox="1"/>
          <p:nvPr/>
        </p:nvSpPr>
        <p:spPr>
          <a:xfrm>
            <a:off x="11481147" y="2520690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App pod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9DA7A927-9AAB-544C-B55B-7F78A89AD6F9}"/>
              </a:ext>
            </a:extLst>
          </p:cNvPr>
          <p:cNvGrpSpPr/>
          <p:nvPr/>
        </p:nvGrpSpPr>
        <p:grpSpPr>
          <a:xfrm>
            <a:off x="11421301" y="1708350"/>
            <a:ext cx="1006998" cy="827590"/>
            <a:chOff x="853440" y="4579716"/>
            <a:chExt cx="1006998" cy="827590"/>
          </a:xfrm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68CBAFBE-2381-6B46-BF86-9915D31E1EB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A630AC19-C160-204E-9EA1-57449B91F84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D77EC12-1034-CA4F-A66F-783CBAFBE29F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2DC10661-CBDE-D143-B4BA-7E350CFE0BF6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60D67AE-68E1-DA42-A2BA-467505E572C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E660613-F311-BE40-8DD9-D4A4E548E2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272D2B7A-E42C-784B-880E-E0CBDA0E9BCA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23" name="TextBox 222">
            <a:extLst>
              <a:ext uri="{FF2B5EF4-FFF2-40B4-BE49-F238E27FC236}">
                <a16:creationId xmlns:a16="http://schemas.microsoft.com/office/drawing/2014/main" id="{ECE707FF-BEED-BC47-B505-24CE9E65FEC0}"/>
              </a:ext>
            </a:extLst>
          </p:cNvPr>
          <p:cNvSpPr txBox="1"/>
          <p:nvPr/>
        </p:nvSpPr>
        <p:spPr>
          <a:xfrm>
            <a:off x="8337779" y="2083619"/>
            <a:ext cx="13652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ReplicaSet</a:t>
            </a:r>
          </a:p>
        </p:txBody>
      </p:sp>
      <p:pic>
        <p:nvPicPr>
          <p:cNvPr id="224" name="Graphic 33">
            <a:extLst>
              <a:ext uri="{FF2B5EF4-FFF2-40B4-BE49-F238E27FC236}">
                <a16:creationId xmlns:a16="http://schemas.microsoft.com/office/drawing/2014/main" id="{6ED962AA-F058-724F-BDB7-C5E1DEA2C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914" y="4674563"/>
            <a:ext cx="711200" cy="711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D5CCD5-12A4-7C45-A327-6573BF2C602A}"/>
              </a:ext>
            </a:extLst>
          </p:cNvPr>
          <p:cNvSpPr txBox="1"/>
          <p:nvPr/>
        </p:nvSpPr>
        <p:spPr>
          <a:xfrm>
            <a:off x="456918" y="5488650"/>
            <a:ext cx="1195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CloudWatch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7B13C1-EDF8-E64D-ADCB-B9A040312BD3}"/>
              </a:ext>
            </a:extLst>
          </p:cNvPr>
          <p:cNvSpPr/>
          <p:nvPr/>
        </p:nvSpPr>
        <p:spPr>
          <a:xfrm>
            <a:off x="4481791" y="571745"/>
            <a:ext cx="8842664" cy="4704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Balancer Service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A610994-5E38-6648-BA41-EEB8F6CA2709}"/>
              </a:ext>
            </a:extLst>
          </p:cNvPr>
          <p:cNvCxnSpPr>
            <a:cxnSpLocks/>
            <a:endCxn id="224" idx="3"/>
          </p:cNvCxnSpPr>
          <p:nvPr/>
        </p:nvCxnSpPr>
        <p:spPr>
          <a:xfrm rot="10800000" flipV="1">
            <a:off x="1364114" y="4272383"/>
            <a:ext cx="3532294" cy="757780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EA1A8A1F-AD11-624D-9D7A-52C92991AC7A}"/>
              </a:ext>
            </a:extLst>
          </p:cNvPr>
          <p:cNvCxnSpPr>
            <a:cxnSpLocks/>
            <a:stCxn id="7" idx="1"/>
            <a:endCxn id="224" idx="2"/>
          </p:cNvCxnSpPr>
          <p:nvPr/>
        </p:nvCxnSpPr>
        <p:spPr>
          <a:xfrm rot="10800000">
            <a:off x="1008514" y="5385764"/>
            <a:ext cx="3887894" cy="633963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Graphic 224" descr="User">
            <a:extLst>
              <a:ext uri="{FF2B5EF4-FFF2-40B4-BE49-F238E27FC236}">
                <a16:creationId xmlns:a16="http://schemas.microsoft.com/office/drawing/2014/main" id="{53736DEB-F324-624A-AE5D-D720FBA7BE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185" y="2353233"/>
            <a:ext cx="914400" cy="914400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F7726C4-D37F-594C-AECA-DE9123F90259}"/>
              </a:ext>
            </a:extLst>
          </p:cNvPr>
          <p:cNvCxnSpPr>
            <a:stCxn id="225" idx="2"/>
            <a:endCxn id="224" idx="0"/>
          </p:cNvCxnSpPr>
          <p:nvPr/>
        </p:nvCxnSpPr>
        <p:spPr>
          <a:xfrm flipH="1">
            <a:off x="1008514" y="3267633"/>
            <a:ext cx="13871" cy="140693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A83F7FBD-29BC-4540-A181-16F6897B3EF1}"/>
              </a:ext>
            </a:extLst>
          </p:cNvPr>
          <p:cNvSpPr txBox="1"/>
          <p:nvPr/>
        </p:nvSpPr>
        <p:spPr>
          <a:xfrm>
            <a:off x="95188" y="3204316"/>
            <a:ext cx="2672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Developer or Operations User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0F18D35-2D06-024F-8E4A-F0D1F47BB1CE}"/>
              </a:ext>
            </a:extLst>
          </p:cNvPr>
          <p:cNvSpPr/>
          <p:nvPr/>
        </p:nvSpPr>
        <p:spPr>
          <a:xfrm>
            <a:off x="440502" y="138529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Container Map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52E7AE2D-3F0B-9F49-A190-5D3568A3DFA0}"/>
              </a:ext>
            </a:extLst>
          </p:cNvPr>
          <p:cNvSpPr/>
          <p:nvPr/>
        </p:nvSpPr>
        <p:spPr>
          <a:xfrm>
            <a:off x="417630" y="494128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Container Resources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9BA0D3B0-8C84-DD4E-A761-12A7A454C02C}"/>
              </a:ext>
            </a:extLst>
          </p:cNvPr>
          <p:cNvSpPr/>
          <p:nvPr/>
        </p:nvSpPr>
        <p:spPr>
          <a:xfrm>
            <a:off x="417630" y="858884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Performance Dashboards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8F76C745-51F5-9B4B-B4E3-86BFE9A0705E}"/>
              </a:ext>
            </a:extLst>
          </p:cNvPr>
          <p:cNvSpPr/>
          <p:nvPr/>
        </p:nvSpPr>
        <p:spPr>
          <a:xfrm>
            <a:off x="417629" y="1241302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 Groups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98220D48-8DED-534F-8D09-8E11B23D5C14}"/>
              </a:ext>
            </a:extLst>
          </p:cNvPr>
          <p:cNvSpPr/>
          <p:nvPr/>
        </p:nvSpPr>
        <p:spPr>
          <a:xfrm>
            <a:off x="417628" y="1621896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 Insights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A8EC9FE2-4450-FA44-92A7-60D85AC0752C}"/>
              </a:ext>
            </a:extLst>
          </p:cNvPr>
          <p:cNvSpPr/>
          <p:nvPr/>
        </p:nvSpPr>
        <p:spPr>
          <a:xfrm>
            <a:off x="417627" y="1993899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Alarms</a:t>
            </a:r>
          </a:p>
        </p:txBody>
      </p:sp>
    </p:spTree>
    <p:extLst>
      <p:ext uri="{BB962C8B-B14F-4D97-AF65-F5344CB8AC3E}">
        <p14:creationId xmlns:p14="http://schemas.microsoft.com/office/powerpoint/2010/main" val="22551122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12E82B-619A-8F44-AFAF-BED7B64EE8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C2970E-E982-114A-94E5-B904712A8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64" y="1770695"/>
            <a:ext cx="13926672" cy="529685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7B755F6-78B6-C643-BA74-E7C5603E2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CloudWatch Container Insights Map</a:t>
            </a:r>
          </a:p>
        </p:txBody>
      </p:sp>
    </p:spTree>
    <p:extLst>
      <p:ext uri="{BB962C8B-B14F-4D97-AF65-F5344CB8AC3E}">
        <p14:creationId xmlns:p14="http://schemas.microsoft.com/office/powerpoint/2010/main" val="466845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B7970B-8A7C-4546-93A1-C3F115290B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237281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5377FD-D898-7E4D-BE53-14E103225C87}"/>
              </a:ext>
            </a:extLst>
          </p:cNvPr>
          <p:cNvSpPr/>
          <p:nvPr/>
        </p:nvSpPr>
        <p:spPr>
          <a:xfrm>
            <a:off x="160346" y="1676774"/>
            <a:ext cx="3657600" cy="4541103"/>
          </a:xfrm>
          <a:prstGeom prst="rect">
            <a:avLst/>
          </a:prstGeom>
          <a:solidFill>
            <a:schemeClr val="bg1">
              <a:lumMod val="50000"/>
            </a:schemeClr>
          </a:solidFill>
          <a:ln w="34925" cmpd="sng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A86E1-B22D-E848-89F6-227EB8781404}"/>
              </a:ext>
            </a:extLst>
          </p:cNvPr>
          <p:cNvSpPr/>
          <p:nvPr/>
        </p:nvSpPr>
        <p:spPr>
          <a:xfrm>
            <a:off x="361195" y="1880252"/>
            <a:ext cx="3236838" cy="7639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STACKSIMPLIFY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6B67C1D-27BB-8441-982B-93A6C0C7DC75}"/>
              </a:ext>
            </a:extLst>
          </p:cNvPr>
          <p:cNvSpPr/>
          <p:nvPr/>
        </p:nvSpPr>
        <p:spPr>
          <a:xfrm>
            <a:off x="4157006" y="155879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for Beginners </a:t>
            </a:r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Cloud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4733713-4FF0-6043-9ACA-9925C77D05C7}"/>
              </a:ext>
            </a:extLst>
          </p:cNvPr>
          <p:cNvSpPr/>
          <p:nvPr/>
        </p:nvSpPr>
        <p:spPr>
          <a:xfrm>
            <a:off x="4157005" y="1430910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EKS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- Masterclass | DevOps, Microservices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EB2B9D8-87FA-3740-83C7-CFE88951F478}"/>
              </a:ext>
            </a:extLst>
          </p:cNvPr>
          <p:cNvSpPr/>
          <p:nvPr/>
        </p:nvSpPr>
        <p:spPr>
          <a:xfrm>
            <a:off x="4180119" y="2705941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AKS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- Masterclass | DevOps, Microservices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705029A-B091-E44A-8EDB-7B720FD2E73A}"/>
              </a:ext>
            </a:extLst>
          </p:cNvPr>
          <p:cNvSpPr/>
          <p:nvPr/>
        </p:nvSpPr>
        <p:spPr>
          <a:xfrm>
            <a:off x="4180119" y="3978523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GKE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- Masterclass | DevOps, Microservices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FDE4D7-2E61-D044-8B5E-0F0332B1ACD9}"/>
              </a:ext>
            </a:extLst>
          </p:cNvPr>
          <p:cNvSpPr/>
          <p:nvPr/>
        </p:nvSpPr>
        <p:spPr>
          <a:xfrm>
            <a:off x="361195" y="2970535"/>
            <a:ext cx="3236838" cy="297990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</a:t>
            </a:r>
          </a:p>
          <a:p>
            <a:pPr algn="ctr"/>
            <a:r>
              <a:rPr lang="en-US" sz="43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</a:t>
            </a:r>
          </a:p>
          <a:p>
            <a:pPr algn="ctr"/>
            <a:r>
              <a:rPr lang="en-US" sz="43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Cloud</a:t>
            </a:r>
          </a:p>
          <a:p>
            <a:pPr algn="ctr"/>
            <a:r>
              <a:rPr lang="en-US" sz="43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Roadmap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1B790E8-B9CA-6744-BE6D-4D09AD4C375D}"/>
              </a:ext>
            </a:extLst>
          </p:cNvPr>
          <p:cNvSpPr/>
          <p:nvPr/>
        </p:nvSpPr>
        <p:spPr>
          <a:xfrm>
            <a:off x="4180119" y="5251105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Docker &amp; Kubernetes for </a:t>
            </a:r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Java Spring Boot Developers on AWS</a:t>
            </a:r>
            <a:endParaRPr lang="en-US" sz="3800" dirty="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2A5D12E-56BF-F442-8AC8-C610E28D0DEC}"/>
              </a:ext>
            </a:extLst>
          </p:cNvPr>
          <p:cNvSpPr/>
          <p:nvPr/>
        </p:nvSpPr>
        <p:spPr>
          <a:xfrm>
            <a:off x="4180119" y="6523687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 </a:t>
            </a:r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HELM3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with Kubernetes on </a:t>
            </a:r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&amp; Azure</a:t>
            </a:r>
          </a:p>
        </p:txBody>
      </p:sp>
    </p:spTree>
    <p:extLst>
      <p:ext uri="{BB962C8B-B14F-4D97-AF65-F5344CB8AC3E}">
        <p14:creationId xmlns:p14="http://schemas.microsoft.com/office/powerpoint/2010/main" val="20507424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64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879" y="292892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CLIs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392617"/>
            <a:ext cx="3745901" cy="374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259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FFBAA8-A0C2-2744-8C92-FCE2DE3DB0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38667-CBCA-D54B-9B67-395FEE2C5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Cluster - CLIs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E3B91D-61E1-E94F-848D-8A91EFD52FEC}"/>
              </a:ext>
            </a:extLst>
          </p:cNvPr>
          <p:cNvSpPr/>
          <p:nvPr/>
        </p:nvSpPr>
        <p:spPr>
          <a:xfrm>
            <a:off x="392523" y="3718931"/>
            <a:ext cx="2051824" cy="79173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8416B0-90F1-C64C-8EA8-809BA828CBD0}"/>
              </a:ext>
            </a:extLst>
          </p:cNvPr>
          <p:cNvSpPr/>
          <p:nvPr/>
        </p:nvSpPr>
        <p:spPr>
          <a:xfrm>
            <a:off x="4041945" y="2040367"/>
            <a:ext cx="2051824" cy="7917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0D0FFF-8E44-A04D-9020-E0A6EDF1A32D}"/>
              </a:ext>
            </a:extLst>
          </p:cNvPr>
          <p:cNvSpPr/>
          <p:nvPr/>
        </p:nvSpPr>
        <p:spPr>
          <a:xfrm>
            <a:off x="4039715" y="3712739"/>
            <a:ext cx="2051824" cy="7917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kubectl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49AB1F-8D48-4F49-BC0D-7EB8A571E407}"/>
              </a:ext>
            </a:extLst>
          </p:cNvPr>
          <p:cNvSpPr/>
          <p:nvPr/>
        </p:nvSpPr>
        <p:spPr>
          <a:xfrm>
            <a:off x="4041945" y="5437771"/>
            <a:ext cx="2051824" cy="190974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eksctl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8C5A3D-AF34-6044-8330-2504650E2C4A}"/>
              </a:ext>
            </a:extLst>
          </p:cNvPr>
          <p:cNvSpPr/>
          <p:nvPr/>
        </p:nvSpPr>
        <p:spPr>
          <a:xfrm>
            <a:off x="6357681" y="2040367"/>
            <a:ext cx="7570191" cy="7917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We can control multiple AWS services from the command line and automate them through scripts.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BB2228-FCF1-684E-8E53-933857681758}"/>
              </a:ext>
            </a:extLst>
          </p:cNvPr>
          <p:cNvSpPr/>
          <p:nvPr/>
        </p:nvSpPr>
        <p:spPr>
          <a:xfrm>
            <a:off x="6357681" y="3712741"/>
            <a:ext cx="7570191" cy="7917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We can control Kubernetes clusters and objects using </a:t>
            </a:r>
            <a:r>
              <a:rPr lang="en-US" dirty="0" err="1"/>
              <a:t>kubectl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D54758-CF8B-AC4A-81BA-F2245F50C752}"/>
              </a:ext>
            </a:extLst>
          </p:cNvPr>
          <p:cNvSpPr/>
          <p:nvPr/>
        </p:nvSpPr>
        <p:spPr>
          <a:xfrm>
            <a:off x="6357681" y="5437772"/>
            <a:ext cx="7570191" cy="19097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US" dirty="0" err="1"/>
              <a:t>eksctl</a:t>
            </a:r>
            <a:r>
              <a:rPr lang="en-US" dirty="0"/>
              <a:t> is used for creating &amp; deleting clusters on AWS EKS.</a:t>
            </a:r>
          </a:p>
          <a:p>
            <a:pPr marL="457200" indent="-457200">
              <a:buAutoNum type="arabicPeriod"/>
            </a:pPr>
            <a:r>
              <a:rPr lang="en-US" dirty="0"/>
              <a:t> We can even create, </a:t>
            </a:r>
            <a:r>
              <a:rPr lang="en-US" dirty="0" err="1"/>
              <a:t>autoscale</a:t>
            </a:r>
            <a:r>
              <a:rPr lang="en-US" dirty="0"/>
              <a:t> and delete node groups.</a:t>
            </a:r>
          </a:p>
          <a:p>
            <a:pPr marL="457200" indent="-457200">
              <a:buAutoNum type="arabicPeriod"/>
            </a:pPr>
            <a:r>
              <a:rPr lang="en-US" dirty="0"/>
              <a:t> We can even create </a:t>
            </a:r>
            <a:r>
              <a:rPr lang="en-US" dirty="0" err="1"/>
              <a:t>fargate</a:t>
            </a:r>
            <a:r>
              <a:rPr lang="en-US" dirty="0"/>
              <a:t> profiles using </a:t>
            </a:r>
            <a:r>
              <a:rPr lang="en-US" dirty="0" err="1"/>
              <a:t>eksctl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 In short, it is VERY VERY POWERFUL tool for managing EKS clusters on AWS.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82551D-499A-E045-AA22-39B5F459385B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444347" y="2436236"/>
            <a:ext cx="1597598" cy="1678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8AC5D9-CD1B-E74F-91D3-645F3C6F4722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2444347" y="4108608"/>
            <a:ext cx="1595368" cy="6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F9CF75-AA83-7640-8F7E-FD8ED35589D0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444347" y="4114800"/>
            <a:ext cx="1597598" cy="2277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71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64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879" y="292892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Cluster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392617"/>
            <a:ext cx="3745901" cy="374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120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6EDDEC-8F1C-AC43-9751-DC57265404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A09D58-7B0E-F541-9DFF-C05ECFC63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85073"/>
            <a:ext cx="12618720" cy="1188851"/>
          </a:xfrm>
        </p:spPr>
        <p:txBody>
          <a:bodyPr/>
          <a:lstStyle/>
          <a:p>
            <a:r>
              <a:rPr lang="en-US" dirty="0"/>
              <a:t>AWS EKS – Core Objects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D55347-88F3-0E4C-B005-2AC8DF3AC8A2}"/>
              </a:ext>
            </a:extLst>
          </p:cNvPr>
          <p:cNvSpPr/>
          <p:nvPr/>
        </p:nvSpPr>
        <p:spPr>
          <a:xfrm>
            <a:off x="5720576" y="1426703"/>
            <a:ext cx="2555859" cy="79173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83A8F7-7B19-9741-B34D-A7EBDE18B4CC}"/>
              </a:ext>
            </a:extLst>
          </p:cNvPr>
          <p:cNvSpPr/>
          <p:nvPr/>
        </p:nvSpPr>
        <p:spPr>
          <a:xfrm>
            <a:off x="722598" y="3503037"/>
            <a:ext cx="2555859" cy="7917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Control Plane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E32847-705F-034C-A3CA-525CFCB4B6BC}"/>
              </a:ext>
            </a:extLst>
          </p:cNvPr>
          <p:cNvSpPr/>
          <p:nvPr/>
        </p:nvSpPr>
        <p:spPr>
          <a:xfrm>
            <a:off x="4164608" y="3503036"/>
            <a:ext cx="2555859" cy="7917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Worker Nodes &amp; Node Groups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DB13AD-9D81-1741-86B3-E0EC6C8B7C35}"/>
              </a:ext>
            </a:extLst>
          </p:cNvPr>
          <p:cNvSpPr/>
          <p:nvPr/>
        </p:nvSpPr>
        <p:spPr>
          <a:xfrm>
            <a:off x="7570934" y="3503035"/>
            <a:ext cx="2555859" cy="7917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Fargate Profiles</a:t>
            </a:r>
          </a:p>
          <a:p>
            <a:pPr algn="ctr"/>
            <a:r>
              <a:rPr lang="en-US" dirty="0"/>
              <a:t>(Serverless)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B1E087-12FF-D649-91CD-F7B740434D64}"/>
              </a:ext>
            </a:extLst>
          </p:cNvPr>
          <p:cNvSpPr/>
          <p:nvPr/>
        </p:nvSpPr>
        <p:spPr>
          <a:xfrm>
            <a:off x="11202515" y="3503035"/>
            <a:ext cx="2555859" cy="7917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7559E0-3563-D241-BD8F-594755D11AC0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000528" y="2218440"/>
            <a:ext cx="4997978" cy="1284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92FF31-4058-034F-930D-88D755EF384E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5442538" y="2218440"/>
            <a:ext cx="1555968" cy="1284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D5AA34-C68C-3F49-A6E6-35729C286664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6998506" y="2218440"/>
            <a:ext cx="1850358" cy="1284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33ED71-243F-504F-A27F-CFE4372E95F9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6998506" y="2218440"/>
            <a:ext cx="5481939" cy="1284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A8212F5-4361-7548-8C84-67D765DD211A}"/>
              </a:ext>
            </a:extLst>
          </p:cNvPr>
          <p:cNvSpPr/>
          <p:nvPr/>
        </p:nvSpPr>
        <p:spPr>
          <a:xfrm>
            <a:off x="722598" y="4434513"/>
            <a:ext cx="2555859" cy="26465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Contains Kubernetes Master components like </a:t>
            </a:r>
            <a:r>
              <a:rPr lang="en-US" dirty="0" err="1"/>
              <a:t>etcd</a:t>
            </a:r>
            <a:r>
              <a:rPr lang="en-US" dirty="0"/>
              <a:t>, </a:t>
            </a:r>
            <a:r>
              <a:rPr lang="en-US" dirty="0" err="1"/>
              <a:t>kube-apiserver</a:t>
            </a:r>
            <a:r>
              <a:rPr lang="en-US" dirty="0"/>
              <a:t>, </a:t>
            </a:r>
            <a:r>
              <a:rPr lang="en-US" dirty="0" err="1"/>
              <a:t>kube</a:t>
            </a:r>
            <a:r>
              <a:rPr lang="en-US" dirty="0"/>
              <a:t>-controller.</a:t>
            </a:r>
          </a:p>
          <a:p>
            <a:r>
              <a:rPr lang="en-US" dirty="0"/>
              <a:t>It’s a managed service by AWS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647946-81FC-E643-936F-B95B608A6196}"/>
              </a:ext>
            </a:extLst>
          </p:cNvPr>
          <p:cNvSpPr/>
          <p:nvPr/>
        </p:nvSpPr>
        <p:spPr>
          <a:xfrm>
            <a:off x="4164608" y="4434512"/>
            <a:ext cx="2555859" cy="26465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Group of EC2 Instances where we run our Application workloads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4D63B6-0E40-4E4B-8581-3FE2B0707371}"/>
              </a:ext>
            </a:extLst>
          </p:cNvPr>
          <p:cNvSpPr/>
          <p:nvPr/>
        </p:nvSpPr>
        <p:spPr>
          <a:xfrm>
            <a:off x="7570934" y="4434511"/>
            <a:ext cx="2555859" cy="26465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Instead of EC2 Instances, we run our Application workloads on Serverless Fargate profiles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22CEDA7-27B0-DA49-9329-D6E8D053EAF6}"/>
              </a:ext>
            </a:extLst>
          </p:cNvPr>
          <p:cNvSpPr/>
          <p:nvPr/>
        </p:nvSpPr>
        <p:spPr>
          <a:xfrm>
            <a:off x="11202515" y="4434511"/>
            <a:ext cx="2555859" cy="26465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With AWS VPC we follow secure networking standards which will allow us to run production workloads on EKS. </a:t>
            </a:r>
          </a:p>
        </p:txBody>
      </p:sp>
    </p:spTree>
    <p:extLst>
      <p:ext uri="{BB962C8B-B14F-4D97-AF65-F5344CB8AC3E}">
        <p14:creationId xmlns:p14="http://schemas.microsoft.com/office/powerpoint/2010/main" val="117179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B8359E-F080-D948-AF2A-39E9793B66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959E8A-BF10-5C41-8605-5331DCC4F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EKS work?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19D2A-AA10-B149-B937-E5FBBCC03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1828800"/>
            <a:ext cx="12293600" cy="457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2B5E78-238F-8542-BF9B-F35F8D4E3207}"/>
              </a:ext>
            </a:extLst>
          </p:cNvPr>
          <p:cNvSpPr txBox="1"/>
          <p:nvPr/>
        </p:nvSpPr>
        <p:spPr>
          <a:xfrm>
            <a:off x="6858000" y="7724224"/>
            <a:ext cx="14350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© Amazon</a:t>
            </a:r>
          </a:p>
        </p:txBody>
      </p:sp>
    </p:spTree>
    <p:extLst>
      <p:ext uri="{BB962C8B-B14F-4D97-AF65-F5344CB8AC3E}">
        <p14:creationId xmlns:p14="http://schemas.microsoft.com/office/powerpoint/2010/main" val="309488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FFBAA8-A0C2-2744-8C92-FCE2DE3DB0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8416B0-90F1-C64C-8EA8-809BA828CBD0}"/>
              </a:ext>
            </a:extLst>
          </p:cNvPr>
          <p:cNvSpPr/>
          <p:nvPr/>
        </p:nvSpPr>
        <p:spPr>
          <a:xfrm>
            <a:off x="222280" y="1232563"/>
            <a:ext cx="2051824" cy="25093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Control Plane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49375E-277D-D341-B923-394DD65F5203}"/>
              </a:ext>
            </a:extLst>
          </p:cNvPr>
          <p:cNvSpPr/>
          <p:nvPr/>
        </p:nvSpPr>
        <p:spPr>
          <a:xfrm>
            <a:off x="2509024" y="1232563"/>
            <a:ext cx="11899096" cy="250930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IN" dirty="0"/>
              <a:t>EKS runs a single tenant Kubernetes control plane for each cluster, and control plane infrastructure is </a:t>
            </a:r>
            <a:r>
              <a:rPr lang="en-IN" dirty="0">
                <a:solidFill>
                  <a:srgbClr val="0070C0"/>
                </a:solidFill>
              </a:rPr>
              <a:t>not shared</a:t>
            </a:r>
            <a:r>
              <a:rPr lang="en-IN" dirty="0"/>
              <a:t> across clusters or AWS accounts.</a:t>
            </a:r>
          </a:p>
          <a:p>
            <a:pPr marL="457200" indent="-457200">
              <a:buAutoNum type="arabicPeriod"/>
            </a:pPr>
            <a:r>
              <a:rPr lang="en-IN" dirty="0"/>
              <a:t>This control plane consists of at least two API server nodes and three </a:t>
            </a:r>
            <a:r>
              <a:rPr lang="en-IN" dirty="0" err="1"/>
              <a:t>etcd</a:t>
            </a:r>
            <a:r>
              <a:rPr lang="en-IN" dirty="0"/>
              <a:t> nodes that run across </a:t>
            </a:r>
            <a:r>
              <a:rPr lang="en-IN" dirty="0">
                <a:solidFill>
                  <a:srgbClr val="0070C0"/>
                </a:solidFill>
              </a:rPr>
              <a:t>three Availability Zones within a Region</a:t>
            </a:r>
          </a:p>
          <a:p>
            <a:pPr marL="457200" indent="-457200">
              <a:buAutoNum type="arabicPeriod"/>
            </a:pPr>
            <a:r>
              <a:rPr lang="en-IN" dirty="0"/>
              <a:t>EKS </a:t>
            </a:r>
            <a:r>
              <a:rPr lang="en-IN" dirty="0">
                <a:solidFill>
                  <a:srgbClr val="0070C0"/>
                </a:solidFill>
              </a:rPr>
              <a:t>automatically detects and replaces unhealthy </a:t>
            </a:r>
            <a:r>
              <a:rPr lang="en-IN" dirty="0"/>
              <a:t>control plane instances, restarting them across the Availability Zones within the Region as needed.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C3A327-AB2B-D44F-971E-5C2EA1E6829C}"/>
              </a:ext>
            </a:extLst>
          </p:cNvPr>
          <p:cNvSpPr/>
          <p:nvPr/>
        </p:nvSpPr>
        <p:spPr>
          <a:xfrm>
            <a:off x="222280" y="4089864"/>
            <a:ext cx="2051824" cy="33033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Worker Nodes</a:t>
            </a:r>
          </a:p>
          <a:p>
            <a:pPr algn="ctr"/>
            <a:r>
              <a:rPr lang="en-US" dirty="0"/>
              <a:t>&amp;</a:t>
            </a:r>
          </a:p>
          <a:p>
            <a:pPr algn="ctr"/>
            <a:r>
              <a:rPr lang="en-US" dirty="0"/>
              <a:t>Node Groups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D5681A-2638-754C-8F13-F7392D19FB56}"/>
              </a:ext>
            </a:extLst>
          </p:cNvPr>
          <p:cNvSpPr/>
          <p:nvPr/>
        </p:nvSpPr>
        <p:spPr>
          <a:xfrm>
            <a:off x="2509024" y="4114800"/>
            <a:ext cx="11899096" cy="330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IN" dirty="0"/>
              <a:t>Worker machines in Kubernetes are called nodes.  These are EC2 Instances</a:t>
            </a:r>
          </a:p>
          <a:p>
            <a:pPr marL="457200" indent="-457200">
              <a:buAutoNum type="arabicPeriod"/>
            </a:pPr>
            <a:r>
              <a:rPr lang="en-IN" dirty="0"/>
              <a:t>EKS worker nodes run in our AWS account and connect to our cluster's control plane via the </a:t>
            </a:r>
            <a:r>
              <a:rPr lang="en-IN" dirty="0">
                <a:solidFill>
                  <a:srgbClr val="0070C0"/>
                </a:solidFill>
              </a:rPr>
              <a:t>cluster API server endpoint. </a:t>
            </a:r>
          </a:p>
          <a:p>
            <a:pPr marL="457200" indent="-457200">
              <a:buAutoNum type="arabicPeriod"/>
            </a:pPr>
            <a:r>
              <a:rPr lang="en-IN" dirty="0"/>
              <a:t>A node group is </a:t>
            </a:r>
            <a:r>
              <a:rPr lang="en-IN" dirty="0">
                <a:solidFill>
                  <a:srgbClr val="0070C0"/>
                </a:solidFill>
              </a:rPr>
              <a:t>one or more EC2 instances </a:t>
            </a:r>
            <a:r>
              <a:rPr lang="en-IN" dirty="0"/>
              <a:t>that are deployed in an EC2 Autoscaling group. </a:t>
            </a:r>
          </a:p>
          <a:p>
            <a:pPr marL="457200" indent="-457200">
              <a:buAutoNum type="arabicPeriod"/>
            </a:pPr>
            <a:r>
              <a:rPr lang="en-IN" dirty="0"/>
              <a:t>All instances in a node group must </a:t>
            </a:r>
          </a:p>
          <a:p>
            <a:pPr marL="1005840" lvl="1" indent="-457200">
              <a:buAutoNum type="arabicPeriod"/>
            </a:pPr>
            <a:r>
              <a:rPr lang="en-IN" dirty="0"/>
              <a:t>Be the </a:t>
            </a:r>
            <a:r>
              <a:rPr lang="en-IN" dirty="0">
                <a:solidFill>
                  <a:srgbClr val="0070C0"/>
                </a:solidFill>
              </a:rPr>
              <a:t>same instance type</a:t>
            </a:r>
          </a:p>
          <a:p>
            <a:pPr marL="1005840" lvl="1" indent="-457200">
              <a:buAutoNum type="arabicPeriod"/>
            </a:pPr>
            <a:r>
              <a:rPr lang="en-IN" dirty="0"/>
              <a:t>Be </a:t>
            </a:r>
            <a:r>
              <a:rPr lang="en-IN" dirty="0">
                <a:solidFill>
                  <a:srgbClr val="0070C0"/>
                </a:solidFill>
              </a:rPr>
              <a:t>running the same AMI</a:t>
            </a:r>
          </a:p>
          <a:p>
            <a:pPr marL="1005840" lvl="1" indent="-457200">
              <a:buAutoNum type="arabicPeriod"/>
            </a:pPr>
            <a:r>
              <a:rPr lang="en-IN" dirty="0"/>
              <a:t>Use the </a:t>
            </a:r>
            <a:r>
              <a:rPr lang="en-IN" dirty="0">
                <a:solidFill>
                  <a:srgbClr val="0070C0"/>
                </a:solidFill>
              </a:rPr>
              <a:t>same EKS worker node IAM role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5C74761B-8F6F-B946-9F3D-31C6E89BD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2753"/>
            <a:ext cx="12618720" cy="1188851"/>
          </a:xfrm>
        </p:spPr>
        <p:txBody>
          <a:bodyPr/>
          <a:lstStyle/>
          <a:p>
            <a:r>
              <a:rPr lang="en-US" dirty="0"/>
              <a:t>EKS Cluster – Core Objects Detailed</a:t>
            </a:r>
          </a:p>
        </p:txBody>
      </p:sp>
    </p:spTree>
    <p:extLst>
      <p:ext uri="{BB962C8B-B14F-4D97-AF65-F5344CB8AC3E}">
        <p14:creationId xmlns:p14="http://schemas.microsoft.com/office/powerpoint/2010/main" val="372379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  <p:bldP spid="35" grpId="0" animBg="1"/>
      <p:bldP spid="3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FFBAA8-A0C2-2744-8C92-FCE2DE3DB0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8F6956-4955-FF4C-B155-7722E6825080}"/>
              </a:ext>
            </a:extLst>
          </p:cNvPr>
          <p:cNvSpPr/>
          <p:nvPr/>
        </p:nvSpPr>
        <p:spPr>
          <a:xfrm>
            <a:off x="217077" y="1085747"/>
            <a:ext cx="2051824" cy="302905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Fargate Profiles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1DE3CDC-51B3-CF40-AC02-96E467FFC3B4}"/>
              </a:ext>
            </a:extLst>
          </p:cNvPr>
          <p:cNvSpPr/>
          <p:nvPr/>
        </p:nvSpPr>
        <p:spPr>
          <a:xfrm>
            <a:off x="2468879" y="1085748"/>
            <a:ext cx="12021758" cy="302905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IN" dirty="0"/>
              <a:t>AWS </a:t>
            </a:r>
            <a:r>
              <a:rPr lang="en-IN" dirty="0" err="1"/>
              <a:t>Fargate</a:t>
            </a:r>
            <a:r>
              <a:rPr lang="en-IN" dirty="0"/>
              <a:t> is a technology that provides </a:t>
            </a:r>
            <a:r>
              <a:rPr lang="en-IN" dirty="0">
                <a:solidFill>
                  <a:srgbClr val="0070C0"/>
                </a:solidFill>
              </a:rPr>
              <a:t>on-demand, right-sized compute capacity </a:t>
            </a:r>
            <a:r>
              <a:rPr lang="en-IN" dirty="0"/>
              <a:t>for containers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With Fargate, we </a:t>
            </a:r>
            <a:r>
              <a:rPr lang="en-US" dirty="0">
                <a:solidFill>
                  <a:srgbClr val="0070C0"/>
                </a:solidFill>
              </a:rPr>
              <a:t>no longer </a:t>
            </a:r>
            <a:r>
              <a:rPr lang="en-US" dirty="0"/>
              <a:t>have to provision, configure, or scale groups of virtual machines to run containers. 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Each pod running on Fargate has its </a:t>
            </a:r>
            <a:r>
              <a:rPr lang="en-US" dirty="0">
                <a:solidFill>
                  <a:srgbClr val="0070C0"/>
                </a:solidFill>
              </a:rPr>
              <a:t>own isolation boundary </a:t>
            </a:r>
            <a:r>
              <a:rPr lang="en-US" dirty="0"/>
              <a:t>and does not share the underlying kernel, CPU resources, memory resources, or elastic network interface with another pod.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AWS specially built </a:t>
            </a:r>
            <a:r>
              <a:rPr lang="en-US" dirty="0">
                <a:solidFill>
                  <a:srgbClr val="0070C0"/>
                </a:solidFill>
              </a:rPr>
              <a:t>Fargate controllers </a:t>
            </a:r>
            <a:r>
              <a:rPr lang="en-US" dirty="0"/>
              <a:t>that recognizes the pods belonging to </a:t>
            </a:r>
            <a:r>
              <a:rPr lang="en-US" dirty="0" err="1"/>
              <a:t>fargate</a:t>
            </a:r>
            <a:r>
              <a:rPr lang="en-US" dirty="0"/>
              <a:t> and schedules them on Fargate profiles. 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We will see more in our Fargate learning section.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2BFEE2-574E-494C-ABD2-5EBBC09F3048}"/>
              </a:ext>
            </a:extLst>
          </p:cNvPr>
          <p:cNvSpPr/>
          <p:nvPr/>
        </p:nvSpPr>
        <p:spPr>
          <a:xfrm>
            <a:off x="217077" y="4798407"/>
            <a:ext cx="2051824" cy="22905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39D25A-AB40-824E-A119-F06842183C96}"/>
              </a:ext>
            </a:extLst>
          </p:cNvPr>
          <p:cNvSpPr/>
          <p:nvPr/>
        </p:nvSpPr>
        <p:spPr>
          <a:xfrm>
            <a:off x="2503077" y="4798407"/>
            <a:ext cx="12021757" cy="2290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IN" dirty="0"/>
              <a:t>EKS uses AWS VPC network policies </a:t>
            </a:r>
            <a:r>
              <a:rPr lang="en-IN" dirty="0">
                <a:solidFill>
                  <a:srgbClr val="0070C0"/>
                </a:solidFill>
              </a:rPr>
              <a:t>to restrict traffic</a:t>
            </a:r>
            <a:r>
              <a:rPr lang="en-IN" dirty="0"/>
              <a:t> between control plane components to within a single cluster. </a:t>
            </a:r>
          </a:p>
          <a:p>
            <a:pPr marL="457200" indent="-457200">
              <a:buAutoNum type="arabicPeriod"/>
            </a:pPr>
            <a:r>
              <a:rPr lang="en-IN" dirty="0"/>
              <a:t>Control plane components for a EKS cluster </a:t>
            </a:r>
            <a:r>
              <a:rPr lang="en-IN" dirty="0">
                <a:solidFill>
                  <a:srgbClr val="0070C0"/>
                </a:solidFill>
              </a:rPr>
              <a:t>cannot view or receive </a:t>
            </a:r>
            <a:r>
              <a:rPr lang="en-IN" dirty="0"/>
              <a:t>communication from other clusters or other AWS accounts, except as authorized with Kubernetes RBAC policies. </a:t>
            </a:r>
          </a:p>
          <a:p>
            <a:pPr marL="457200" indent="-457200">
              <a:buAutoNum type="arabicPeriod"/>
            </a:pPr>
            <a:r>
              <a:rPr lang="en-IN" dirty="0"/>
              <a:t>This </a:t>
            </a:r>
            <a:r>
              <a:rPr lang="en-IN" dirty="0">
                <a:solidFill>
                  <a:srgbClr val="0070C0"/>
                </a:solidFill>
              </a:rPr>
              <a:t>secure and highly-available configuration </a:t>
            </a:r>
            <a:r>
              <a:rPr lang="en-IN" dirty="0"/>
              <a:t>makes EKS reliable and recommended for </a:t>
            </a:r>
            <a:r>
              <a:rPr lang="en-IN" dirty="0">
                <a:solidFill>
                  <a:srgbClr val="FFFF00"/>
                </a:solidFill>
              </a:rPr>
              <a:t>production workloads.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5FBD4DF6-C27B-874F-B296-13417DAF9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10174"/>
            <a:ext cx="12618720" cy="1188851"/>
          </a:xfrm>
        </p:spPr>
        <p:txBody>
          <a:bodyPr/>
          <a:lstStyle/>
          <a:p>
            <a:r>
              <a:rPr lang="en-US" dirty="0"/>
              <a:t>EKS Cluster – Core Objects Detailed</a:t>
            </a:r>
          </a:p>
        </p:txBody>
      </p:sp>
    </p:spTree>
    <p:extLst>
      <p:ext uri="{BB962C8B-B14F-4D97-AF65-F5344CB8AC3E}">
        <p14:creationId xmlns:p14="http://schemas.microsoft.com/office/powerpoint/2010/main" val="182727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4635122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64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879" y="292892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Architecture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392617"/>
            <a:ext cx="3745901" cy="374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864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-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AB2922-7805-4003-BD84-B8C75FB74314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44D098-07ED-44AE-B0C2-0A863A4390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52BC5-37B6-431D-9A9E-27E185ECF20E}"/>
              </a:ext>
            </a:extLst>
          </p:cNvPr>
          <p:cNvSpPr txBox="1"/>
          <p:nvPr/>
        </p:nvSpPr>
        <p:spPr>
          <a:xfrm>
            <a:off x="9271021" y="1113380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1F58E3-8C1B-4825-9CB8-E5172ABC2DD2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337A49-E5C7-4D80-AA42-016F6EB3A01F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D223014-BA46-460A-AAFC-90DAD8767A0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AE278D8-E4CB-4844-AC10-11E79EEF56E0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48BDC50-97D8-41E5-8382-8BBE14E509D2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6F7CDD-19FA-4999-971F-E2A7E577CBED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6D3FD6-102A-48D8-96B7-4CF144259039}"/>
              </a:ext>
            </a:extLst>
          </p:cNvPr>
          <p:cNvSpPr txBox="1"/>
          <p:nvPr/>
        </p:nvSpPr>
        <p:spPr>
          <a:xfrm>
            <a:off x="9271021" y="4371273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A50557-5B53-4AC6-B37C-4C01EAAFBE4E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924C24-B220-460C-8A9F-AAAD1B821F2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162447A-7071-44FD-8136-15B40F6F3145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1FD2DD-9477-4261-8AFA-DF6D9F377044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</p:spTree>
    <p:extLst>
      <p:ext uri="{BB962C8B-B14F-4D97-AF65-F5344CB8AC3E}">
        <p14:creationId xmlns:p14="http://schemas.microsoft.com/office/powerpoint/2010/main" val="94352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FC0386-0456-4A43-A9DA-AC883CDB8C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315673-9896-F04B-97C3-64BA7487BCFB}"/>
              </a:ext>
            </a:extLst>
          </p:cNvPr>
          <p:cNvCxnSpPr>
            <a:cxnSpLocks/>
          </p:cNvCxnSpPr>
          <p:nvPr/>
        </p:nvCxnSpPr>
        <p:spPr>
          <a:xfrm>
            <a:off x="7086599" y="226888"/>
            <a:ext cx="0" cy="2930237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B92F05-FAB4-8D47-9AD7-5671129720AA}"/>
              </a:ext>
            </a:extLst>
          </p:cNvPr>
          <p:cNvCxnSpPr>
            <a:cxnSpLocks/>
          </p:cNvCxnSpPr>
          <p:nvPr/>
        </p:nvCxnSpPr>
        <p:spPr>
          <a:xfrm>
            <a:off x="7086599" y="4510479"/>
            <a:ext cx="0" cy="297180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0744E5-DC63-8E4E-A5BA-CEB253EE6B1F}"/>
              </a:ext>
            </a:extLst>
          </p:cNvPr>
          <p:cNvCxnSpPr>
            <a:cxnSpLocks/>
          </p:cNvCxnSpPr>
          <p:nvPr/>
        </p:nvCxnSpPr>
        <p:spPr>
          <a:xfrm flipH="1">
            <a:off x="7928265" y="3990111"/>
            <a:ext cx="3751117" cy="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7B9326-02CA-0C4C-B2C6-C95DD37A9162}"/>
              </a:ext>
            </a:extLst>
          </p:cNvPr>
          <p:cNvCxnSpPr>
            <a:cxnSpLocks/>
          </p:cNvCxnSpPr>
          <p:nvPr/>
        </p:nvCxnSpPr>
        <p:spPr>
          <a:xfrm flipH="1">
            <a:off x="2468880" y="3990113"/>
            <a:ext cx="3731029" cy="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Kubernetes - Wikipedia">
            <a:extLst>
              <a:ext uri="{FF2B5EF4-FFF2-40B4-BE49-F238E27FC236}">
                <a16:creationId xmlns:a16="http://schemas.microsoft.com/office/drawing/2014/main" id="{3DF161E8-A523-9E4C-888A-3DE5A24FA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823" y="3239790"/>
            <a:ext cx="1159553" cy="112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0DCE5E2-7010-7943-B33B-04BF601D7020}"/>
              </a:ext>
            </a:extLst>
          </p:cNvPr>
          <p:cNvSpPr/>
          <p:nvPr/>
        </p:nvSpPr>
        <p:spPr>
          <a:xfrm>
            <a:off x="3203865" y="1515361"/>
            <a:ext cx="3259280" cy="87454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Kubernetes Concepts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EF34148-ADB3-334D-9077-AB9DBE42CCC8}"/>
              </a:ext>
            </a:extLst>
          </p:cNvPr>
          <p:cNvSpPr/>
          <p:nvPr/>
        </p:nvSpPr>
        <p:spPr>
          <a:xfrm>
            <a:off x="7815696" y="1515361"/>
            <a:ext cx="3259280" cy="87454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AWS Services Integration with EKS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73A9DD4-7AA5-7140-9CA4-F83AEAB46302}"/>
              </a:ext>
            </a:extLst>
          </p:cNvPr>
          <p:cNvSpPr/>
          <p:nvPr/>
        </p:nvSpPr>
        <p:spPr>
          <a:xfrm>
            <a:off x="7836700" y="5402418"/>
            <a:ext cx="3259280" cy="87454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Microservices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451BBFF-32E0-F34B-B275-BA4AE241684A}"/>
              </a:ext>
            </a:extLst>
          </p:cNvPr>
          <p:cNvSpPr/>
          <p:nvPr/>
        </p:nvSpPr>
        <p:spPr>
          <a:xfrm>
            <a:off x="3203865" y="5402418"/>
            <a:ext cx="3259280" cy="87454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410842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fontScale="85000" lnSpcReduction="20000"/>
          </a:bodyPr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kube-apiserver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IN" dirty="0"/>
              <a:t>It </a:t>
            </a:r>
            <a:r>
              <a:rPr lang="en-US" dirty="0"/>
              <a:t>acts as </a:t>
            </a:r>
            <a:r>
              <a:rPr lang="en-US" dirty="0">
                <a:solidFill>
                  <a:srgbClr val="0070C0"/>
                </a:solidFill>
              </a:rPr>
              <a:t>front end </a:t>
            </a:r>
            <a:r>
              <a:rPr lang="en-US" dirty="0"/>
              <a:t>for the Kubernetes control plane. </a:t>
            </a:r>
            <a:r>
              <a:rPr lang="en-IN" dirty="0"/>
              <a:t>It </a:t>
            </a:r>
            <a:r>
              <a:rPr lang="en-IN" dirty="0">
                <a:solidFill>
                  <a:srgbClr val="0070C0"/>
                </a:solidFill>
              </a:rPr>
              <a:t>exposes</a:t>
            </a:r>
            <a:r>
              <a:rPr lang="en-IN" dirty="0"/>
              <a:t> the Kubernetes API</a:t>
            </a:r>
          </a:p>
          <a:p>
            <a:pPr lvl="1"/>
            <a:r>
              <a:rPr lang="en-IN" dirty="0"/>
              <a:t>Command line tools (like </a:t>
            </a:r>
            <a:r>
              <a:rPr lang="en-IN" dirty="0" err="1"/>
              <a:t>kubectl</a:t>
            </a:r>
            <a:r>
              <a:rPr lang="en-IN" dirty="0"/>
              <a:t>), Users and even Master components (scheduler, controller manager, </a:t>
            </a:r>
            <a:r>
              <a:rPr lang="en-IN" dirty="0" err="1"/>
              <a:t>etcd</a:t>
            </a:r>
            <a:r>
              <a:rPr lang="en-IN" dirty="0"/>
              <a:t>) and Worker node components like (</a:t>
            </a:r>
            <a:r>
              <a:rPr lang="en-IN" dirty="0" err="1"/>
              <a:t>Kubelet</a:t>
            </a:r>
            <a:r>
              <a:rPr lang="en-IN" dirty="0"/>
              <a:t>) </a:t>
            </a:r>
            <a:r>
              <a:rPr lang="en-IN" dirty="0">
                <a:solidFill>
                  <a:srgbClr val="0070C0"/>
                </a:solidFill>
              </a:rPr>
              <a:t>everything talk </a:t>
            </a:r>
            <a:r>
              <a:rPr lang="en-IN" dirty="0"/>
              <a:t>with API Server. 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etcd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dirty="0"/>
              <a:t>Consistent and highly-available </a:t>
            </a:r>
            <a:r>
              <a:rPr lang="en-US" dirty="0">
                <a:solidFill>
                  <a:srgbClr val="0070C0"/>
                </a:solidFill>
              </a:rPr>
              <a:t>key value store </a:t>
            </a:r>
            <a:r>
              <a:rPr lang="en-US" dirty="0"/>
              <a:t>used as Kubernetes’ </a:t>
            </a:r>
            <a:r>
              <a:rPr lang="en-US" dirty="0">
                <a:solidFill>
                  <a:srgbClr val="0070C0"/>
                </a:solidFill>
              </a:rPr>
              <a:t>backing store</a:t>
            </a:r>
            <a:r>
              <a:rPr lang="en-US" dirty="0"/>
              <a:t> for all cluster data.</a:t>
            </a:r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rgbClr val="0070C0"/>
                </a:solidFill>
              </a:rPr>
              <a:t>stores</a:t>
            </a:r>
            <a:r>
              <a:rPr lang="en-US" dirty="0"/>
              <a:t> all the masters and worker node information. 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-scheduler</a:t>
            </a:r>
          </a:p>
          <a:p>
            <a:pPr lvl="1"/>
            <a:r>
              <a:rPr lang="en-US" dirty="0"/>
              <a:t>Scheduler is responsible for distributing containers across multiple nodes.  </a:t>
            </a:r>
          </a:p>
          <a:p>
            <a:pPr lvl="1"/>
            <a:r>
              <a:rPr lang="en-US" dirty="0"/>
              <a:t>It watches for newly created Pods with no assigned node, and selects a node for them to run on.</a:t>
            </a:r>
            <a:br>
              <a:rPr lang="en-IN" dirty="0"/>
            </a:br>
            <a:br>
              <a:rPr lang="en-US" dirty="0"/>
            </a:br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17469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fontScale="92500" lnSpcReduction="10000"/>
          </a:bodyPr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-controller-manager</a:t>
            </a:r>
          </a:p>
          <a:p>
            <a:pPr lvl="1"/>
            <a:r>
              <a:rPr lang="en-US" dirty="0"/>
              <a:t>Controllers are responsible for noticing and responding when nodes, containers or endpoints go down. They make decisions to bring up new containers in such cases.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Node Controller: </a:t>
            </a:r>
            <a:r>
              <a:rPr lang="en-US" dirty="0"/>
              <a:t>Responsible for noticing and responding when </a:t>
            </a:r>
            <a:r>
              <a:rPr lang="en-US" dirty="0">
                <a:solidFill>
                  <a:srgbClr val="0070C0"/>
                </a:solidFill>
              </a:rPr>
              <a:t>nodes go down</a:t>
            </a:r>
            <a:r>
              <a:rPr lang="en-US" dirty="0"/>
              <a:t>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Replication Controller: </a:t>
            </a:r>
            <a:r>
              <a:rPr lang="en-US" dirty="0"/>
              <a:t>Responsible for maintaining the </a:t>
            </a:r>
            <a:r>
              <a:rPr lang="en-US" dirty="0">
                <a:solidFill>
                  <a:srgbClr val="0070C0"/>
                </a:solidFill>
              </a:rPr>
              <a:t>correct number of pods</a:t>
            </a:r>
            <a:r>
              <a:rPr lang="en-US" dirty="0"/>
              <a:t> for every replication controller object in the system.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Endpoints Controller:  </a:t>
            </a:r>
            <a:r>
              <a:rPr lang="en-US" dirty="0">
                <a:solidFill>
                  <a:srgbClr val="0070C0"/>
                </a:solidFill>
              </a:rPr>
              <a:t>Populates</a:t>
            </a:r>
            <a:r>
              <a:rPr lang="en-US" dirty="0"/>
              <a:t> the Endpoints object (that is, joins Services &amp; Pods)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Service Account &amp; Token Controller: </a:t>
            </a:r>
            <a:r>
              <a:rPr lang="en-US" dirty="0"/>
              <a:t>Creates default accounts and API Access for </a:t>
            </a:r>
            <a:r>
              <a:rPr lang="en-US" dirty="0">
                <a:solidFill>
                  <a:srgbClr val="0070C0"/>
                </a:solidFill>
              </a:rPr>
              <a:t>new namespaces</a:t>
            </a:r>
            <a:r>
              <a:rPr lang="en-US" dirty="0"/>
              <a:t>. </a:t>
            </a:r>
            <a:br>
              <a:rPr lang="en-IN" dirty="0"/>
            </a:br>
            <a:br>
              <a:rPr lang="en-US" dirty="0"/>
            </a:br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57747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cloud-controller-manager</a:t>
            </a:r>
          </a:p>
          <a:p>
            <a:pPr lvl="1"/>
            <a:r>
              <a:rPr lang="en-US" dirty="0"/>
              <a:t>A Kubernetes control plane component that embeds </a:t>
            </a:r>
            <a:r>
              <a:rPr lang="en-US" dirty="0">
                <a:solidFill>
                  <a:srgbClr val="0070C0"/>
                </a:solidFill>
              </a:rPr>
              <a:t>cloud-specific control logic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It only runs controllers that are </a:t>
            </a:r>
            <a:r>
              <a:rPr lang="en-US" dirty="0">
                <a:solidFill>
                  <a:srgbClr val="0070C0"/>
                </a:solidFill>
              </a:rPr>
              <a:t>specific</a:t>
            </a:r>
            <a:r>
              <a:rPr lang="en-US" dirty="0"/>
              <a:t> to your cloud provider. 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On-Premise</a:t>
            </a:r>
            <a:r>
              <a:rPr lang="en-US" dirty="0"/>
              <a:t> Kubernetes clusters will not have this component.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Node controller: </a:t>
            </a:r>
            <a:r>
              <a:rPr lang="en-US" dirty="0"/>
              <a:t>For </a:t>
            </a:r>
            <a:r>
              <a:rPr lang="en-US" dirty="0">
                <a:solidFill>
                  <a:srgbClr val="0070C0"/>
                </a:solidFill>
              </a:rPr>
              <a:t>checking</a:t>
            </a:r>
            <a:r>
              <a:rPr lang="en-US" dirty="0"/>
              <a:t> the cloud provider to determine if a node has been deleted in the cloud after it stops responding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Route controller: </a:t>
            </a:r>
            <a:r>
              <a:rPr lang="en-US" dirty="0"/>
              <a:t>For setting up </a:t>
            </a:r>
            <a:r>
              <a:rPr lang="en-US" dirty="0">
                <a:solidFill>
                  <a:srgbClr val="0070C0"/>
                </a:solidFill>
              </a:rPr>
              <a:t>routes</a:t>
            </a:r>
            <a:r>
              <a:rPr lang="en-US" dirty="0"/>
              <a:t> in the underlying cloud infrastructure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Service controller: </a:t>
            </a:r>
            <a:r>
              <a:rPr lang="en-US" dirty="0"/>
              <a:t>For creating, updating and deleting cloud provider </a:t>
            </a:r>
            <a:r>
              <a:rPr lang="en-US" dirty="0">
                <a:solidFill>
                  <a:srgbClr val="0070C0"/>
                </a:solidFill>
              </a:rPr>
              <a:t>load balancer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0483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7192B2-D6BD-489B-AC0D-D2D5237688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16FCB-A013-44E3-BBCD-8EFDF68CF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8178" y="1593017"/>
            <a:ext cx="7947044" cy="5590922"/>
          </a:xfrm>
        </p:spPr>
        <p:txBody>
          <a:bodyPr/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Kubelet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IN" dirty="0" err="1"/>
              <a:t>Kubelet</a:t>
            </a:r>
            <a:r>
              <a:rPr lang="en-IN" dirty="0"/>
              <a:t> is the </a:t>
            </a:r>
            <a:r>
              <a:rPr lang="en-IN" dirty="0">
                <a:solidFill>
                  <a:srgbClr val="0070C0"/>
                </a:solidFill>
              </a:rPr>
              <a:t>agent</a:t>
            </a:r>
            <a:r>
              <a:rPr lang="en-IN" dirty="0"/>
              <a:t> that runs on every node in the cluster</a:t>
            </a:r>
          </a:p>
          <a:p>
            <a:pPr lvl="1"/>
            <a:r>
              <a:rPr lang="en-IN" dirty="0"/>
              <a:t>This agent is </a:t>
            </a:r>
            <a:r>
              <a:rPr lang="en-IN" dirty="0">
                <a:solidFill>
                  <a:srgbClr val="0070C0"/>
                </a:solidFill>
              </a:rPr>
              <a:t>responsible</a:t>
            </a:r>
            <a:r>
              <a:rPr lang="en-IN" dirty="0"/>
              <a:t> for making sure that containers are running in a Pod on a node.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-Proxy</a:t>
            </a:r>
          </a:p>
          <a:p>
            <a:pPr lvl="1"/>
            <a:r>
              <a:rPr lang="en-US" dirty="0"/>
              <a:t>It is a </a:t>
            </a:r>
            <a:r>
              <a:rPr lang="en-US" dirty="0">
                <a:solidFill>
                  <a:srgbClr val="0070C0"/>
                </a:solidFill>
              </a:rPr>
              <a:t>network proxy </a:t>
            </a:r>
            <a:r>
              <a:rPr lang="en-US" dirty="0"/>
              <a:t>that runs on each node in your cluster.</a:t>
            </a:r>
          </a:p>
          <a:p>
            <a:pPr lvl="1"/>
            <a:r>
              <a:rPr lang="en-US" dirty="0"/>
              <a:t>It maintains </a:t>
            </a:r>
            <a:r>
              <a:rPr lang="en-US" dirty="0">
                <a:solidFill>
                  <a:srgbClr val="0070C0"/>
                </a:solidFill>
              </a:rPr>
              <a:t>network rules </a:t>
            </a:r>
            <a:r>
              <a:rPr lang="en-US" dirty="0"/>
              <a:t>on nodes</a:t>
            </a:r>
          </a:p>
          <a:p>
            <a:pPr lvl="1"/>
            <a:r>
              <a:rPr lang="en-US" dirty="0"/>
              <a:t>In short, these network rules allow network communication to your Pods from network sessions inside or outside of your cluster.</a:t>
            </a:r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27B718-2820-4423-8DA3-52B48E158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Kubernetes Architecture – </a:t>
            </a:r>
            <a:r>
              <a:rPr lang="en-IN" dirty="0">
                <a:solidFill>
                  <a:srgbClr val="00B050"/>
                </a:solidFill>
              </a:rPr>
              <a:t>Worker Nodes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E438FC-67CB-4D2F-AA35-5180353C4EB5}"/>
              </a:ext>
            </a:extLst>
          </p:cNvPr>
          <p:cNvSpPr/>
          <p:nvPr/>
        </p:nvSpPr>
        <p:spPr>
          <a:xfrm>
            <a:off x="317374" y="1619743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36941F-717B-48A5-B147-20200A85CAED}"/>
              </a:ext>
            </a:extLst>
          </p:cNvPr>
          <p:cNvSpPr/>
          <p:nvPr/>
        </p:nvSpPr>
        <p:spPr>
          <a:xfrm>
            <a:off x="3223291" y="2460103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F56661-C9FC-46CF-A13C-716D46BD7127}"/>
              </a:ext>
            </a:extLst>
          </p:cNvPr>
          <p:cNvSpPr txBox="1"/>
          <p:nvPr/>
        </p:nvSpPr>
        <p:spPr>
          <a:xfrm>
            <a:off x="1539342" y="1605304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C62996-8BBC-465C-864C-B7513E173178}"/>
              </a:ext>
            </a:extLst>
          </p:cNvPr>
          <p:cNvSpPr/>
          <p:nvPr/>
        </p:nvSpPr>
        <p:spPr>
          <a:xfrm>
            <a:off x="3087358" y="2342780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E4093C-A69E-49E0-9ECC-D29562A9BF1D}"/>
              </a:ext>
            </a:extLst>
          </p:cNvPr>
          <p:cNvSpPr/>
          <p:nvPr/>
        </p:nvSpPr>
        <p:spPr>
          <a:xfrm>
            <a:off x="763103" y="2460941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CC4E57-0662-4C65-B4D4-B02FD4F0BD91}"/>
              </a:ext>
            </a:extLst>
          </p:cNvPr>
          <p:cNvSpPr/>
          <p:nvPr/>
        </p:nvSpPr>
        <p:spPr>
          <a:xfrm>
            <a:off x="638745" y="2343618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759A6F-2B41-43AF-9CC8-A9AC2FCB8A71}"/>
              </a:ext>
            </a:extLst>
          </p:cNvPr>
          <p:cNvSpPr/>
          <p:nvPr/>
        </p:nvSpPr>
        <p:spPr>
          <a:xfrm>
            <a:off x="638745" y="3491696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FA6D425-6595-4DC0-A356-AB9F3D5D0667}"/>
              </a:ext>
            </a:extLst>
          </p:cNvPr>
          <p:cNvSpPr txBox="1">
            <a:spLocks/>
          </p:cNvSpPr>
          <p:nvPr/>
        </p:nvSpPr>
        <p:spPr>
          <a:xfrm>
            <a:off x="165178" y="4268159"/>
            <a:ext cx="6768057" cy="3767620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Container Runtime</a:t>
            </a:r>
          </a:p>
          <a:p>
            <a:pPr lvl="1"/>
            <a:r>
              <a:rPr lang="en-IN" dirty="0"/>
              <a:t>Container Runtime is the </a:t>
            </a:r>
            <a:r>
              <a:rPr lang="en-IN" dirty="0">
                <a:solidFill>
                  <a:srgbClr val="0070C0"/>
                </a:solidFill>
              </a:rPr>
              <a:t>underlying software </a:t>
            </a:r>
            <a:r>
              <a:rPr lang="en-IN" dirty="0"/>
              <a:t>where we run all these Kubernetes components. </a:t>
            </a:r>
          </a:p>
          <a:p>
            <a:pPr lvl="1"/>
            <a:r>
              <a:rPr lang="en-IN" dirty="0"/>
              <a:t>We are using Docker, but we have other runtime options like </a:t>
            </a:r>
            <a:r>
              <a:rPr lang="en-IN" dirty="0" err="1"/>
              <a:t>rkt</a:t>
            </a:r>
            <a:r>
              <a:rPr lang="en-IN" dirty="0"/>
              <a:t>, container-d etc.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16668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-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AB2922-7805-4003-BD84-B8C75FB74314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44D098-07ED-44AE-B0C2-0A863A4390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52BC5-37B6-431D-9A9E-27E185ECF20E}"/>
              </a:ext>
            </a:extLst>
          </p:cNvPr>
          <p:cNvSpPr txBox="1"/>
          <p:nvPr/>
        </p:nvSpPr>
        <p:spPr>
          <a:xfrm>
            <a:off x="9271021" y="1113380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1F58E3-8C1B-4825-9CB8-E5172ABC2DD2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337A49-E5C7-4D80-AA42-016F6EB3A01F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D223014-BA46-460A-AAFC-90DAD8767A0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AE278D8-E4CB-4844-AC10-11E79EEF56E0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48BDC50-97D8-41E5-8382-8BBE14E509D2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6F7CDD-19FA-4999-971F-E2A7E577CBED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6D3FD6-102A-48D8-96B7-4CF144259039}"/>
              </a:ext>
            </a:extLst>
          </p:cNvPr>
          <p:cNvSpPr txBox="1"/>
          <p:nvPr/>
        </p:nvSpPr>
        <p:spPr>
          <a:xfrm>
            <a:off x="9271021" y="4371273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A50557-5B53-4AC6-B37C-4C01EAAFBE4E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924C24-B220-460C-8A9F-AAAD1B821F2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162447A-7071-44FD-8136-15B40F6F3145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1FD2DD-9477-4261-8AFA-DF6D9F377044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</p:spTree>
    <p:extLst>
      <p:ext uri="{BB962C8B-B14F-4D97-AF65-F5344CB8AC3E}">
        <p14:creationId xmlns:p14="http://schemas.microsoft.com/office/powerpoint/2010/main" val="11606422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64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879" y="292892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Cluster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392617"/>
            <a:ext cx="3745901" cy="374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051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12" y="-259373"/>
            <a:ext cx="12618720" cy="1188851"/>
          </a:xfrm>
        </p:spPr>
        <p:txBody>
          <a:bodyPr/>
          <a:lstStyle/>
          <a:p>
            <a:r>
              <a:rPr lang="en-IN" dirty="0"/>
              <a:t>EKS Kubernetes -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C7B9A3-8C9D-F443-9D30-3B7B4D7EB925}"/>
              </a:ext>
            </a:extLst>
          </p:cNvPr>
          <p:cNvSpPr/>
          <p:nvPr/>
        </p:nvSpPr>
        <p:spPr>
          <a:xfrm>
            <a:off x="927668" y="825190"/>
            <a:ext cx="5428527" cy="667958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9EEECC-AD26-DE49-9CC3-872C6BA3F7E7}"/>
              </a:ext>
            </a:extLst>
          </p:cNvPr>
          <p:cNvSpPr/>
          <p:nvPr/>
        </p:nvSpPr>
        <p:spPr>
          <a:xfrm>
            <a:off x="7694564" y="825190"/>
            <a:ext cx="5428527" cy="667958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E32E40B-A5D9-DC46-A820-B813911D9EC7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EA478F3-DB6F-2043-8433-170725B58D13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EKS Controller Manager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E942F56-26FA-E94A-8D6C-ACBF532B1540}"/>
              </a:ext>
            </a:extLst>
          </p:cNvPr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Fargate</a:t>
            </a:r>
            <a:r>
              <a:rPr lang="en-IN" sz="1800" dirty="0"/>
              <a:t> Controller Manager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1E46EA1-9585-8241-8475-E5D5D128AF6E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5B356AA-E201-6F44-8F7F-07E27CC1071D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C71BC6E-89AB-DC46-BA52-4517BE0BDCD8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1993192-9A2D-3A4B-A9C0-E6373AEE1109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2C918F5-2DF0-CC44-B562-79BF604760B1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225004-E4DA-5943-9A03-B6D048267B28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790E542-359E-DB4E-9C24-C0DD54BCFD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9AD79D6-B153-F648-B491-BEC124FCB2E9}"/>
              </a:ext>
            </a:extLst>
          </p:cNvPr>
          <p:cNvSpPr txBox="1"/>
          <p:nvPr/>
        </p:nvSpPr>
        <p:spPr>
          <a:xfrm>
            <a:off x="9032681" y="1102459"/>
            <a:ext cx="2831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 -1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5D218DB-E91E-3946-95B0-DD99AA63021E}"/>
              </a:ext>
            </a:extLst>
          </p:cNvPr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16DB6E3-1E40-D44F-ACF2-0638BA73F828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5DC0761-FC20-9449-A220-CBB93B133235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07F46B3-ECE8-664F-98BC-3DFDF9BEAB2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84C65B8-12A2-834E-A46C-2504FD1887C5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B20DFCB-219A-BD46-9CD7-5EAB1174B6FC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59AB472-09A8-544E-AD13-3FF514A741AD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323839B-DA2B-BC42-8DEA-19E50C88457D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3EBE187-B60B-2841-A0F6-922405398D55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A7BDF4C-8A34-9A49-84BF-6B9A7562DA3B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6E1589C-38B7-814C-A89F-701D410AED4F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C50D4B-57A9-6340-98AD-F4F5BC2BE955}"/>
              </a:ext>
            </a:extLst>
          </p:cNvPr>
          <p:cNvSpPr txBox="1"/>
          <p:nvPr/>
        </p:nvSpPr>
        <p:spPr>
          <a:xfrm>
            <a:off x="9043084" y="4360645"/>
            <a:ext cx="2924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 - 2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F05C23A-56D3-4649-966A-5BFEDBAA270B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A061273-209E-5C41-8D6F-50EDD143357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34EE610-527E-C04C-ABE2-1F147F182D90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ADA53D9-2777-3E4F-9181-718A05F66738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4DD0E9-1E37-0442-B10C-A0715598A0E7}"/>
              </a:ext>
            </a:extLst>
          </p:cNvPr>
          <p:cNvSpPr txBox="1"/>
          <p:nvPr/>
        </p:nvSpPr>
        <p:spPr>
          <a:xfrm>
            <a:off x="2468880" y="6974623"/>
            <a:ext cx="2254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Control Plane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DDB3723-4A47-4842-A7D0-08C8BECDF70D}"/>
              </a:ext>
            </a:extLst>
          </p:cNvPr>
          <p:cNvSpPr txBox="1"/>
          <p:nvPr/>
        </p:nvSpPr>
        <p:spPr>
          <a:xfrm>
            <a:off x="9380672" y="6957085"/>
            <a:ext cx="20979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Node Group</a:t>
            </a:r>
          </a:p>
        </p:txBody>
      </p:sp>
    </p:spTree>
    <p:extLst>
      <p:ext uri="{BB962C8B-B14F-4D97-AF65-F5344CB8AC3E}">
        <p14:creationId xmlns:p14="http://schemas.microsoft.com/office/powerpoint/2010/main" val="193298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3" grpId="0" animBg="1"/>
      <p:bldP spid="41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/>
      <p:bldP spid="57" grpId="0" animBg="1"/>
      <p:bldP spid="58" grpId="0" animBg="1"/>
      <p:bldP spid="59" grpId="0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/>
      <p:bldP spid="72" grpId="0" animBg="1"/>
      <p:bldP spid="73" grpId="0" animBg="1"/>
      <p:bldP spid="74" grpId="0" animBg="1"/>
      <p:bldP spid="75" grpId="0" animBg="1"/>
      <p:bldP spid="13" grpId="0"/>
      <p:bldP spid="7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664" y="1525174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03" y="2468199"/>
            <a:ext cx="9543394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Fundamentals</a:t>
            </a:r>
          </a:p>
          <a:p>
            <a:pPr marL="0" indent="0" algn="ctr">
              <a:buNone/>
            </a:pPr>
            <a:r>
              <a:rPr lang="en-US" sz="4500" b="1" dirty="0">
                <a:solidFill>
                  <a:srgbClr val="0070C0"/>
                </a:solidFill>
              </a:rPr>
              <a:t>Pod, ReplicaSet, Deployment &amp; Service</a:t>
            </a:r>
          </a:p>
        </p:txBody>
      </p:sp>
    </p:spTree>
    <p:extLst>
      <p:ext uri="{BB962C8B-B14F-4D97-AF65-F5344CB8AC3E}">
        <p14:creationId xmlns:p14="http://schemas.microsoft.com/office/powerpoint/2010/main" val="651733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96DC66-8036-4EE9-928C-778BC28DDF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0ADAE6-B9D6-4E4B-B3C1-8FE45A0AC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63517"/>
            <a:ext cx="12618720" cy="1188851"/>
          </a:xfrm>
        </p:spPr>
        <p:txBody>
          <a:bodyPr/>
          <a:lstStyle/>
          <a:p>
            <a:r>
              <a:rPr lang="en-IN" dirty="0"/>
              <a:t>Kubernetes - </a:t>
            </a:r>
            <a:r>
              <a:rPr lang="en-IN" dirty="0">
                <a:solidFill>
                  <a:srgbClr val="00B050"/>
                </a:solidFill>
              </a:rPr>
              <a:t>Fundamentals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3B6DD3-9022-44D6-B5E4-411D5AA6276B}"/>
              </a:ext>
            </a:extLst>
          </p:cNvPr>
          <p:cNvSpPr/>
          <p:nvPr/>
        </p:nvSpPr>
        <p:spPr>
          <a:xfrm>
            <a:off x="3697539" y="1269753"/>
            <a:ext cx="2480441" cy="1270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21E955-0ABC-48C6-AE10-55B17EE3C739}"/>
              </a:ext>
            </a:extLst>
          </p:cNvPr>
          <p:cNvSpPr/>
          <p:nvPr/>
        </p:nvSpPr>
        <p:spPr>
          <a:xfrm>
            <a:off x="3697539" y="2779644"/>
            <a:ext cx="2480441" cy="130801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7D3F0C-12FC-4C48-942F-B4E5BC982149}"/>
              </a:ext>
            </a:extLst>
          </p:cNvPr>
          <p:cNvSpPr/>
          <p:nvPr/>
        </p:nvSpPr>
        <p:spPr>
          <a:xfrm>
            <a:off x="3697539" y="4376492"/>
            <a:ext cx="2480441" cy="131310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FF7ADB-587B-4D69-BD40-6BC188D8F646}"/>
              </a:ext>
            </a:extLst>
          </p:cNvPr>
          <p:cNvSpPr/>
          <p:nvPr/>
        </p:nvSpPr>
        <p:spPr>
          <a:xfrm>
            <a:off x="3697538" y="5966857"/>
            <a:ext cx="2480441" cy="13131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E81190-AF7F-46E7-AB97-1543B32BBFEB}"/>
              </a:ext>
            </a:extLst>
          </p:cNvPr>
          <p:cNvSpPr/>
          <p:nvPr/>
        </p:nvSpPr>
        <p:spPr>
          <a:xfrm>
            <a:off x="89338" y="3734329"/>
            <a:ext cx="2480441" cy="57806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k8s Fundamentals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F97AA3-3FBD-4A65-8715-008766C8DBA1}"/>
              </a:ext>
            </a:extLst>
          </p:cNvPr>
          <p:cNvSpPr/>
          <p:nvPr/>
        </p:nvSpPr>
        <p:spPr>
          <a:xfrm>
            <a:off x="6966255" y="1273712"/>
            <a:ext cx="7490723" cy="12662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 POD is a single instance of an Application. </a:t>
            </a:r>
          </a:p>
          <a:p>
            <a:r>
              <a:rPr lang="en-IN" dirty="0"/>
              <a:t>A POD is the smallest object, that you can create in Kubernetes.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4683E9-D0AE-4446-BBC3-3EE638E43B0E}"/>
              </a:ext>
            </a:extLst>
          </p:cNvPr>
          <p:cNvSpPr/>
          <p:nvPr/>
        </p:nvSpPr>
        <p:spPr>
          <a:xfrm>
            <a:off x="6966256" y="2774551"/>
            <a:ext cx="7490723" cy="13131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ReplicaSet will maintain a stable set of replica Pods running at any given time. </a:t>
            </a:r>
          </a:p>
          <a:p>
            <a:r>
              <a:rPr lang="en-US" dirty="0"/>
              <a:t>In short, it is often used to guarantee the availability of a specified number of identical Pods</a:t>
            </a:r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14085B-E48A-4FBD-9477-901FAE1550B4}"/>
              </a:ext>
            </a:extLst>
          </p:cNvPr>
          <p:cNvSpPr/>
          <p:nvPr/>
        </p:nvSpPr>
        <p:spPr>
          <a:xfrm>
            <a:off x="6966256" y="4376492"/>
            <a:ext cx="7490723" cy="13131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A Deployment runs multiple replicas of your application and automatically replaces any instances that fail or become unresponsive.</a:t>
            </a:r>
          </a:p>
          <a:p>
            <a:r>
              <a:rPr lang="en-US" sz="2000" dirty="0"/>
              <a:t>Rollout &amp; rollback changes to applications. Deployments are well-suited for stateless applications.</a:t>
            </a:r>
            <a:endParaRPr lang="en-IN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89AB66-39FE-4131-A7B1-DCD6A49B0A4A}"/>
              </a:ext>
            </a:extLst>
          </p:cNvPr>
          <p:cNvSpPr/>
          <p:nvPr/>
        </p:nvSpPr>
        <p:spPr>
          <a:xfrm>
            <a:off x="6966256" y="5966856"/>
            <a:ext cx="7490723" cy="13131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service is an abstraction for pods, providing a stable, so called virtual IP (VIP) address.</a:t>
            </a:r>
          </a:p>
          <a:p>
            <a:r>
              <a:rPr lang="en-US" sz="2000" dirty="0"/>
              <a:t>In simple terms, service sits Infront of a POD and acts as a load balancer. </a:t>
            </a:r>
            <a:endParaRPr lang="en-IN" sz="20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3C930E0-D0B1-4C51-8615-D8519F81C30F}"/>
              </a:ext>
            </a:extLst>
          </p:cNvPr>
          <p:cNvCxnSpPr>
            <a:cxnSpLocks/>
            <a:stCxn id="12" idx="3"/>
            <a:endCxn id="8" idx="1"/>
          </p:cNvCxnSpPr>
          <p:nvPr/>
        </p:nvCxnSpPr>
        <p:spPr>
          <a:xfrm flipV="1">
            <a:off x="2569779" y="1904880"/>
            <a:ext cx="1127760" cy="2118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8D4A195-5701-4330-A653-298D07EB61AD}"/>
              </a:ext>
            </a:extLst>
          </p:cNvPr>
          <p:cNvCxnSpPr>
            <a:stCxn id="12" idx="3"/>
            <a:endCxn id="9" idx="1"/>
          </p:cNvCxnSpPr>
          <p:nvPr/>
        </p:nvCxnSpPr>
        <p:spPr>
          <a:xfrm flipV="1">
            <a:off x="2569779" y="3433649"/>
            <a:ext cx="1127760" cy="589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FD4244D-406D-4CF9-B97A-E5F4CAE3A012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>
            <a:off x="2569779" y="4023364"/>
            <a:ext cx="1127760" cy="1009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402698-140B-4B1A-8ACD-C6BBE7C6A6C4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2569779" y="4023364"/>
            <a:ext cx="1127759" cy="2600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77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7" grpId="0" animBg="1"/>
      <p:bldP spid="1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6A9E88-D833-AA46-9BCE-83C16E3F1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D85712-16C4-6D46-BE61-8928DE99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9233"/>
            <a:ext cx="12618720" cy="1188851"/>
          </a:xfrm>
        </p:spPr>
        <p:txBody>
          <a:bodyPr/>
          <a:lstStyle/>
          <a:p>
            <a:r>
              <a:rPr lang="en-US" dirty="0"/>
              <a:t>Kubernetes - Imperative &amp; Declarative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4BF3AD-77BB-8043-BE42-273DF15E35E4}"/>
              </a:ext>
            </a:extLst>
          </p:cNvPr>
          <p:cNvSpPr/>
          <p:nvPr/>
        </p:nvSpPr>
        <p:spPr>
          <a:xfrm>
            <a:off x="7861611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4750BD-649F-5B44-9AF6-F9CA592B9406}"/>
              </a:ext>
            </a:extLst>
          </p:cNvPr>
          <p:cNvSpPr/>
          <p:nvPr/>
        </p:nvSpPr>
        <p:spPr>
          <a:xfrm>
            <a:off x="8109707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D6854D-CCA2-E44F-9D46-7B750720EE8B}"/>
              </a:ext>
            </a:extLst>
          </p:cNvPr>
          <p:cNvSpPr/>
          <p:nvPr/>
        </p:nvSpPr>
        <p:spPr>
          <a:xfrm>
            <a:off x="8109705" y="5089384"/>
            <a:ext cx="2480441" cy="3956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82C2BC-04E5-6F4D-9955-EFE955E7A67E}"/>
              </a:ext>
            </a:extLst>
          </p:cNvPr>
          <p:cNvSpPr/>
          <p:nvPr/>
        </p:nvSpPr>
        <p:spPr>
          <a:xfrm>
            <a:off x="8109707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D16DE-F543-D440-A744-C106C98BE8A5}"/>
              </a:ext>
            </a:extLst>
          </p:cNvPr>
          <p:cNvSpPr/>
          <p:nvPr/>
        </p:nvSpPr>
        <p:spPr>
          <a:xfrm>
            <a:off x="8109706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7B4BA6-AB7F-6D4C-89A2-1A18E61FEC83}"/>
              </a:ext>
            </a:extLst>
          </p:cNvPr>
          <p:cNvSpPr/>
          <p:nvPr/>
        </p:nvSpPr>
        <p:spPr>
          <a:xfrm>
            <a:off x="8109705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YAML &amp; </a:t>
            </a:r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BB6960-A7F9-8C48-812C-A680ACB87AE3}"/>
              </a:ext>
            </a:extLst>
          </p:cNvPr>
          <p:cNvSpPr/>
          <p:nvPr/>
        </p:nvSpPr>
        <p:spPr>
          <a:xfrm>
            <a:off x="3288227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A55E6AA-5C8C-6B43-88F5-4E71682D16FB}"/>
              </a:ext>
            </a:extLst>
          </p:cNvPr>
          <p:cNvSpPr/>
          <p:nvPr/>
        </p:nvSpPr>
        <p:spPr>
          <a:xfrm>
            <a:off x="3536323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651303-FFB7-E840-9CB9-989C04C2AB06}"/>
              </a:ext>
            </a:extLst>
          </p:cNvPr>
          <p:cNvSpPr/>
          <p:nvPr/>
        </p:nvSpPr>
        <p:spPr>
          <a:xfrm>
            <a:off x="3536321" y="5089384"/>
            <a:ext cx="2480441" cy="3956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A3F9D4-8B19-2E48-91D6-21C17583D5CD}"/>
              </a:ext>
            </a:extLst>
          </p:cNvPr>
          <p:cNvSpPr/>
          <p:nvPr/>
        </p:nvSpPr>
        <p:spPr>
          <a:xfrm>
            <a:off x="3536323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1A15A6-B512-1849-B0CF-5A5E88D6B5EF}"/>
              </a:ext>
            </a:extLst>
          </p:cNvPr>
          <p:cNvSpPr/>
          <p:nvPr/>
        </p:nvSpPr>
        <p:spPr>
          <a:xfrm>
            <a:off x="3536322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93A1455-C864-1843-B8D1-45D62B0F2C61}"/>
              </a:ext>
            </a:extLst>
          </p:cNvPr>
          <p:cNvSpPr/>
          <p:nvPr/>
        </p:nvSpPr>
        <p:spPr>
          <a:xfrm>
            <a:off x="3536321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5B08B3-E1A3-684B-8C8B-80FBD2DD515D}"/>
              </a:ext>
            </a:extLst>
          </p:cNvPr>
          <p:cNvSpPr/>
          <p:nvPr/>
        </p:nvSpPr>
        <p:spPr>
          <a:xfrm>
            <a:off x="3288227" y="1461301"/>
            <a:ext cx="7539608" cy="6124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Kubernetes Fundamentals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187AD7-AB7B-C84A-AE02-5A291A666D39}"/>
              </a:ext>
            </a:extLst>
          </p:cNvPr>
          <p:cNvSpPr/>
          <p:nvPr/>
        </p:nvSpPr>
        <p:spPr>
          <a:xfrm>
            <a:off x="3288227" y="2340389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Imperative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5E32CE-D155-9942-AEB3-3509F43F095A}"/>
              </a:ext>
            </a:extLst>
          </p:cNvPr>
          <p:cNvSpPr/>
          <p:nvPr/>
        </p:nvSpPr>
        <p:spPr>
          <a:xfrm>
            <a:off x="7861611" y="2337048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130753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FC0386-0456-4A43-A9DA-AC883CDB8C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315673-9896-F04B-97C3-64BA7487BCFB}"/>
              </a:ext>
            </a:extLst>
          </p:cNvPr>
          <p:cNvCxnSpPr>
            <a:cxnSpLocks/>
          </p:cNvCxnSpPr>
          <p:nvPr/>
        </p:nvCxnSpPr>
        <p:spPr>
          <a:xfrm>
            <a:off x="7086599" y="226888"/>
            <a:ext cx="0" cy="2930237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B92F05-FAB4-8D47-9AD7-5671129720AA}"/>
              </a:ext>
            </a:extLst>
          </p:cNvPr>
          <p:cNvCxnSpPr>
            <a:cxnSpLocks/>
          </p:cNvCxnSpPr>
          <p:nvPr/>
        </p:nvCxnSpPr>
        <p:spPr>
          <a:xfrm>
            <a:off x="7086599" y="4510479"/>
            <a:ext cx="0" cy="297180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0744E5-DC63-8E4E-A5BA-CEB253EE6B1F}"/>
              </a:ext>
            </a:extLst>
          </p:cNvPr>
          <p:cNvCxnSpPr>
            <a:cxnSpLocks/>
          </p:cNvCxnSpPr>
          <p:nvPr/>
        </p:nvCxnSpPr>
        <p:spPr>
          <a:xfrm flipH="1" flipV="1">
            <a:off x="7928266" y="3990111"/>
            <a:ext cx="6587834" cy="2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7B9326-02CA-0C4C-B2C6-C95DD37A9162}"/>
              </a:ext>
            </a:extLst>
          </p:cNvPr>
          <p:cNvCxnSpPr>
            <a:cxnSpLocks/>
          </p:cNvCxnSpPr>
          <p:nvPr/>
        </p:nvCxnSpPr>
        <p:spPr>
          <a:xfrm flipH="1" flipV="1">
            <a:off x="135082" y="3990111"/>
            <a:ext cx="6064828" cy="2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Kubernetes - Wikipedia">
            <a:extLst>
              <a:ext uri="{FF2B5EF4-FFF2-40B4-BE49-F238E27FC236}">
                <a16:creationId xmlns:a16="http://schemas.microsoft.com/office/drawing/2014/main" id="{3DF161E8-A523-9E4C-888A-3DE5A24FA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823" y="3239790"/>
            <a:ext cx="1159553" cy="112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0DCE5E2-7010-7943-B33B-04BF601D7020}"/>
              </a:ext>
            </a:extLst>
          </p:cNvPr>
          <p:cNvSpPr/>
          <p:nvPr/>
        </p:nvSpPr>
        <p:spPr>
          <a:xfrm>
            <a:off x="306188" y="104321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Architecture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55A5670-7B72-8449-81F0-EAE3CAE9BE17}"/>
              </a:ext>
            </a:extLst>
          </p:cNvPr>
          <p:cNvSpPr/>
          <p:nvPr/>
        </p:nvSpPr>
        <p:spPr>
          <a:xfrm>
            <a:off x="306188" y="44375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Pods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A7C6D8E-4D66-EC47-B111-C72B879CC0ED}"/>
              </a:ext>
            </a:extLst>
          </p:cNvPr>
          <p:cNvSpPr/>
          <p:nvPr/>
        </p:nvSpPr>
        <p:spPr>
          <a:xfrm>
            <a:off x="306188" y="81524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ReplicaSets</a:t>
            </a:r>
            <a:endParaRPr lang="en-US" sz="1300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7800D83-B120-FC4C-A5AE-B384E5405C5D}"/>
              </a:ext>
            </a:extLst>
          </p:cNvPr>
          <p:cNvSpPr/>
          <p:nvPr/>
        </p:nvSpPr>
        <p:spPr>
          <a:xfrm>
            <a:off x="306188" y="118673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Deployments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C51711E-6DDA-A44B-9279-065F330948D3}"/>
              </a:ext>
            </a:extLst>
          </p:cNvPr>
          <p:cNvSpPr/>
          <p:nvPr/>
        </p:nvSpPr>
        <p:spPr>
          <a:xfrm>
            <a:off x="306188" y="155822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Node Port Service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446C394-783D-E044-BE9A-2D48DBB588EE}"/>
              </a:ext>
            </a:extLst>
          </p:cNvPr>
          <p:cNvSpPr/>
          <p:nvPr/>
        </p:nvSpPr>
        <p:spPr>
          <a:xfrm>
            <a:off x="306188" y="192971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Cluster IP Service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C0E6DEA-0613-0B46-BF2F-1B0085C6ED5E}"/>
              </a:ext>
            </a:extLst>
          </p:cNvPr>
          <p:cNvSpPr/>
          <p:nvPr/>
        </p:nvSpPr>
        <p:spPr>
          <a:xfrm>
            <a:off x="306188" y="226915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External Name Service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FFA0C46-7577-4446-904D-DC0A53B509D9}"/>
              </a:ext>
            </a:extLst>
          </p:cNvPr>
          <p:cNvSpPr/>
          <p:nvPr/>
        </p:nvSpPr>
        <p:spPr>
          <a:xfrm>
            <a:off x="306188" y="264064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Ingress Service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19C11E5-32B5-6941-815C-87B9D55E563C}"/>
              </a:ext>
            </a:extLst>
          </p:cNvPr>
          <p:cNvSpPr/>
          <p:nvPr/>
        </p:nvSpPr>
        <p:spPr>
          <a:xfrm>
            <a:off x="306188" y="301213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Ingress SSL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444D5CB-38EC-554A-8880-5EF87B4E789F}"/>
              </a:ext>
            </a:extLst>
          </p:cNvPr>
          <p:cNvSpPr/>
          <p:nvPr/>
        </p:nvSpPr>
        <p:spPr>
          <a:xfrm>
            <a:off x="306188" y="338362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Ingress &amp; External DNS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8B08BBF-5803-8049-93E8-154DDE3AFAB7}"/>
              </a:ext>
            </a:extLst>
          </p:cNvPr>
          <p:cNvSpPr/>
          <p:nvPr/>
        </p:nvSpPr>
        <p:spPr>
          <a:xfrm>
            <a:off x="1945549" y="11992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kubectl</a:t>
            </a:r>
            <a:r>
              <a:rPr lang="en-US" sz="1300" dirty="0"/>
              <a:t> - Imperative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FDC41CE-D3B7-B74D-A6CA-95EA2B353552}"/>
              </a:ext>
            </a:extLst>
          </p:cNvPr>
          <p:cNvSpPr/>
          <p:nvPr/>
        </p:nvSpPr>
        <p:spPr>
          <a:xfrm>
            <a:off x="1945549" y="45936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Declarative with YAML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CEAA0BF-50CF-914B-A384-1044229A3ADE}"/>
              </a:ext>
            </a:extLst>
          </p:cNvPr>
          <p:cNvSpPr/>
          <p:nvPr/>
        </p:nvSpPr>
        <p:spPr>
          <a:xfrm>
            <a:off x="1945549" y="83085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Secrets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7732830-D6ED-4C4B-9217-BE5ECB36E4A7}"/>
              </a:ext>
            </a:extLst>
          </p:cNvPr>
          <p:cNvSpPr/>
          <p:nvPr/>
        </p:nvSpPr>
        <p:spPr>
          <a:xfrm>
            <a:off x="1945549" y="120234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Init Containers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DB8B91A-A254-DD45-9A8C-3C46DC19DC2E}"/>
              </a:ext>
            </a:extLst>
          </p:cNvPr>
          <p:cNvSpPr/>
          <p:nvPr/>
        </p:nvSpPr>
        <p:spPr>
          <a:xfrm>
            <a:off x="1945549" y="157383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Probes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485963F-6A97-4947-B5AC-C2D780489314}"/>
              </a:ext>
            </a:extLst>
          </p:cNvPr>
          <p:cNvSpPr/>
          <p:nvPr/>
        </p:nvSpPr>
        <p:spPr>
          <a:xfrm>
            <a:off x="1945549" y="194532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Requests &amp; Limits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56B9134-AEB1-C74C-993A-41E1E11B089E}"/>
              </a:ext>
            </a:extLst>
          </p:cNvPr>
          <p:cNvSpPr/>
          <p:nvPr/>
        </p:nvSpPr>
        <p:spPr>
          <a:xfrm>
            <a:off x="1945549" y="228476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Namespaces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2757BE9-6FA3-3A43-9509-3CF4EDA8218C}"/>
              </a:ext>
            </a:extLst>
          </p:cNvPr>
          <p:cNvSpPr/>
          <p:nvPr/>
        </p:nvSpPr>
        <p:spPr>
          <a:xfrm>
            <a:off x="1945549" y="265625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Limit Range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6F97164-8C93-C64D-BA7D-6A0ABCAFACC2}"/>
              </a:ext>
            </a:extLst>
          </p:cNvPr>
          <p:cNvSpPr/>
          <p:nvPr/>
        </p:nvSpPr>
        <p:spPr>
          <a:xfrm>
            <a:off x="1945549" y="302774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Resource Quota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D6D08C0-BB93-4F46-8D23-F74FD3B6B5BD}"/>
              </a:ext>
            </a:extLst>
          </p:cNvPr>
          <p:cNvSpPr/>
          <p:nvPr/>
        </p:nvSpPr>
        <p:spPr>
          <a:xfrm>
            <a:off x="1945549" y="339923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Storage Classes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B17CA43-16D4-0246-A4FD-F1E418AB43FC}"/>
              </a:ext>
            </a:extLst>
          </p:cNvPr>
          <p:cNvSpPr/>
          <p:nvPr/>
        </p:nvSpPr>
        <p:spPr>
          <a:xfrm>
            <a:off x="3591797" y="123391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Persistent Volumes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1B9ACBB3-7705-7E4B-B9CD-D72E8BECA692}"/>
              </a:ext>
            </a:extLst>
          </p:cNvPr>
          <p:cNvSpPr/>
          <p:nvPr/>
        </p:nvSpPr>
        <p:spPr>
          <a:xfrm>
            <a:off x="3591797" y="46282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PVC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4FA0AB6B-8D38-D549-9A75-0DF223A19639}"/>
              </a:ext>
            </a:extLst>
          </p:cNvPr>
          <p:cNvSpPr/>
          <p:nvPr/>
        </p:nvSpPr>
        <p:spPr>
          <a:xfrm>
            <a:off x="3591797" y="83431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Load Balancers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5435256-DA37-5640-9162-EC8E22119648}"/>
              </a:ext>
            </a:extLst>
          </p:cNvPr>
          <p:cNvSpPr/>
          <p:nvPr/>
        </p:nvSpPr>
        <p:spPr>
          <a:xfrm>
            <a:off x="3591797" y="120580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Annotations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25F8238-8353-D544-A826-5085B36BB45F}"/>
              </a:ext>
            </a:extLst>
          </p:cNvPr>
          <p:cNvSpPr/>
          <p:nvPr/>
        </p:nvSpPr>
        <p:spPr>
          <a:xfrm>
            <a:off x="3591797" y="157729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Canary Deployments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86D493A6-3347-E94E-BB80-4586297D298A}"/>
              </a:ext>
            </a:extLst>
          </p:cNvPr>
          <p:cNvSpPr/>
          <p:nvPr/>
        </p:nvSpPr>
        <p:spPr>
          <a:xfrm>
            <a:off x="3591797" y="194878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HPA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8C6BA640-6AA1-1841-A6F8-6A4210FA9062}"/>
              </a:ext>
            </a:extLst>
          </p:cNvPr>
          <p:cNvSpPr/>
          <p:nvPr/>
        </p:nvSpPr>
        <p:spPr>
          <a:xfrm>
            <a:off x="3591797" y="228822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VPA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35E8BEE-70C5-DC48-9F08-450907686176}"/>
              </a:ext>
            </a:extLst>
          </p:cNvPr>
          <p:cNvSpPr/>
          <p:nvPr/>
        </p:nvSpPr>
        <p:spPr>
          <a:xfrm>
            <a:off x="3591797" y="265971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DaemonSets</a:t>
            </a:r>
            <a:endParaRPr lang="en-US" sz="1300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CFA82A2-DD85-FF4E-9BFF-C8238E704560}"/>
              </a:ext>
            </a:extLst>
          </p:cNvPr>
          <p:cNvSpPr/>
          <p:nvPr/>
        </p:nvSpPr>
        <p:spPr>
          <a:xfrm>
            <a:off x="3591797" y="303120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Fluentd</a:t>
            </a:r>
            <a:r>
              <a:rPr lang="en-US" sz="1300" dirty="0"/>
              <a:t> for logs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5C6651F7-23D2-8145-A2C2-575A15628FE7}"/>
              </a:ext>
            </a:extLst>
          </p:cNvPr>
          <p:cNvSpPr/>
          <p:nvPr/>
        </p:nvSpPr>
        <p:spPr>
          <a:xfrm>
            <a:off x="3591797" y="340269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ConfigMaps</a:t>
            </a:r>
            <a:endParaRPr lang="en-US" sz="1300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3433291-D7E6-604B-B43C-F9277D315C39}"/>
              </a:ext>
            </a:extLst>
          </p:cNvPr>
          <p:cNvSpPr/>
          <p:nvPr/>
        </p:nvSpPr>
        <p:spPr>
          <a:xfrm>
            <a:off x="5682964" y="106453"/>
            <a:ext cx="742944" cy="368825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K</a:t>
            </a:r>
          </a:p>
          <a:p>
            <a:pPr algn="ctr"/>
            <a:r>
              <a:rPr lang="en-US" sz="2400" b="1" dirty="0"/>
              <a:t>U</a:t>
            </a:r>
          </a:p>
          <a:p>
            <a:pPr algn="ctr"/>
            <a:r>
              <a:rPr lang="en-US" sz="2400" b="1" dirty="0"/>
              <a:t>B</a:t>
            </a:r>
          </a:p>
          <a:p>
            <a:pPr algn="ctr"/>
            <a:r>
              <a:rPr lang="en-US" sz="2400" b="1" dirty="0"/>
              <a:t>E</a:t>
            </a:r>
          </a:p>
          <a:p>
            <a:pPr algn="ctr"/>
            <a:r>
              <a:rPr lang="en-US" sz="2400" b="1" dirty="0"/>
              <a:t>R</a:t>
            </a:r>
          </a:p>
          <a:p>
            <a:pPr algn="ctr"/>
            <a:r>
              <a:rPr lang="en-US" sz="2400" b="1" dirty="0"/>
              <a:t>N</a:t>
            </a:r>
          </a:p>
          <a:p>
            <a:pPr algn="ctr"/>
            <a:r>
              <a:rPr lang="en-US" sz="2400" b="1" dirty="0"/>
              <a:t>E</a:t>
            </a:r>
          </a:p>
          <a:p>
            <a:pPr algn="ctr"/>
            <a:r>
              <a:rPr lang="en-US" sz="2400" b="1" dirty="0"/>
              <a:t>T</a:t>
            </a:r>
          </a:p>
          <a:p>
            <a:pPr algn="ctr"/>
            <a:r>
              <a:rPr lang="en-US" sz="2400" b="1" dirty="0"/>
              <a:t>E</a:t>
            </a:r>
          </a:p>
          <a:p>
            <a:pPr algn="ctr"/>
            <a:r>
              <a:rPr lang="en-US" sz="2400" b="1" dirty="0"/>
              <a:t>S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21C77F5A-4E8F-E449-9A58-DB340EB1CD0C}"/>
              </a:ext>
            </a:extLst>
          </p:cNvPr>
          <p:cNvSpPr/>
          <p:nvPr/>
        </p:nvSpPr>
        <p:spPr>
          <a:xfrm>
            <a:off x="7747291" y="126278"/>
            <a:ext cx="742944" cy="368825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A</a:t>
            </a:r>
          </a:p>
          <a:p>
            <a:pPr algn="ctr"/>
            <a:r>
              <a:rPr lang="en-US" sz="2000" b="1" dirty="0"/>
              <a:t>W</a:t>
            </a:r>
          </a:p>
          <a:p>
            <a:pPr algn="ctr"/>
            <a:r>
              <a:rPr lang="en-US" sz="2000" b="1" dirty="0"/>
              <a:t>S</a:t>
            </a:r>
          </a:p>
          <a:p>
            <a:pPr algn="ctr"/>
            <a:endParaRPr lang="en-US" sz="2000" b="1" dirty="0"/>
          </a:p>
          <a:p>
            <a:pPr algn="ctr"/>
            <a:r>
              <a:rPr lang="en-US" sz="2000" b="1" dirty="0"/>
              <a:t>S</a:t>
            </a:r>
          </a:p>
          <a:p>
            <a:pPr algn="ctr"/>
            <a:r>
              <a:rPr lang="en-US" sz="2000" b="1" dirty="0"/>
              <a:t>E</a:t>
            </a:r>
          </a:p>
          <a:p>
            <a:pPr algn="ctr"/>
            <a:r>
              <a:rPr lang="en-US" sz="2000" b="1" dirty="0"/>
              <a:t>R</a:t>
            </a:r>
          </a:p>
          <a:p>
            <a:pPr algn="ctr"/>
            <a:r>
              <a:rPr lang="en-US" sz="2000" b="1" dirty="0"/>
              <a:t>V</a:t>
            </a:r>
          </a:p>
          <a:p>
            <a:pPr algn="ctr"/>
            <a:r>
              <a:rPr lang="en-US" sz="2000" b="1" dirty="0"/>
              <a:t>I</a:t>
            </a:r>
          </a:p>
          <a:p>
            <a:pPr algn="ctr"/>
            <a:r>
              <a:rPr lang="en-US" sz="2000" b="1" dirty="0"/>
              <a:t>C</a:t>
            </a:r>
          </a:p>
          <a:p>
            <a:pPr algn="ctr"/>
            <a:r>
              <a:rPr lang="en-US" sz="2000" b="1" dirty="0"/>
              <a:t>E</a:t>
            </a:r>
          </a:p>
          <a:p>
            <a:pPr algn="ctr"/>
            <a:r>
              <a:rPr lang="en-US" sz="2000" b="1" dirty="0"/>
              <a:t>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F8C9EF2-3374-914C-AD6B-11E22ECD0C7E}"/>
              </a:ext>
            </a:extLst>
          </p:cNvPr>
          <p:cNvSpPr/>
          <p:nvPr/>
        </p:nvSpPr>
        <p:spPr>
          <a:xfrm>
            <a:off x="7973289" y="4220422"/>
            <a:ext cx="4327429" cy="50920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Microservices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D55A3993-E178-5A4B-B968-0BDA1F4B38F9}"/>
              </a:ext>
            </a:extLst>
          </p:cNvPr>
          <p:cNvSpPr/>
          <p:nvPr/>
        </p:nvSpPr>
        <p:spPr>
          <a:xfrm>
            <a:off x="2025937" y="4220422"/>
            <a:ext cx="4327429" cy="50920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DevOps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C965B03B-DA27-5A45-8221-9044A5EF0C7D}"/>
              </a:ext>
            </a:extLst>
          </p:cNvPr>
          <p:cNvSpPr/>
          <p:nvPr/>
        </p:nvSpPr>
        <p:spPr>
          <a:xfrm>
            <a:off x="2025937" y="4871113"/>
            <a:ext cx="4327429" cy="50920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AWS Developer Tools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045FC5A9-31D1-CE49-8F82-53D37A94F821}"/>
              </a:ext>
            </a:extLst>
          </p:cNvPr>
          <p:cNvSpPr/>
          <p:nvPr/>
        </p:nvSpPr>
        <p:spPr>
          <a:xfrm>
            <a:off x="7973289" y="4872405"/>
            <a:ext cx="4327429" cy="50920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Service Discovery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C811CBA8-6E7D-864C-8D7D-EAE0DC64617F}"/>
              </a:ext>
            </a:extLst>
          </p:cNvPr>
          <p:cNvSpPr/>
          <p:nvPr/>
        </p:nvSpPr>
        <p:spPr>
          <a:xfrm>
            <a:off x="7973289" y="5524388"/>
            <a:ext cx="4327429" cy="50920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Distributed Tracing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4881AF93-1873-7C45-877E-57B41341056A}"/>
              </a:ext>
            </a:extLst>
          </p:cNvPr>
          <p:cNvSpPr/>
          <p:nvPr/>
        </p:nvSpPr>
        <p:spPr>
          <a:xfrm>
            <a:off x="7973289" y="6176371"/>
            <a:ext cx="4327429" cy="50920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Canary Deployments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5DCFE84-132B-FD42-98C2-B19033CC4E29}"/>
              </a:ext>
            </a:extLst>
          </p:cNvPr>
          <p:cNvSpPr txBox="1"/>
          <p:nvPr/>
        </p:nvSpPr>
        <p:spPr>
          <a:xfrm>
            <a:off x="3298493" y="6409663"/>
            <a:ext cx="1395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</a:t>
            </a:r>
            <a:r>
              <a:rPr lang="en-US" sz="1400" dirty="0" err="1"/>
              <a:t>CodeBuild</a:t>
            </a:r>
            <a:endParaRPr lang="en-US" sz="1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BC68B8F-DF19-4746-B136-F43772E7F128}"/>
              </a:ext>
            </a:extLst>
          </p:cNvPr>
          <p:cNvSpPr txBox="1"/>
          <p:nvPr/>
        </p:nvSpPr>
        <p:spPr>
          <a:xfrm>
            <a:off x="1627258" y="6387689"/>
            <a:ext cx="1395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</a:t>
            </a:r>
            <a:r>
              <a:rPr lang="en-US" sz="1400" dirty="0" err="1"/>
              <a:t>CodeCommit</a:t>
            </a:r>
            <a:endParaRPr lang="en-US" sz="1400" dirty="0"/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15224800-54E9-6B4A-83D7-41A6B7770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8571" y="5639800"/>
            <a:ext cx="711200" cy="7112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B4AAC6F4-E6A8-3843-959E-E6C6A7F51F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5905" y="5640779"/>
            <a:ext cx="711200" cy="7112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4672F62-393F-3849-BB58-EE10C29892A9}"/>
              </a:ext>
            </a:extLst>
          </p:cNvPr>
          <p:cNvSpPr txBox="1"/>
          <p:nvPr/>
        </p:nvSpPr>
        <p:spPr>
          <a:xfrm>
            <a:off x="4715051" y="6389803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</a:t>
            </a:r>
            <a:r>
              <a:rPr lang="en-US" sz="1400" dirty="0" err="1"/>
              <a:t>CodePipeline</a:t>
            </a:r>
            <a:endParaRPr lang="en-US" sz="1400" dirty="0"/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872C6E62-F7E8-2B45-81A1-3434FC6E85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10403" y="5639800"/>
            <a:ext cx="711200" cy="71120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FA8BDD9F-8D29-014A-8F15-AA7B30514B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01883" y="119929"/>
            <a:ext cx="711200" cy="7112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0EDB0206-5055-504F-A8DD-8280D6A444E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24731" y="134875"/>
            <a:ext cx="711200" cy="711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DE0AD2DC-7DDA-A647-94CA-4135F16219E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587957" y="134875"/>
            <a:ext cx="711200" cy="711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1822386B-C8B1-1146-B750-67306FA52A9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51183" y="134875"/>
            <a:ext cx="751577" cy="751577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3AD6AF87-02C6-4C40-BA43-A2BD754683B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572189" y="977164"/>
            <a:ext cx="748059" cy="748059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3CE68C16-8C54-7748-A5F2-CF2563B06E7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590617" y="1833106"/>
            <a:ext cx="711201" cy="711201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6B786F5C-F4A8-C740-8E7B-C6C8525FAB8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655423" y="960956"/>
            <a:ext cx="751578" cy="751578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C4BCEF73-C53E-8842-A4D0-C656EDA0DBA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717229" y="969152"/>
            <a:ext cx="711200" cy="7112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D92C67CE-4006-D249-BF3F-5A803EBC665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733525" y="1793493"/>
            <a:ext cx="711200" cy="711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A003AA38-B845-C64C-9B4B-64C94A57D42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733526" y="2647929"/>
            <a:ext cx="711199" cy="71119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971D1217-A02F-8646-8EFD-AB5065AD0AF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655423" y="1807528"/>
            <a:ext cx="748063" cy="748063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BFE7A5F5-EB9B-7843-8366-9396540122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54786" y="155952"/>
            <a:ext cx="730500" cy="730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5CC8AB55-E760-CC4E-BA92-74BFB0139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51072" y="1160927"/>
            <a:ext cx="730500" cy="730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660B9486-6A70-1E44-A8F2-39C97FEEF4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11835" y="2642164"/>
            <a:ext cx="730499" cy="730499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A5A8643D-7A2E-3E4E-AE08-04DC2DF85E4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0673353" y="2637516"/>
            <a:ext cx="730499" cy="730499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BEC46C0A-E316-1C4C-8904-1879405E23B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627386" y="1814588"/>
            <a:ext cx="729719" cy="729719"/>
          </a:xfrm>
          <a:prstGeom prst="rect">
            <a:avLst/>
          </a:prstGeom>
        </p:spPr>
      </p:pic>
      <p:pic>
        <p:nvPicPr>
          <p:cNvPr id="84" name="Graphic 33">
            <a:extLst>
              <a:ext uri="{FF2B5EF4-FFF2-40B4-BE49-F238E27FC236}">
                <a16:creationId xmlns:a16="http://schemas.microsoft.com/office/drawing/2014/main" id="{18A0A255-B58F-7048-9BCB-238F9B1BDB3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9688016" y="2642908"/>
            <a:ext cx="726038" cy="726038"/>
          </a:xfrm>
          <a:prstGeom prst="rect">
            <a:avLst/>
          </a:prstGeom>
        </p:spPr>
      </p:pic>
      <p:pic>
        <p:nvPicPr>
          <p:cNvPr id="85" name="Graphic 33">
            <a:extLst>
              <a:ext uri="{FF2B5EF4-FFF2-40B4-BE49-F238E27FC236}">
                <a16:creationId xmlns:a16="http://schemas.microsoft.com/office/drawing/2014/main" id="{045D260F-1B51-F748-81D2-2388AD0BE835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0599047" y="959893"/>
            <a:ext cx="729718" cy="72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9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0" grpId="0" animBg="1"/>
      <p:bldP spid="55" grpId="0" animBg="1"/>
      <p:bldP spid="56" grpId="0" animBg="1"/>
      <p:bldP spid="57" grpId="0" animBg="1"/>
      <p:bldP spid="59" grpId="0" animBg="1"/>
      <p:bldP spid="60" grpId="0" animBg="1"/>
      <p:bldP spid="61" grpId="0" animBg="1"/>
      <p:bldP spid="62" grpId="0"/>
      <p:bldP spid="63" grpId="0"/>
      <p:bldP spid="6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POD</a:t>
            </a:r>
          </a:p>
        </p:txBody>
      </p:sp>
    </p:spTree>
    <p:extLst>
      <p:ext uri="{BB962C8B-B14F-4D97-AF65-F5344CB8AC3E}">
        <p14:creationId xmlns:p14="http://schemas.microsoft.com/office/powerpoint/2010/main" val="16837234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 dirty="0"/>
              <a:t>Kubernetes - </a:t>
            </a:r>
            <a:r>
              <a:rPr lang="en-IN" dirty="0">
                <a:solidFill>
                  <a:srgbClr val="00B050"/>
                </a:solidFill>
              </a:rPr>
              <a:t>POD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8461093" y="4045050"/>
            <a:ext cx="5926238" cy="30957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11932506" y="6344055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10219838" y="67128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92DEFAAD-EB96-46B4-986D-E88A3C0C86C5}"/>
              </a:ext>
            </a:extLst>
          </p:cNvPr>
          <p:cNvSpPr txBox="1"/>
          <p:nvPr/>
        </p:nvSpPr>
        <p:spPr>
          <a:xfrm>
            <a:off x="10881520" y="6417013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21B7CBC9-8310-49B0-9EE0-65E47C5DF722}"/>
              </a:ext>
            </a:extLst>
          </p:cNvPr>
          <p:cNvGrpSpPr/>
          <p:nvPr/>
        </p:nvGrpSpPr>
        <p:grpSpPr>
          <a:xfrm>
            <a:off x="11024823" y="1472787"/>
            <a:ext cx="1006998" cy="827590"/>
            <a:chOff x="853440" y="4579716"/>
            <a:chExt cx="1006998" cy="827590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8B60BFF6-4BD0-47FF-A7D8-950ED9B60C6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E29806D-A6F8-451D-9A83-9BA0F2A077E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2D6BCB6-0502-4B24-97DC-BB01A7B7C7B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5F3FB49-7BE2-4E9C-9E97-FA326CF1AE7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B1674AE-2523-4C63-BB6B-11AFBF9B62B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44378B37-8C64-47D3-8957-BDC13F0AC3C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1545E87C-1D09-4CD1-9FCA-6FD5CB0066DA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C5BBA7C-70D1-48DA-ABDB-2F96E75465DE}"/>
              </a:ext>
            </a:extLst>
          </p:cNvPr>
          <p:cNvSpPr txBox="1"/>
          <p:nvPr/>
        </p:nvSpPr>
        <p:spPr>
          <a:xfrm>
            <a:off x="10597111" y="2386037"/>
            <a:ext cx="20803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Nginx Container </a:t>
            </a:r>
          </a:p>
          <a:p>
            <a:pPr algn="ctr"/>
            <a:r>
              <a:rPr lang="en-IN" dirty="0"/>
              <a:t>Image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0512D29-8434-4D7D-9509-32E71137D88F}"/>
              </a:ext>
            </a:extLst>
          </p:cNvPr>
          <p:cNvSpPr/>
          <p:nvPr/>
        </p:nvSpPr>
        <p:spPr>
          <a:xfrm>
            <a:off x="11565281" y="4386007"/>
            <a:ext cx="2517161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8C4E481-6A06-401C-B2D2-5C203293EA91}"/>
              </a:ext>
            </a:extLst>
          </p:cNvPr>
          <p:cNvSpPr/>
          <p:nvPr/>
        </p:nvSpPr>
        <p:spPr>
          <a:xfrm>
            <a:off x="11979997" y="4644946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F7C1F2D-BF26-4E38-ADB3-0C00247F66C2}"/>
              </a:ext>
            </a:extLst>
          </p:cNvPr>
          <p:cNvSpPr txBox="1"/>
          <p:nvPr/>
        </p:nvSpPr>
        <p:spPr>
          <a:xfrm>
            <a:off x="12456191" y="593000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5412ACC-B1F1-4E18-BB54-73B41B1F9D8F}"/>
              </a:ext>
            </a:extLst>
          </p:cNvPr>
          <p:cNvGrpSpPr/>
          <p:nvPr/>
        </p:nvGrpSpPr>
        <p:grpSpPr>
          <a:xfrm>
            <a:off x="12321450" y="5005959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7E0BB6E-9631-4D7B-B83D-48FE5617BC41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692AA4A-FB86-437C-8D8A-3E414E32BC3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E6C26DE-D41D-41C6-B399-01A5694C55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59766DF-EE5E-401A-A7BC-737EA43FF80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EE51AEF-C3F1-4C64-9BC4-07FB0625859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79629E9-AEB0-4DB1-B976-987A21F893C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212E4AD2-DD8E-4211-A6A1-D89A9B17E2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B7FF907F-DFF6-4DD4-BA81-51021CFF9668}"/>
              </a:ext>
            </a:extLst>
          </p:cNvPr>
          <p:cNvSpPr txBox="1"/>
          <p:nvPr/>
        </p:nvSpPr>
        <p:spPr>
          <a:xfrm>
            <a:off x="11996513" y="6360890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9622FB64-1701-4FA2-88BB-D3A6DC996199}"/>
              </a:ext>
            </a:extLst>
          </p:cNvPr>
          <p:cNvSpPr/>
          <p:nvPr/>
        </p:nvSpPr>
        <p:spPr>
          <a:xfrm>
            <a:off x="8827951" y="4386007"/>
            <a:ext cx="2517161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BECCF66-47A0-44EB-8693-DA90A7AC8C13}"/>
              </a:ext>
            </a:extLst>
          </p:cNvPr>
          <p:cNvSpPr/>
          <p:nvPr/>
        </p:nvSpPr>
        <p:spPr>
          <a:xfrm>
            <a:off x="9242667" y="4644946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818B37C-98D2-4779-AC43-FB41B173DDCF}"/>
              </a:ext>
            </a:extLst>
          </p:cNvPr>
          <p:cNvSpPr txBox="1"/>
          <p:nvPr/>
        </p:nvSpPr>
        <p:spPr>
          <a:xfrm>
            <a:off x="9718861" y="593000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455ECC0-FD46-4F29-9E01-CDC249C36C7F}"/>
              </a:ext>
            </a:extLst>
          </p:cNvPr>
          <p:cNvGrpSpPr/>
          <p:nvPr/>
        </p:nvGrpSpPr>
        <p:grpSpPr>
          <a:xfrm>
            <a:off x="9584120" y="5005959"/>
            <a:ext cx="1006998" cy="827590"/>
            <a:chOff x="853440" y="4579716"/>
            <a:chExt cx="1006998" cy="82759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1CE9656-7C15-4BDF-88FD-56AE18C601C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13D22F4-89E5-4F43-9A8A-BD934BEE94B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96F1061B-9D26-43E5-A9F1-B1EA4D9B07D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60E7258-012D-482C-825A-6F64C09CAF4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E4EB4D1-2DA9-4B8B-8ABC-20494E2A62D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914900B-FDC9-476C-86FB-CA755DBD0D9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52291AF6-B0BC-4A9F-8B09-D1CCB877EB0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43F8306B-4E8F-407E-85F3-4F984E5A505D}"/>
              </a:ext>
            </a:extLst>
          </p:cNvPr>
          <p:cNvSpPr txBox="1"/>
          <p:nvPr/>
        </p:nvSpPr>
        <p:spPr>
          <a:xfrm>
            <a:off x="9259183" y="6360890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7040E8-7910-4475-837F-35F30D74D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109609"/>
            <a:ext cx="7852125" cy="6100777"/>
          </a:xfrm>
        </p:spPr>
        <p:txBody>
          <a:bodyPr>
            <a:normAutofit lnSpcReduction="10000"/>
          </a:bodyPr>
          <a:lstStyle/>
          <a:p>
            <a:r>
              <a:rPr lang="en-IN" dirty="0"/>
              <a:t>With Kubernetes our core goal will be to </a:t>
            </a:r>
            <a:r>
              <a:rPr lang="en-IN" dirty="0">
                <a:solidFill>
                  <a:srgbClr val="0070C0"/>
                </a:solidFill>
              </a:rPr>
              <a:t>deploy our applications </a:t>
            </a:r>
            <a:r>
              <a:rPr lang="en-IN" dirty="0"/>
              <a:t>in the form of </a:t>
            </a:r>
            <a:r>
              <a:rPr lang="en-IN" dirty="0">
                <a:solidFill>
                  <a:srgbClr val="0070C0"/>
                </a:solidFill>
              </a:rPr>
              <a:t>containers</a:t>
            </a:r>
            <a:r>
              <a:rPr lang="en-IN" dirty="0"/>
              <a:t> on </a:t>
            </a:r>
            <a:r>
              <a:rPr lang="en-IN" dirty="0">
                <a:solidFill>
                  <a:srgbClr val="0070C0"/>
                </a:solidFill>
              </a:rPr>
              <a:t>worker nodes </a:t>
            </a:r>
            <a:r>
              <a:rPr lang="en-IN" dirty="0"/>
              <a:t>in a k8s cluster. </a:t>
            </a:r>
          </a:p>
          <a:p>
            <a:r>
              <a:rPr lang="en-IN" dirty="0"/>
              <a:t>Kubernetes </a:t>
            </a:r>
            <a:r>
              <a:rPr lang="en-IN" dirty="0">
                <a:solidFill>
                  <a:srgbClr val="0070C0"/>
                </a:solidFill>
              </a:rPr>
              <a:t>does not </a:t>
            </a:r>
            <a:r>
              <a:rPr lang="en-IN" dirty="0"/>
              <a:t>deploy containers directly on the worker nodes.</a:t>
            </a:r>
          </a:p>
          <a:p>
            <a:r>
              <a:rPr lang="en-IN" dirty="0"/>
              <a:t>Container is </a:t>
            </a:r>
            <a:r>
              <a:rPr lang="en-IN" dirty="0">
                <a:solidFill>
                  <a:srgbClr val="0070C0"/>
                </a:solidFill>
              </a:rPr>
              <a:t>encapsulated</a:t>
            </a:r>
            <a:r>
              <a:rPr lang="en-IN" dirty="0"/>
              <a:t> in to a Kubernetes Object named </a:t>
            </a:r>
            <a:r>
              <a:rPr lang="en-IN" dirty="0">
                <a:solidFill>
                  <a:srgbClr val="00B050"/>
                </a:solidFill>
              </a:rPr>
              <a:t>POD</a:t>
            </a:r>
            <a:r>
              <a:rPr lang="en-IN" dirty="0"/>
              <a:t>.</a:t>
            </a:r>
          </a:p>
          <a:p>
            <a:r>
              <a:rPr lang="en-IN" dirty="0"/>
              <a:t>A POD is a </a:t>
            </a:r>
            <a:r>
              <a:rPr lang="en-IN" dirty="0">
                <a:solidFill>
                  <a:srgbClr val="0070C0"/>
                </a:solidFill>
              </a:rPr>
              <a:t>single instance </a:t>
            </a:r>
            <a:r>
              <a:rPr lang="en-IN" dirty="0"/>
              <a:t>of an application.</a:t>
            </a:r>
          </a:p>
          <a:p>
            <a:r>
              <a:rPr lang="en-IN" dirty="0"/>
              <a:t>A POD is the </a:t>
            </a:r>
            <a:r>
              <a:rPr lang="en-IN" dirty="0">
                <a:solidFill>
                  <a:srgbClr val="0070C0"/>
                </a:solidFill>
              </a:rPr>
              <a:t>smallest object </a:t>
            </a:r>
            <a:r>
              <a:rPr lang="en-IN" dirty="0"/>
              <a:t>that we can create in Kubernetes.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829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5" grpId="0"/>
      <p:bldP spid="8" grpId="0"/>
      <p:bldP spid="99" grpId="0" animBg="1"/>
      <p:bldP spid="100" grpId="0" animBg="1"/>
      <p:bldP spid="101" grpId="0"/>
      <p:bldP spid="118" grpId="0"/>
      <p:bldP spid="119" grpId="0" animBg="1"/>
      <p:bldP spid="120" grpId="0" animBg="1"/>
      <p:bldP spid="121" grpId="0"/>
      <p:bldP spid="13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 dirty="0"/>
              <a:t>Kubernetes - </a:t>
            </a:r>
            <a:r>
              <a:rPr lang="en-IN" dirty="0">
                <a:solidFill>
                  <a:srgbClr val="00B050"/>
                </a:solidFill>
              </a:rPr>
              <a:t>POD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1447733" y="4383687"/>
            <a:ext cx="10791458" cy="30957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C7737D-F00E-4501-8814-5A16A7DAC760}"/>
              </a:ext>
            </a:extLst>
          </p:cNvPr>
          <p:cNvSpPr/>
          <p:nvPr/>
        </p:nvSpPr>
        <p:spPr>
          <a:xfrm>
            <a:off x="1798832" y="4733654"/>
            <a:ext cx="4541964" cy="233934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3033200" y="6675717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86486F8-6670-4BB4-A420-0DC1D8FF5907}"/>
              </a:ext>
            </a:extLst>
          </p:cNvPr>
          <p:cNvSpPr/>
          <p:nvPr/>
        </p:nvSpPr>
        <p:spPr>
          <a:xfrm>
            <a:off x="4244122" y="499776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76608B5-998F-4597-B290-E16C1259AF4E}"/>
              </a:ext>
            </a:extLst>
          </p:cNvPr>
          <p:cNvSpPr txBox="1"/>
          <p:nvPr/>
        </p:nvSpPr>
        <p:spPr>
          <a:xfrm>
            <a:off x="4720316" y="6282817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5673470" y="710867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50E5B25-9C86-4816-A4F9-F276AAED274D}"/>
              </a:ext>
            </a:extLst>
          </p:cNvPr>
          <p:cNvGrpSpPr/>
          <p:nvPr/>
        </p:nvGrpSpPr>
        <p:grpSpPr>
          <a:xfrm>
            <a:off x="4585575" y="5358773"/>
            <a:ext cx="1006998" cy="827590"/>
            <a:chOff x="853440" y="4579716"/>
            <a:chExt cx="1006998" cy="82759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68A4273-2A5A-4334-A317-2009B2D6AC6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03B0E07-D146-4D2B-818A-862739EB03A7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373DA4CB-D39C-4977-AEA8-2F68B148475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EDEB22A-DEF1-4C64-96D0-6C221FE34D71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4B516369-3F7D-48A7-9C25-770C17C3397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05A4FFF-4AA9-4AE8-8BB6-59630B5DC62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E557D2A-AAD0-46E6-AB78-AA10E49E45A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9F588E27-9F42-4BE5-ADD6-1539DBC3D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446" y="1035650"/>
            <a:ext cx="12935415" cy="1694067"/>
          </a:xfrm>
        </p:spPr>
        <p:txBody>
          <a:bodyPr>
            <a:normAutofit/>
          </a:bodyPr>
          <a:lstStyle/>
          <a:p>
            <a:r>
              <a:rPr lang="en-IN" dirty="0"/>
              <a:t>PODs generally have </a:t>
            </a:r>
            <a:r>
              <a:rPr lang="en-IN" dirty="0">
                <a:solidFill>
                  <a:srgbClr val="0070C0"/>
                </a:solidFill>
              </a:rPr>
              <a:t>one to one </a:t>
            </a:r>
            <a:r>
              <a:rPr lang="en-IN" dirty="0"/>
              <a:t>relationship with containers. </a:t>
            </a:r>
          </a:p>
          <a:p>
            <a:r>
              <a:rPr lang="en-IN" dirty="0"/>
              <a:t>To scale up we </a:t>
            </a:r>
            <a:r>
              <a:rPr lang="en-IN" dirty="0">
                <a:solidFill>
                  <a:srgbClr val="0070C0"/>
                </a:solidFill>
              </a:rPr>
              <a:t>create</a:t>
            </a:r>
            <a:r>
              <a:rPr lang="en-IN" dirty="0"/>
              <a:t> new POD and to scale down we </a:t>
            </a:r>
            <a:r>
              <a:rPr lang="en-IN" dirty="0">
                <a:solidFill>
                  <a:srgbClr val="0070C0"/>
                </a:solidFill>
              </a:rPr>
              <a:t>delete</a:t>
            </a:r>
            <a:r>
              <a:rPr lang="en-IN" dirty="0"/>
              <a:t> the POD. 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B3A4A8BA-7721-4D2A-A4F4-23FE17A086CF}"/>
              </a:ext>
            </a:extLst>
          </p:cNvPr>
          <p:cNvSpPr/>
          <p:nvPr/>
        </p:nvSpPr>
        <p:spPr>
          <a:xfrm>
            <a:off x="2128849" y="499776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FCC6E04-3A27-4647-BE56-B184D3B03191}"/>
              </a:ext>
            </a:extLst>
          </p:cNvPr>
          <p:cNvSpPr txBox="1"/>
          <p:nvPr/>
        </p:nvSpPr>
        <p:spPr>
          <a:xfrm>
            <a:off x="2512641" y="626691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09432BB-FA21-4B63-B22B-EFC6F7B2C4C3}"/>
              </a:ext>
            </a:extLst>
          </p:cNvPr>
          <p:cNvSpPr/>
          <p:nvPr/>
        </p:nvSpPr>
        <p:spPr>
          <a:xfrm>
            <a:off x="7377653" y="4696802"/>
            <a:ext cx="4618196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2D1A9B6-27D0-47DC-8C60-FE6C7AA0CE3E}"/>
              </a:ext>
            </a:extLst>
          </p:cNvPr>
          <p:cNvSpPr/>
          <p:nvPr/>
        </p:nvSpPr>
        <p:spPr>
          <a:xfrm>
            <a:off x="9893404" y="4955741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8CFEB02-5E36-4E72-AB72-7201D7705762}"/>
              </a:ext>
            </a:extLst>
          </p:cNvPr>
          <p:cNvSpPr txBox="1"/>
          <p:nvPr/>
        </p:nvSpPr>
        <p:spPr>
          <a:xfrm>
            <a:off x="10369598" y="6240798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67EFE3F-8E7D-4F19-B934-8196821458C8}"/>
              </a:ext>
            </a:extLst>
          </p:cNvPr>
          <p:cNvGrpSpPr/>
          <p:nvPr/>
        </p:nvGrpSpPr>
        <p:grpSpPr>
          <a:xfrm>
            <a:off x="10234857" y="5316754"/>
            <a:ext cx="1006998" cy="827590"/>
            <a:chOff x="853440" y="4579716"/>
            <a:chExt cx="1006998" cy="827590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2DE4DCAB-7591-4570-B8DF-DAAD479E82A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42CA3CC-3988-4839-8B26-ECD3EDC6BD4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CE43582-2FEA-425A-A7D2-707721F6887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0028450-DDEA-483E-BA6D-E7BF3249B18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736C19D2-558E-4D2D-AF38-CCBF3F50D4C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7E470B7-5C58-4EBE-A721-E69C60D969A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A54BC156-1BB8-4E22-B7BA-3CD2BEAE78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309CA4E-357A-4AAA-B8D9-2E9FBBD95F02}"/>
              </a:ext>
            </a:extLst>
          </p:cNvPr>
          <p:cNvGrpSpPr/>
          <p:nvPr/>
        </p:nvGrpSpPr>
        <p:grpSpPr>
          <a:xfrm>
            <a:off x="2462869" y="5406658"/>
            <a:ext cx="1006998" cy="827590"/>
            <a:chOff x="853440" y="4579716"/>
            <a:chExt cx="1006998" cy="827590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854C45C4-D2B1-42F2-8742-8B20EB1E992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BCDFBAFE-6235-40B7-9B16-7D5542313D0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A72375A-BEF5-4AC2-BE03-FDBAA1ED0C1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884BEDC-D68E-47CA-B557-60CBD7E0ADD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58CD1B2-A5D9-46D8-8B27-1E11EF1B3C8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0623586-DA63-48A5-AE08-1489589B0EC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970CE6F-34E1-4ED6-AF57-E4B18D011EA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pic>
        <p:nvPicPr>
          <p:cNvPr id="10" name="Graphic 9" descr="User">
            <a:extLst>
              <a:ext uri="{FF2B5EF4-FFF2-40B4-BE49-F238E27FC236}">
                <a16:creationId xmlns:a16="http://schemas.microsoft.com/office/drawing/2014/main" id="{E6953B64-3E5C-4119-B570-48D9FDE69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3643" y="2983632"/>
            <a:ext cx="914400" cy="914400"/>
          </a:xfrm>
          <a:prstGeom prst="rect">
            <a:avLst/>
          </a:prstGeom>
        </p:spPr>
      </p:pic>
      <p:pic>
        <p:nvPicPr>
          <p:cNvPr id="203" name="Graphic 202" descr="User">
            <a:extLst>
              <a:ext uri="{FF2B5EF4-FFF2-40B4-BE49-F238E27FC236}">
                <a16:creationId xmlns:a16="http://schemas.microsoft.com/office/drawing/2014/main" id="{6AE6CA85-47FC-40E3-88ED-5B04FF970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9626" y="2983632"/>
            <a:ext cx="914400" cy="914400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68BB7FA1-930A-4EEB-AE34-46352A12A5F9}"/>
              </a:ext>
            </a:extLst>
          </p:cNvPr>
          <p:cNvSpPr txBox="1"/>
          <p:nvPr/>
        </p:nvSpPr>
        <p:spPr>
          <a:xfrm>
            <a:off x="8703407" y="6671685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pic>
        <p:nvPicPr>
          <p:cNvPr id="205" name="Graphic 204" descr="User">
            <a:extLst>
              <a:ext uri="{FF2B5EF4-FFF2-40B4-BE49-F238E27FC236}">
                <a16:creationId xmlns:a16="http://schemas.microsoft.com/office/drawing/2014/main" id="{F349E2F8-3417-4AB7-8447-6F8DD8C41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771" y="2973665"/>
            <a:ext cx="914400" cy="914400"/>
          </a:xfrm>
          <a:prstGeom prst="rect">
            <a:avLst/>
          </a:prstGeom>
        </p:spPr>
      </p:pic>
      <p:pic>
        <p:nvPicPr>
          <p:cNvPr id="206" name="Graphic 205" descr="User">
            <a:extLst>
              <a:ext uri="{FF2B5EF4-FFF2-40B4-BE49-F238E27FC236}">
                <a16:creationId xmlns:a16="http://schemas.microsoft.com/office/drawing/2014/main" id="{1C4BAC88-1D30-487F-A469-9E0709598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1754" y="2973665"/>
            <a:ext cx="914400" cy="914400"/>
          </a:xfrm>
          <a:prstGeom prst="rect">
            <a:avLst/>
          </a:prstGeom>
        </p:spPr>
      </p:pic>
      <p:pic>
        <p:nvPicPr>
          <p:cNvPr id="209" name="Graphic 208" descr="User">
            <a:extLst>
              <a:ext uri="{FF2B5EF4-FFF2-40B4-BE49-F238E27FC236}">
                <a16:creationId xmlns:a16="http://schemas.microsoft.com/office/drawing/2014/main" id="{68C5EBCB-5287-42B1-8200-AF740B82E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7653" y="2962091"/>
            <a:ext cx="914400" cy="914400"/>
          </a:xfrm>
          <a:prstGeom prst="rect">
            <a:avLst/>
          </a:prstGeom>
        </p:spPr>
      </p:pic>
      <p:pic>
        <p:nvPicPr>
          <p:cNvPr id="210" name="Graphic 209" descr="User">
            <a:extLst>
              <a:ext uri="{FF2B5EF4-FFF2-40B4-BE49-F238E27FC236}">
                <a16:creationId xmlns:a16="http://schemas.microsoft.com/office/drawing/2014/main" id="{CA179477-32B7-4B53-9DF8-ABEB9C5FA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3636" y="2962091"/>
            <a:ext cx="914400" cy="914400"/>
          </a:xfrm>
          <a:prstGeom prst="rect">
            <a:avLst/>
          </a:prstGeom>
        </p:spPr>
      </p:pic>
      <p:pic>
        <p:nvPicPr>
          <p:cNvPr id="211" name="Graphic 210" descr="User">
            <a:extLst>
              <a:ext uri="{FF2B5EF4-FFF2-40B4-BE49-F238E27FC236}">
                <a16:creationId xmlns:a16="http://schemas.microsoft.com/office/drawing/2014/main" id="{BCC93663-97A2-41C7-A15F-DC836F8EA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29781" y="2952124"/>
            <a:ext cx="914400" cy="914400"/>
          </a:xfrm>
          <a:prstGeom prst="rect">
            <a:avLst/>
          </a:prstGeom>
        </p:spPr>
      </p:pic>
      <p:pic>
        <p:nvPicPr>
          <p:cNvPr id="212" name="Graphic 211" descr="User">
            <a:extLst>
              <a:ext uri="{FF2B5EF4-FFF2-40B4-BE49-F238E27FC236}">
                <a16:creationId xmlns:a16="http://schemas.microsoft.com/office/drawing/2014/main" id="{0B763A72-A9DE-4859-B2C1-9AF6F8609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5764" y="2952124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5A02FB-169A-49CD-B5FB-3943602343F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380843" y="38980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E9B9E33D-1453-470F-9A37-5060CDD886A7}"/>
              </a:ext>
            </a:extLst>
          </p:cNvPr>
          <p:cNvCxnSpPr>
            <a:cxnSpLocks/>
            <a:stCxn id="203" idx="2"/>
          </p:cNvCxnSpPr>
          <p:nvPr/>
        </p:nvCxnSpPr>
        <p:spPr>
          <a:xfrm>
            <a:off x="4526826" y="389803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84BF2B2F-0A25-4778-9B32-C066FBDFEB5F}"/>
              </a:ext>
            </a:extLst>
          </p:cNvPr>
          <p:cNvCxnSpPr>
            <a:cxnSpLocks/>
          </p:cNvCxnSpPr>
          <p:nvPr/>
        </p:nvCxnSpPr>
        <p:spPr>
          <a:xfrm>
            <a:off x="5639222" y="39012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101AB003-C932-4194-922F-2D2EA261CEBE}"/>
              </a:ext>
            </a:extLst>
          </p:cNvPr>
          <p:cNvCxnSpPr>
            <a:cxnSpLocks/>
          </p:cNvCxnSpPr>
          <p:nvPr/>
        </p:nvCxnSpPr>
        <p:spPr>
          <a:xfrm>
            <a:off x="6785205" y="39012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ECD6095-C143-4D24-AE2F-ED661878D0B0}"/>
              </a:ext>
            </a:extLst>
          </p:cNvPr>
          <p:cNvCxnSpPr>
            <a:cxnSpLocks/>
          </p:cNvCxnSpPr>
          <p:nvPr/>
        </p:nvCxnSpPr>
        <p:spPr>
          <a:xfrm>
            <a:off x="7858661" y="391350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F71D7EC6-E3C7-4B64-A516-2BFEFFDCC6ED}"/>
              </a:ext>
            </a:extLst>
          </p:cNvPr>
          <p:cNvCxnSpPr>
            <a:cxnSpLocks/>
          </p:cNvCxnSpPr>
          <p:nvPr/>
        </p:nvCxnSpPr>
        <p:spPr>
          <a:xfrm>
            <a:off x="9004644" y="391350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A0DB3837-AB24-440D-9108-12721EBCE76E}"/>
              </a:ext>
            </a:extLst>
          </p:cNvPr>
          <p:cNvCxnSpPr>
            <a:cxnSpLocks/>
          </p:cNvCxnSpPr>
          <p:nvPr/>
        </p:nvCxnSpPr>
        <p:spPr>
          <a:xfrm>
            <a:off x="10117040" y="391675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8DF00733-B378-447B-ACE7-1D6EFC83AFAF}"/>
              </a:ext>
            </a:extLst>
          </p:cNvPr>
          <p:cNvCxnSpPr>
            <a:cxnSpLocks/>
          </p:cNvCxnSpPr>
          <p:nvPr/>
        </p:nvCxnSpPr>
        <p:spPr>
          <a:xfrm>
            <a:off x="11263023" y="391675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A8ADADD6-33CE-364A-94E6-4997823B1491}"/>
              </a:ext>
            </a:extLst>
          </p:cNvPr>
          <p:cNvSpPr/>
          <p:nvPr/>
        </p:nvSpPr>
        <p:spPr>
          <a:xfrm>
            <a:off x="7745032" y="4981454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415FD1A-B65D-5A4A-AE09-9A6710001508}"/>
              </a:ext>
            </a:extLst>
          </p:cNvPr>
          <p:cNvSpPr txBox="1"/>
          <p:nvPr/>
        </p:nvSpPr>
        <p:spPr>
          <a:xfrm>
            <a:off x="8221226" y="6266511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025C362-6688-1D41-9DCD-CBD0A0D76A15}"/>
              </a:ext>
            </a:extLst>
          </p:cNvPr>
          <p:cNvGrpSpPr/>
          <p:nvPr/>
        </p:nvGrpSpPr>
        <p:grpSpPr>
          <a:xfrm>
            <a:off x="8086485" y="5342467"/>
            <a:ext cx="1006998" cy="827590"/>
            <a:chOff x="853440" y="4579716"/>
            <a:chExt cx="1006998" cy="827590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274DFFB-6CAA-7B45-A90D-52AEB48F4A5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F7A2470-70D0-DB4F-9AFB-6A080B737ED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D2C6177-23F9-3945-9FFD-E0823E99B06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C8AD880-17F0-2A4C-AEC4-081A65633A9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B956FBC-2833-2041-9DA0-2EEAA8270F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27EE2F-8CBE-A143-8F78-D61C6DDB385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F0D0A08-208E-3845-9178-2638FA5D293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318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59" grpId="0"/>
      <p:bldP spid="67" grpId="0" animBg="1"/>
      <p:bldP spid="75" grpId="0"/>
      <p:bldP spid="85" grpId="0"/>
      <p:bldP spid="174" grpId="0" animBg="1"/>
      <p:bldP spid="175" grpId="0"/>
      <p:bldP spid="184" grpId="0" animBg="1"/>
      <p:bldP spid="185" grpId="0" animBg="1"/>
      <p:bldP spid="186" grpId="0"/>
      <p:bldP spid="204" grpId="0"/>
      <p:bldP spid="78" grpId="0" animBg="1"/>
      <p:bldP spid="7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PODs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1447732" y="4383687"/>
            <a:ext cx="11846257" cy="30957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C7737D-F00E-4501-8814-5A16A7DAC760}"/>
              </a:ext>
            </a:extLst>
          </p:cNvPr>
          <p:cNvSpPr/>
          <p:nvPr/>
        </p:nvSpPr>
        <p:spPr>
          <a:xfrm>
            <a:off x="1844413" y="4756619"/>
            <a:ext cx="5972512" cy="233934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3647714" y="6695773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6733197" y="709677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23720A5-F991-4783-B1CB-0F997406EF36}"/>
              </a:ext>
            </a:extLst>
          </p:cNvPr>
          <p:cNvSpPr/>
          <p:nvPr/>
        </p:nvSpPr>
        <p:spPr>
          <a:xfrm>
            <a:off x="2100254" y="5015558"/>
            <a:ext cx="3313427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209DBF4-835C-4772-AA5A-4494D6C078CB}"/>
              </a:ext>
            </a:extLst>
          </p:cNvPr>
          <p:cNvSpPr txBox="1"/>
          <p:nvPr/>
        </p:nvSpPr>
        <p:spPr>
          <a:xfrm>
            <a:off x="3452143" y="6300615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273E02FF-619F-4E39-B53C-856B749E1C49}"/>
              </a:ext>
            </a:extLst>
          </p:cNvPr>
          <p:cNvGrpSpPr/>
          <p:nvPr/>
        </p:nvGrpSpPr>
        <p:grpSpPr>
          <a:xfrm>
            <a:off x="2386762" y="5373677"/>
            <a:ext cx="1006998" cy="827590"/>
            <a:chOff x="853440" y="4579716"/>
            <a:chExt cx="1006998" cy="82759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71566CA6-647D-49DA-A1EC-ADC4328C3E9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A9887BBE-316C-484C-86DD-29C626FF216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03A9420-B9E0-4CF3-B61B-512F9792343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7E63067-3D1A-4FE9-9F0D-F0683173F84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E0FB3992-3ECB-4EC0-ACFC-22CC137EA53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3B0DE9F7-0059-4F95-8F9F-3B5320E482F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D587C9E5-35AC-4F82-A29D-3002DF719F14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DB67EFB-F05F-4A93-A9D3-C15E63B4B490}"/>
              </a:ext>
            </a:extLst>
          </p:cNvPr>
          <p:cNvGrpSpPr/>
          <p:nvPr/>
        </p:nvGrpSpPr>
        <p:grpSpPr>
          <a:xfrm>
            <a:off x="3927080" y="5255915"/>
            <a:ext cx="1250066" cy="1030147"/>
            <a:chOff x="698628" y="4440514"/>
            <a:chExt cx="1250066" cy="1030147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E88B424-D758-457D-A0C1-503AED1613E4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76997453-0CD8-4BB6-9427-2C24C918AD6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56EF418-60A3-41F5-9F2F-20D330A3D962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7BED9FF-44F8-488F-A508-2C74341CB9A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6E41D91-CC12-4FAA-BABA-417676255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B43B28E-AC38-4760-BE41-99B40E1A1F6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4CD05AC8-9F67-473D-BFFF-4F104A4ED56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77116EB-722A-4ED2-9B19-D8F958B467F3}"/>
                </a:ext>
              </a:extLst>
            </p:cNvPr>
            <p:cNvCxnSpPr/>
            <p:nvPr/>
          </p:nvCxnSpPr>
          <p:spPr>
            <a:xfrm>
              <a:off x="698628" y="4440514"/>
              <a:ext cx="1250066" cy="1030147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15CAD2BE-6B7B-4A36-A795-FC12DC0DF6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184" y="4440514"/>
              <a:ext cx="1183510" cy="1030147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09432BB-FA21-4B63-B22B-EFC6F7B2C4C3}"/>
              </a:ext>
            </a:extLst>
          </p:cNvPr>
          <p:cNvSpPr/>
          <p:nvPr/>
        </p:nvSpPr>
        <p:spPr>
          <a:xfrm>
            <a:off x="8213606" y="4733654"/>
            <a:ext cx="4723065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2D1A9B6-27D0-47DC-8C60-FE6C7AA0CE3E}"/>
              </a:ext>
            </a:extLst>
          </p:cNvPr>
          <p:cNvSpPr/>
          <p:nvPr/>
        </p:nvSpPr>
        <p:spPr>
          <a:xfrm>
            <a:off x="10834226" y="4992593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8CFEB02-5E36-4E72-AB72-7201D7705762}"/>
              </a:ext>
            </a:extLst>
          </p:cNvPr>
          <p:cNvSpPr txBox="1"/>
          <p:nvPr/>
        </p:nvSpPr>
        <p:spPr>
          <a:xfrm>
            <a:off x="11310420" y="627765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67EFE3F-8E7D-4F19-B934-8196821458C8}"/>
              </a:ext>
            </a:extLst>
          </p:cNvPr>
          <p:cNvGrpSpPr/>
          <p:nvPr/>
        </p:nvGrpSpPr>
        <p:grpSpPr>
          <a:xfrm>
            <a:off x="11175679" y="5353606"/>
            <a:ext cx="1006998" cy="827590"/>
            <a:chOff x="853440" y="4579716"/>
            <a:chExt cx="1006998" cy="827590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2DE4DCAB-7591-4570-B8DF-DAAD479E82A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42CA3CC-3988-4839-8B26-ECD3EDC6BD4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CE43582-2FEA-425A-A7D2-707721F6887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0028450-DDEA-483E-BA6D-E7BF3249B18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736C19D2-558E-4D2D-AF38-CCBF3F50D4C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7E470B7-5C58-4EBE-A721-E69C60D969A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A54BC156-1BB8-4E22-B7BA-3CD2BEAE78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pic>
        <p:nvPicPr>
          <p:cNvPr id="10" name="Graphic 9" descr="User">
            <a:extLst>
              <a:ext uri="{FF2B5EF4-FFF2-40B4-BE49-F238E27FC236}">
                <a16:creationId xmlns:a16="http://schemas.microsoft.com/office/drawing/2014/main" id="{E6953B64-3E5C-4119-B570-48D9FDE69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3643" y="2983632"/>
            <a:ext cx="914400" cy="914400"/>
          </a:xfrm>
          <a:prstGeom prst="rect">
            <a:avLst/>
          </a:prstGeom>
        </p:spPr>
      </p:pic>
      <p:pic>
        <p:nvPicPr>
          <p:cNvPr id="203" name="Graphic 202" descr="User">
            <a:extLst>
              <a:ext uri="{FF2B5EF4-FFF2-40B4-BE49-F238E27FC236}">
                <a16:creationId xmlns:a16="http://schemas.microsoft.com/office/drawing/2014/main" id="{6AE6CA85-47FC-40E3-88ED-5B04FF970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9626" y="2983632"/>
            <a:ext cx="914400" cy="914400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68BB7FA1-930A-4EEB-AE34-46352A12A5F9}"/>
              </a:ext>
            </a:extLst>
          </p:cNvPr>
          <p:cNvSpPr txBox="1"/>
          <p:nvPr/>
        </p:nvSpPr>
        <p:spPr>
          <a:xfrm>
            <a:off x="9638014" y="6661261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pic>
        <p:nvPicPr>
          <p:cNvPr id="205" name="Graphic 204" descr="User">
            <a:extLst>
              <a:ext uri="{FF2B5EF4-FFF2-40B4-BE49-F238E27FC236}">
                <a16:creationId xmlns:a16="http://schemas.microsoft.com/office/drawing/2014/main" id="{F349E2F8-3417-4AB7-8447-6F8DD8C41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771" y="2973665"/>
            <a:ext cx="914400" cy="914400"/>
          </a:xfrm>
          <a:prstGeom prst="rect">
            <a:avLst/>
          </a:prstGeom>
        </p:spPr>
      </p:pic>
      <p:pic>
        <p:nvPicPr>
          <p:cNvPr id="206" name="Graphic 205" descr="User">
            <a:extLst>
              <a:ext uri="{FF2B5EF4-FFF2-40B4-BE49-F238E27FC236}">
                <a16:creationId xmlns:a16="http://schemas.microsoft.com/office/drawing/2014/main" id="{1C4BAC88-1D30-487F-A469-9E0709598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1754" y="2973665"/>
            <a:ext cx="914400" cy="914400"/>
          </a:xfrm>
          <a:prstGeom prst="rect">
            <a:avLst/>
          </a:prstGeom>
        </p:spPr>
      </p:pic>
      <p:pic>
        <p:nvPicPr>
          <p:cNvPr id="209" name="Graphic 208" descr="User">
            <a:extLst>
              <a:ext uri="{FF2B5EF4-FFF2-40B4-BE49-F238E27FC236}">
                <a16:creationId xmlns:a16="http://schemas.microsoft.com/office/drawing/2014/main" id="{68C5EBCB-5287-42B1-8200-AF740B82E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7653" y="2962091"/>
            <a:ext cx="914400" cy="914400"/>
          </a:xfrm>
          <a:prstGeom prst="rect">
            <a:avLst/>
          </a:prstGeom>
        </p:spPr>
      </p:pic>
      <p:pic>
        <p:nvPicPr>
          <p:cNvPr id="210" name="Graphic 209" descr="User">
            <a:extLst>
              <a:ext uri="{FF2B5EF4-FFF2-40B4-BE49-F238E27FC236}">
                <a16:creationId xmlns:a16="http://schemas.microsoft.com/office/drawing/2014/main" id="{CA179477-32B7-4B53-9DF8-ABEB9C5FA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3636" y="2962091"/>
            <a:ext cx="914400" cy="914400"/>
          </a:xfrm>
          <a:prstGeom prst="rect">
            <a:avLst/>
          </a:prstGeom>
        </p:spPr>
      </p:pic>
      <p:pic>
        <p:nvPicPr>
          <p:cNvPr id="211" name="Graphic 210" descr="User">
            <a:extLst>
              <a:ext uri="{FF2B5EF4-FFF2-40B4-BE49-F238E27FC236}">
                <a16:creationId xmlns:a16="http://schemas.microsoft.com/office/drawing/2014/main" id="{BCC93663-97A2-41C7-A15F-DC836F8EA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29781" y="2952124"/>
            <a:ext cx="914400" cy="914400"/>
          </a:xfrm>
          <a:prstGeom prst="rect">
            <a:avLst/>
          </a:prstGeom>
        </p:spPr>
      </p:pic>
      <p:pic>
        <p:nvPicPr>
          <p:cNvPr id="212" name="Graphic 211" descr="User">
            <a:extLst>
              <a:ext uri="{FF2B5EF4-FFF2-40B4-BE49-F238E27FC236}">
                <a16:creationId xmlns:a16="http://schemas.microsoft.com/office/drawing/2014/main" id="{0B763A72-A9DE-4859-B2C1-9AF6F8609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5764" y="2952124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5A02FB-169A-49CD-B5FB-3943602343F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380843" y="38980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E9B9E33D-1453-470F-9A37-5060CDD886A7}"/>
              </a:ext>
            </a:extLst>
          </p:cNvPr>
          <p:cNvCxnSpPr>
            <a:cxnSpLocks/>
            <a:stCxn id="203" idx="2"/>
          </p:cNvCxnSpPr>
          <p:nvPr/>
        </p:nvCxnSpPr>
        <p:spPr>
          <a:xfrm>
            <a:off x="4526826" y="389803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84BF2B2F-0A25-4778-9B32-C066FBDFEB5F}"/>
              </a:ext>
            </a:extLst>
          </p:cNvPr>
          <p:cNvCxnSpPr>
            <a:cxnSpLocks/>
          </p:cNvCxnSpPr>
          <p:nvPr/>
        </p:nvCxnSpPr>
        <p:spPr>
          <a:xfrm>
            <a:off x="5639222" y="39012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101AB003-C932-4194-922F-2D2EA261CEBE}"/>
              </a:ext>
            </a:extLst>
          </p:cNvPr>
          <p:cNvCxnSpPr>
            <a:cxnSpLocks/>
          </p:cNvCxnSpPr>
          <p:nvPr/>
        </p:nvCxnSpPr>
        <p:spPr>
          <a:xfrm>
            <a:off x="6785205" y="39012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ECD6095-C143-4D24-AE2F-ED661878D0B0}"/>
              </a:ext>
            </a:extLst>
          </p:cNvPr>
          <p:cNvCxnSpPr>
            <a:cxnSpLocks/>
          </p:cNvCxnSpPr>
          <p:nvPr/>
        </p:nvCxnSpPr>
        <p:spPr>
          <a:xfrm>
            <a:off x="7858661" y="391350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F71D7EC6-E3C7-4B64-A516-2BFEFFDCC6ED}"/>
              </a:ext>
            </a:extLst>
          </p:cNvPr>
          <p:cNvCxnSpPr>
            <a:cxnSpLocks/>
          </p:cNvCxnSpPr>
          <p:nvPr/>
        </p:nvCxnSpPr>
        <p:spPr>
          <a:xfrm>
            <a:off x="9004644" y="391350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A0DB3837-AB24-440D-9108-12721EBCE76E}"/>
              </a:ext>
            </a:extLst>
          </p:cNvPr>
          <p:cNvCxnSpPr>
            <a:cxnSpLocks/>
          </p:cNvCxnSpPr>
          <p:nvPr/>
        </p:nvCxnSpPr>
        <p:spPr>
          <a:xfrm>
            <a:off x="10117040" y="391675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8DF00733-B378-447B-ACE7-1D6EFC83AFAF}"/>
              </a:ext>
            </a:extLst>
          </p:cNvPr>
          <p:cNvCxnSpPr>
            <a:cxnSpLocks/>
          </p:cNvCxnSpPr>
          <p:nvPr/>
        </p:nvCxnSpPr>
        <p:spPr>
          <a:xfrm>
            <a:off x="11263023" y="391675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Content Placeholder 2">
            <a:extLst>
              <a:ext uri="{FF2B5EF4-FFF2-40B4-BE49-F238E27FC236}">
                <a16:creationId xmlns:a16="http://schemas.microsoft.com/office/drawing/2014/main" id="{634A1C79-06E8-4AFF-9AE5-60C1BB66C587}"/>
              </a:ext>
            </a:extLst>
          </p:cNvPr>
          <p:cNvSpPr txBox="1">
            <a:spLocks/>
          </p:cNvSpPr>
          <p:nvPr/>
        </p:nvSpPr>
        <p:spPr>
          <a:xfrm>
            <a:off x="657922" y="811075"/>
            <a:ext cx="13926386" cy="2114987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We </a:t>
            </a:r>
            <a:r>
              <a:rPr lang="en-IN" dirty="0">
                <a:solidFill>
                  <a:srgbClr val="0070C0"/>
                </a:solidFill>
              </a:rPr>
              <a:t>cannot have </a:t>
            </a:r>
            <a:r>
              <a:rPr lang="en-IN" dirty="0"/>
              <a:t>multiple containers of </a:t>
            </a:r>
            <a:r>
              <a:rPr lang="en-IN" dirty="0">
                <a:solidFill>
                  <a:srgbClr val="00B050"/>
                </a:solidFill>
              </a:rPr>
              <a:t>same kind </a:t>
            </a:r>
            <a:r>
              <a:rPr lang="en-IN" dirty="0"/>
              <a:t>in a single POD. 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Example: </a:t>
            </a:r>
            <a:r>
              <a:rPr lang="en-IN" dirty="0"/>
              <a:t>Two NGINX containers in single POD serving same purpose is </a:t>
            </a:r>
            <a:r>
              <a:rPr lang="en-IN" dirty="0">
                <a:solidFill>
                  <a:srgbClr val="C00000"/>
                </a:solidFill>
              </a:rPr>
              <a:t>not</a:t>
            </a:r>
            <a:r>
              <a:rPr lang="en-IN" dirty="0"/>
              <a:t> </a:t>
            </a:r>
            <a:r>
              <a:rPr lang="en-IN" dirty="0">
                <a:solidFill>
                  <a:srgbClr val="C00000"/>
                </a:solidFill>
              </a:rPr>
              <a:t>recommended</a:t>
            </a:r>
            <a:r>
              <a:rPr lang="en-IN" dirty="0"/>
              <a:t>. 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B99FB98-CCCE-B144-9E7C-C2E52FC7A3FC}"/>
              </a:ext>
            </a:extLst>
          </p:cNvPr>
          <p:cNvSpPr/>
          <p:nvPr/>
        </p:nvSpPr>
        <p:spPr>
          <a:xfrm>
            <a:off x="5755134" y="5037337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D3FAB05-08C2-1644-B751-D8171AF85035}"/>
              </a:ext>
            </a:extLst>
          </p:cNvPr>
          <p:cNvSpPr txBox="1"/>
          <p:nvPr/>
        </p:nvSpPr>
        <p:spPr>
          <a:xfrm>
            <a:off x="6231328" y="6322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9EEB18-17DE-504F-8684-207EFD1E7057}"/>
              </a:ext>
            </a:extLst>
          </p:cNvPr>
          <p:cNvGrpSpPr/>
          <p:nvPr/>
        </p:nvGrpSpPr>
        <p:grpSpPr>
          <a:xfrm>
            <a:off x="6096587" y="5398350"/>
            <a:ext cx="1006998" cy="827590"/>
            <a:chOff x="853440" y="4579716"/>
            <a:chExt cx="1006998" cy="82759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79206D2-50A3-6341-A69E-EC72D7A196A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EAF052B-F89E-814C-A56B-8956426ACD8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60109C5-03D2-7941-8CBD-348D859A030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86A509C-6618-5042-9CA8-FD21171B197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CA7EB29-2A79-6844-B2F8-6E20577823B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30FF944-E3F7-1343-A9CA-9CA70A681B4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B4C46DC-A0B1-1F49-8A3B-49F4CF53A3AA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C417BEF4-4387-F848-A993-962DE31DDA73}"/>
              </a:ext>
            </a:extLst>
          </p:cNvPr>
          <p:cNvSpPr/>
          <p:nvPr/>
        </p:nvSpPr>
        <p:spPr>
          <a:xfrm>
            <a:off x="8621827" y="499097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F58C66C-0B57-7B49-8A4D-57C23199FD8A}"/>
              </a:ext>
            </a:extLst>
          </p:cNvPr>
          <p:cNvSpPr txBox="1"/>
          <p:nvPr/>
        </p:nvSpPr>
        <p:spPr>
          <a:xfrm>
            <a:off x="9098021" y="6276027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67D5F92-1202-BE41-B731-7F59E3D80059}"/>
              </a:ext>
            </a:extLst>
          </p:cNvPr>
          <p:cNvGrpSpPr/>
          <p:nvPr/>
        </p:nvGrpSpPr>
        <p:grpSpPr>
          <a:xfrm>
            <a:off x="8963280" y="5351983"/>
            <a:ext cx="1006998" cy="827590"/>
            <a:chOff x="853440" y="4579716"/>
            <a:chExt cx="1006998" cy="82759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377B6B3-11DD-654A-AACB-0FEB6DECC5D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996E2E8-22EF-2D40-8093-C7E6706C175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51E02C9-BA60-CB43-A58E-2B31C304A21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88A45FA-6AA1-124B-938B-6BD143F3444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569FF39-B62E-2848-8CE8-C2FB75A687F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1048B84-C044-E346-9D0C-C32275A489B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9DC0C41-DE76-1C43-B0A2-77BB0E106E5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249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85" grpId="0"/>
      <p:bldP spid="142" grpId="0" animBg="1"/>
      <p:bldP spid="143" grpId="0"/>
      <p:bldP spid="184" grpId="0" animBg="1"/>
      <p:bldP spid="185" grpId="0" animBg="1"/>
      <p:bldP spid="186" grpId="0"/>
      <p:bldP spid="204" grpId="0"/>
      <p:bldP spid="80" grpId="0" animBg="1"/>
      <p:bldP spid="81" grpId="0"/>
      <p:bldP spid="91" grpId="0" animBg="1"/>
      <p:bldP spid="9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161" y="-178829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Multi-Container Pods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8619735" y="1461659"/>
            <a:ext cx="5625296" cy="3234618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96CEB1-D5E2-485E-B4D7-B230B578E8B0}"/>
              </a:ext>
            </a:extLst>
          </p:cNvPr>
          <p:cNvSpPr txBox="1"/>
          <p:nvPr/>
        </p:nvSpPr>
        <p:spPr>
          <a:xfrm>
            <a:off x="3393877" y="548418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C7737D-F00E-4501-8814-5A16A7DAC760}"/>
              </a:ext>
            </a:extLst>
          </p:cNvPr>
          <p:cNvSpPr/>
          <p:nvPr/>
        </p:nvSpPr>
        <p:spPr>
          <a:xfrm>
            <a:off x="8874378" y="1716302"/>
            <a:ext cx="5058136" cy="25389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0B21EF-B9D2-4278-9681-0B825503B169}"/>
              </a:ext>
            </a:extLst>
          </p:cNvPr>
          <p:cNvSpPr/>
          <p:nvPr/>
        </p:nvSpPr>
        <p:spPr>
          <a:xfrm>
            <a:off x="9369225" y="2107218"/>
            <a:ext cx="4054003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C8321F1-1A42-48F4-BD83-BA3A3A065E1B}"/>
              </a:ext>
            </a:extLst>
          </p:cNvPr>
          <p:cNvSpPr txBox="1"/>
          <p:nvPr/>
        </p:nvSpPr>
        <p:spPr>
          <a:xfrm>
            <a:off x="11030133" y="3350361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10575481" y="38019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10255169" y="4265389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43CEF77-5CB6-4B07-A2FA-D46A6DBC7B43}"/>
              </a:ext>
            </a:extLst>
          </p:cNvPr>
          <p:cNvGrpSpPr/>
          <p:nvPr/>
        </p:nvGrpSpPr>
        <p:grpSpPr>
          <a:xfrm>
            <a:off x="9680612" y="2448853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D347FEB-3AD8-4092-890A-2B39E927E77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708C6A7-F180-464C-93B6-B4E1891651B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48A7C43-1B6C-46A5-B941-3EF31B91920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0ADFDE6-CDE2-4F3D-80A5-AF6C65EC48C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BD865F3-3121-4B70-A25D-F17CD004AFC3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33E52F9-4B1A-4E39-A778-6FFF0DFE40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9A8234B-B332-49A9-82AB-EF2E3DD80145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F26A0D6-9996-423A-B0A9-0F2CB0BDCC31}"/>
              </a:ext>
            </a:extLst>
          </p:cNvPr>
          <p:cNvCxnSpPr>
            <a:cxnSpLocks/>
            <a:stCxn id="103" idx="3"/>
            <a:endCxn id="73" idx="1"/>
          </p:cNvCxnSpPr>
          <p:nvPr/>
        </p:nvCxnSpPr>
        <p:spPr>
          <a:xfrm flipV="1">
            <a:off x="10687610" y="2860068"/>
            <a:ext cx="1324470" cy="258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0C5C335-166E-4489-ACDD-5F0DD5D8CD9B}"/>
              </a:ext>
            </a:extLst>
          </p:cNvPr>
          <p:cNvGrpSpPr/>
          <p:nvPr/>
        </p:nvGrpSpPr>
        <p:grpSpPr>
          <a:xfrm>
            <a:off x="12012080" y="2446273"/>
            <a:ext cx="1006998" cy="827590"/>
            <a:chOff x="5318084" y="2957814"/>
            <a:chExt cx="1006998" cy="82759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FC1473-A0E3-4051-8867-94962616307B}"/>
                </a:ext>
              </a:extLst>
            </p:cNvPr>
            <p:cNvSpPr/>
            <p:nvPr/>
          </p:nvSpPr>
          <p:spPr>
            <a:xfrm>
              <a:off x="5318084" y="295781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C33E544-DB01-4466-8A4C-9F5A0C9F439C}"/>
                </a:ext>
              </a:extLst>
            </p:cNvPr>
            <p:cNvCxnSpPr>
              <a:cxnSpLocks/>
            </p:cNvCxnSpPr>
            <p:nvPr/>
          </p:nvCxnSpPr>
          <p:spPr>
            <a:xfrm>
              <a:off x="5514854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548E477-8DE6-491F-B02D-991D4FAE865D}"/>
                </a:ext>
              </a:extLst>
            </p:cNvPr>
            <p:cNvCxnSpPr>
              <a:cxnSpLocks/>
            </p:cNvCxnSpPr>
            <p:nvPr/>
          </p:nvCxnSpPr>
          <p:spPr>
            <a:xfrm>
              <a:off x="56691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2AB9F90-EBF1-49AF-BED7-FC777EEAB761}"/>
                </a:ext>
              </a:extLst>
            </p:cNvPr>
            <p:cNvCxnSpPr>
              <a:cxnSpLocks/>
            </p:cNvCxnSpPr>
            <p:nvPr/>
          </p:nvCxnSpPr>
          <p:spPr>
            <a:xfrm>
              <a:off x="58215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8386B78-45D9-4F68-948F-2B1BCDED5B12}"/>
                </a:ext>
              </a:extLst>
            </p:cNvPr>
            <p:cNvCxnSpPr>
              <a:cxnSpLocks/>
            </p:cNvCxnSpPr>
            <p:nvPr/>
          </p:nvCxnSpPr>
          <p:spPr>
            <a:xfrm>
              <a:off x="59739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033A842-E4CB-4582-9B64-1D5427658443}"/>
                </a:ext>
              </a:extLst>
            </p:cNvPr>
            <p:cNvCxnSpPr>
              <a:cxnSpLocks/>
            </p:cNvCxnSpPr>
            <p:nvPr/>
          </p:nvCxnSpPr>
          <p:spPr>
            <a:xfrm>
              <a:off x="61263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12B548D-4182-4591-90CD-8DEB4BE55A48}"/>
                </a:ext>
              </a:extLst>
            </p:cNvPr>
            <p:cNvSpPr txBox="1"/>
            <p:nvPr/>
          </p:nvSpPr>
          <p:spPr>
            <a:xfrm>
              <a:off x="5644104" y="3171554"/>
              <a:ext cx="406079" cy="40011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H</a:t>
              </a:r>
            </a:p>
          </p:txBody>
        </p:sp>
      </p:grp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668FEB10-CDC3-4E9E-92EE-C66B55420339}"/>
              </a:ext>
            </a:extLst>
          </p:cNvPr>
          <p:cNvSpPr/>
          <p:nvPr/>
        </p:nvSpPr>
        <p:spPr>
          <a:xfrm rot="10800000">
            <a:off x="12609596" y="5142406"/>
            <a:ext cx="1498092" cy="934207"/>
          </a:xfrm>
          <a:prstGeom prst="wedgeRectCallout">
            <a:avLst>
              <a:gd name="adj1" fmla="val 44463"/>
              <a:gd name="adj2" fmla="val 256952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098B8A-2441-45E9-879E-43770D795AC2}"/>
              </a:ext>
            </a:extLst>
          </p:cNvPr>
          <p:cNvSpPr txBox="1"/>
          <p:nvPr/>
        </p:nvSpPr>
        <p:spPr>
          <a:xfrm>
            <a:off x="12696404" y="5201453"/>
            <a:ext cx="14112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Helper </a:t>
            </a:r>
          </a:p>
          <a:p>
            <a:r>
              <a:rPr lang="en-IN" dirty="0"/>
              <a:t>Containers</a:t>
            </a:r>
          </a:p>
        </p:txBody>
      </p:sp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AA38688E-2F9B-414A-BC25-32FF7F1C7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759" y="1240221"/>
            <a:ext cx="8158278" cy="6348248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We can have multiple containers in a single POD, provided </a:t>
            </a:r>
            <a:r>
              <a:rPr lang="en-IN" dirty="0">
                <a:solidFill>
                  <a:srgbClr val="0070C0"/>
                </a:solidFill>
              </a:rPr>
              <a:t>they are not of same kind</a:t>
            </a:r>
            <a:r>
              <a:rPr lang="en-IN" dirty="0"/>
              <a:t>. 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Helper Containers (Side-car)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 Pullers: </a:t>
            </a:r>
            <a:r>
              <a:rPr lang="en-US" dirty="0"/>
              <a:t>Pull data required by Main Container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 pushers: </a:t>
            </a:r>
            <a:r>
              <a:rPr lang="en-US" dirty="0"/>
              <a:t>Push data by collecting from main container (logs)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Proxies: </a:t>
            </a:r>
            <a:r>
              <a:rPr lang="en-US" dirty="0"/>
              <a:t>Writes static data to html files using Helper container and Reads using Main Container.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Communication</a:t>
            </a:r>
          </a:p>
          <a:p>
            <a:pPr lvl="1"/>
            <a:r>
              <a:rPr lang="en-US" dirty="0"/>
              <a:t>The two containers can easily communicate with each other easily as they share same </a:t>
            </a:r>
            <a:r>
              <a:rPr lang="en-US" dirty="0">
                <a:solidFill>
                  <a:srgbClr val="0070C0"/>
                </a:solidFill>
              </a:rPr>
              <a:t>network space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They can also easily share </a:t>
            </a:r>
            <a:r>
              <a:rPr lang="en-US" dirty="0">
                <a:solidFill>
                  <a:srgbClr val="0070C0"/>
                </a:solidFill>
              </a:rPr>
              <a:t>same storage space</a:t>
            </a:r>
            <a:r>
              <a:rPr lang="en-US" dirty="0"/>
              <a:t>. </a:t>
            </a:r>
          </a:p>
          <a:p>
            <a:r>
              <a:rPr lang="en-US" dirty="0"/>
              <a:t>Multi-Container Pods is a </a:t>
            </a:r>
            <a:r>
              <a:rPr lang="en-US" dirty="0">
                <a:solidFill>
                  <a:srgbClr val="0070C0"/>
                </a:solidFill>
              </a:rPr>
              <a:t>rare use-case </a:t>
            </a:r>
            <a:r>
              <a:rPr lang="en-US" dirty="0"/>
              <a:t>and we will try to focus on core fundamentals.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813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41" grpId="0" animBg="1"/>
      <p:bldP spid="49" grpId="0"/>
      <p:bldP spid="59" grpId="0"/>
      <p:bldP spid="85" grpId="0"/>
      <p:bldP spid="14" grpId="0" animBg="1"/>
      <p:bldP spid="1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447710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PODs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680081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Services - </a:t>
            </a:r>
            <a:r>
              <a:rPr lang="en-US" sz="7000" b="1" dirty="0" err="1">
                <a:solidFill>
                  <a:srgbClr val="00B050"/>
                </a:solidFill>
              </a:rPr>
              <a:t>NodePort</a:t>
            </a:r>
            <a:endParaRPr lang="en-US" sz="7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7405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161" y="-178829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Service - </a:t>
            </a:r>
            <a:r>
              <a:rPr lang="en-IN" dirty="0" err="1">
                <a:solidFill>
                  <a:srgbClr val="00B050"/>
                </a:solidFill>
              </a:rPr>
              <a:t>NodePort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96CEB1-D5E2-485E-B4D7-B230B578E8B0}"/>
              </a:ext>
            </a:extLst>
          </p:cNvPr>
          <p:cNvSpPr txBox="1"/>
          <p:nvPr/>
        </p:nvSpPr>
        <p:spPr>
          <a:xfrm>
            <a:off x="3393877" y="548418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FD6C19-289A-2A4D-A8A5-0DF0AEDD21A2}"/>
              </a:ext>
            </a:extLst>
          </p:cNvPr>
          <p:cNvSpPr/>
          <p:nvPr/>
        </p:nvSpPr>
        <p:spPr>
          <a:xfrm>
            <a:off x="11142186" y="892450"/>
            <a:ext cx="3225456" cy="63964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0C66E-E889-D242-9709-497CDF53320C}"/>
              </a:ext>
            </a:extLst>
          </p:cNvPr>
          <p:cNvSpPr txBox="1"/>
          <p:nvPr/>
        </p:nvSpPr>
        <p:spPr>
          <a:xfrm>
            <a:off x="12427960" y="6469892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D4A700-B380-F941-B8F4-F2E51BBFD2DA}"/>
              </a:ext>
            </a:extLst>
          </p:cNvPr>
          <p:cNvSpPr txBox="1"/>
          <p:nvPr/>
        </p:nvSpPr>
        <p:spPr>
          <a:xfrm>
            <a:off x="11619963" y="690626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D21552-B198-7444-89B8-12F621F7BCF0}"/>
              </a:ext>
            </a:extLst>
          </p:cNvPr>
          <p:cNvSpPr txBox="1"/>
          <p:nvPr/>
        </p:nvSpPr>
        <p:spPr>
          <a:xfrm>
            <a:off x="13562613" y="656515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41E1E6A-79B7-A64F-83E8-01EF9915260E}"/>
              </a:ext>
            </a:extLst>
          </p:cNvPr>
          <p:cNvSpPr txBox="1"/>
          <p:nvPr/>
        </p:nvSpPr>
        <p:spPr>
          <a:xfrm>
            <a:off x="12491967" y="6486727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E7C795D-7767-7146-862B-3D5F6E32811F}"/>
              </a:ext>
            </a:extLst>
          </p:cNvPr>
          <p:cNvSpPr/>
          <p:nvPr/>
        </p:nvSpPr>
        <p:spPr>
          <a:xfrm>
            <a:off x="11509044" y="1214285"/>
            <a:ext cx="2517161" cy="56764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EB8C4D2-A1D9-DC42-82EB-5EF90A4C0C79}"/>
              </a:ext>
            </a:extLst>
          </p:cNvPr>
          <p:cNvSpPr/>
          <p:nvPr/>
        </p:nvSpPr>
        <p:spPr>
          <a:xfrm>
            <a:off x="11923760" y="4793085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C34839F-54A7-944F-95D8-0133941EE2A8}"/>
              </a:ext>
            </a:extLst>
          </p:cNvPr>
          <p:cNvSpPr txBox="1"/>
          <p:nvPr/>
        </p:nvSpPr>
        <p:spPr>
          <a:xfrm>
            <a:off x="12399954" y="6078142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511CE72-1EB0-6942-AB2B-4806592ED87A}"/>
              </a:ext>
            </a:extLst>
          </p:cNvPr>
          <p:cNvGrpSpPr/>
          <p:nvPr/>
        </p:nvGrpSpPr>
        <p:grpSpPr>
          <a:xfrm>
            <a:off x="12265213" y="5154098"/>
            <a:ext cx="1006998" cy="827590"/>
            <a:chOff x="853440" y="4579716"/>
            <a:chExt cx="1006998" cy="82759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543F37C-2344-FE44-AC2E-CDA7F8AF5ED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35624C9-6FFC-D24A-B739-045474F0FBC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879388E-C164-1343-9E38-05810D8AF44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D86FA8E-A283-E44D-9E2C-8A2C7F3A47E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327E92C-68DB-F848-AC70-351E65184BF6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FA06AB1-64EF-AF44-AD68-223D6AF2F5F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BB56961-74CD-834E-A819-82B6C3DD3D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09D98976-46C4-8D40-8390-7A108E66EE99}"/>
              </a:ext>
            </a:extLst>
          </p:cNvPr>
          <p:cNvSpPr txBox="1"/>
          <p:nvPr/>
        </p:nvSpPr>
        <p:spPr>
          <a:xfrm>
            <a:off x="11940276" y="6509029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8736E3-55E7-D047-A3E5-7BBE788BE618}"/>
              </a:ext>
            </a:extLst>
          </p:cNvPr>
          <p:cNvSpPr/>
          <p:nvPr/>
        </p:nvSpPr>
        <p:spPr>
          <a:xfrm>
            <a:off x="11923760" y="2463501"/>
            <a:ext cx="1689904" cy="189869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EA20C856-4F50-A447-8284-8FDCD28D0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87" y="1240221"/>
            <a:ext cx="9059661" cy="6348248"/>
          </a:xfrm>
        </p:spPr>
        <p:txBody>
          <a:bodyPr>
            <a:normAutofit lnSpcReduction="10000"/>
          </a:bodyPr>
          <a:lstStyle/>
          <a:p>
            <a:r>
              <a:rPr lang="en-IN" dirty="0"/>
              <a:t>We can </a:t>
            </a:r>
            <a:r>
              <a:rPr lang="en-IN" dirty="0">
                <a:solidFill>
                  <a:srgbClr val="0070C0"/>
                </a:solidFill>
              </a:rPr>
              <a:t>expose an application </a:t>
            </a:r>
            <a:r>
              <a:rPr lang="en-IN" dirty="0"/>
              <a:t>running on a set of </a:t>
            </a:r>
            <a:r>
              <a:rPr lang="en-IN" dirty="0">
                <a:solidFill>
                  <a:srgbClr val="0070C0"/>
                </a:solidFill>
              </a:rPr>
              <a:t>PODs</a:t>
            </a:r>
            <a:r>
              <a:rPr lang="en-IN" dirty="0"/>
              <a:t> using different types of Services available in k8s. </a:t>
            </a:r>
          </a:p>
          <a:p>
            <a:pPr lvl="1"/>
            <a:r>
              <a:rPr lang="en-IN" dirty="0" err="1"/>
              <a:t>ClusterIP</a:t>
            </a:r>
            <a:endParaRPr lang="en-IN" dirty="0"/>
          </a:p>
          <a:p>
            <a:pPr lvl="1"/>
            <a:r>
              <a:rPr lang="en-IN" dirty="0" err="1"/>
              <a:t>NodePort</a:t>
            </a:r>
            <a:endParaRPr lang="en-IN" dirty="0"/>
          </a:p>
          <a:p>
            <a:pPr lvl="1"/>
            <a:r>
              <a:rPr lang="en-IN" dirty="0" err="1"/>
              <a:t>LoadBalancer</a:t>
            </a:r>
            <a:endParaRPr lang="en-IN" dirty="0"/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NodePort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 Service </a:t>
            </a:r>
          </a:p>
          <a:p>
            <a:pPr lvl="1"/>
            <a:r>
              <a:rPr lang="en-IN" dirty="0"/>
              <a:t>To access our application </a:t>
            </a:r>
            <a:r>
              <a:rPr lang="en-IN" dirty="0">
                <a:solidFill>
                  <a:srgbClr val="0070C0"/>
                </a:solidFill>
              </a:rPr>
              <a:t>outside of k8s cluster</a:t>
            </a:r>
            <a:r>
              <a:rPr lang="en-IN" dirty="0"/>
              <a:t>, we can use </a:t>
            </a:r>
            <a:r>
              <a:rPr lang="en-IN" dirty="0" err="1"/>
              <a:t>NodePort</a:t>
            </a:r>
            <a:r>
              <a:rPr lang="en-IN" dirty="0"/>
              <a:t> service. </a:t>
            </a:r>
          </a:p>
          <a:p>
            <a:pPr lvl="1"/>
            <a:r>
              <a:rPr lang="en-IN" dirty="0"/>
              <a:t>Exposes the Service on each </a:t>
            </a:r>
            <a:r>
              <a:rPr lang="en-IN" dirty="0">
                <a:solidFill>
                  <a:srgbClr val="0070C0"/>
                </a:solidFill>
              </a:rPr>
              <a:t>Worker Node's IP </a:t>
            </a:r>
            <a:r>
              <a:rPr lang="en-IN" dirty="0"/>
              <a:t>at a static port (nothing but </a:t>
            </a:r>
            <a:r>
              <a:rPr lang="en-IN" dirty="0" err="1"/>
              <a:t>NodePort</a:t>
            </a:r>
            <a:r>
              <a:rPr lang="en-IN" dirty="0"/>
              <a:t>). </a:t>
            </a:r>
          </a:p>
          <a:p>
            <a:pPr lvl="1"/>
            <a:r>
              <a:rPr lang="en-IN" dirty="0"/>
              <a:t>A </a:t>
            </a:r>
            <a:r>
              <a:rPr lang="en-IN" dirty="0" err="1">
                <a:solidFill>
                  <a:srgbClr val="0070C0"/>
                </a:solidFill>
              </a:rPr>
              <a:t>ClusterIP</a:t>
            </a:r>
            <a:r>
              <a:rPr lang="en-IN" dirty="0"/>
              <a:t> Service, to which the </a:t>
            </a:r>
            <a:r>
              <a:rPr lang="en-IN" dirty="0" err="1">
                <a:solidFill>
                  <a:srgbClr val="0070C0"/>
                </a:solidFill>
              </a:rPr>
              <a:t>NodePort</a:t>
            </a:r>
            <a:r>
              <a:rPr lang="en-IN" dirty="0"/>
              <a:t> Service routes, is </a:t>
            </a:r>
            <a:r>
              <a:rPr lang="en-IN" dirty="0">
                <a:solidFill>
                  <a:srgbClr val="00B050"/>
                </a:solidFill>
              </a:rPr>
              <a:t>automatically</a:t>
            </a:r>
            <a:r>
              <a:rPr lang="en-IN" dirty="0"/>
              <a:t> created. </a:t>
            </a:r>
          </a:p>
          <a:p>
            <a:pPr lvl="1"/>
            <a:r>
              <a:rPr lang="en-IN" dirty="0"/>
              <a:t>Port Range </a:t>
            </a:r>
            <a:r>
              <a:rPr lang="en-IN" dirty="0">
                <a:solidFill>
                  <a:srgbClr val="0070C0"/>
                </a:solidFill>
              </a:rPr>
              <a:t>30000-32767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005869E-B830-DD4F-8AFE-28F8896743C6}"/>
              </a:ext>
            </a:extLst>
          </p:cNvPr>
          <p:cNvSpPr/>
          <p:nvPr/>
        </p:nvSpPr>
        <p:spPr>
          <a:xfrm>
            <a:off x="12025815" y="3805739"/>
            <a:ext cx="1449659" cy="417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targetPort</a:t>
            </a:r>
            <a:r>
              <a:rPr lang="en-US" sz="1600" dirty="0">
                <a:solidFill>
                  <a:schemeClr val="tx1"/>
                </a:solidFill>
              </a:rPr>
              <a:t>: 80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C264116-3213-614B-B766-8F8DF2AF9517}"/>
              </a:ext>
            </a:extLst>
          </p:cNvPr>
          <p:cNvSpPr/>
          <p:nvPr/>
        </p:nvSpPr>
        <p:spPr>
          <a:xfrm>
            <a:off x="12025814" y="2550810"/>
            <a:ext cx="1449659" cy="417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Port: 80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A00D3F-EAAD-0C49-A1FF-52C25B681B4D}"/>
              </a:ext>
            </a:extLst>
          </p:cNvPr>
          <p:cNvSpPr txBox="1"/>
          <p:nvPr/>
        </p:nvSpPr>
        <p:spPr>
          <a:xfrm>
            <a:off x="12229560" y="3169984"/>
            <a:ext cx="10064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Service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080C257-4FD6-D546-80AA-C92B1C68EB45}"/>
              </a:ext>
            </a:extLst>
          </p:cNvPr>
          <p:cNvSpPr/>
          <p:nvPr/>
        </p:nvSpPr>
        <p:spPr>
          <a:xfrm>
            <a:off x="11619963" y="1341119"/>
            <a:ext cx="2256954" cy="417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NodePort</a:t>
            </a:r>
            <a:r>
              <a:rPr lang="en-US" sz="1600" dirty="0">
                <a:solidFill>
                  <a:schemeClr val="tx1"/>
                </a:solidFill>
              </a:rPr>
              <a:t>: 3xxx</a:t>
            </a:r>
          </a:p>
        </p:txBody>
      </p:sp>
      <p:pic>
        <p:nvPicPr>
          <p:cNvPr id="75" name="Graphic 74" descr="User">
            <a:extLst>
              <a:ext uri="{FF2B5EF4-FFF2-40B4-BE49-F238E27FC236}">
                <a16:creationId xmlns:a16="http://schemas.microsoft.com/office/drawing/2014/main" id="{053FCBD3-F120-304F-9C33-5BEAF7F40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10380" y="994365"/>
            <a:ext cx="1110539" cy="11105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AB0385-3AEC-3B4E-9901-36434E0E7A1E}"/>
              </a:ext>
            </a:extLst>
          </p:cNvPr>
          <p:cNvSpPr txBox="1"/>
          <p:nvPr/>
        </p:nvSpPr>
        <p:spPr>
          <a:xfrm>
            <a:off x="8612172" y="1866926"/>
            <a:ext cx="7248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User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3732786-B8BE-BE4C-A8D8-12DE6CD1429C}"/>
              </a:ext>
            </a:extLst>
          </p:cNvPr>
          <p:cNvCxnSpPr>
            <a:stCxn id="75" idx="3"/>
            <a:endCxn id="71" idx="1"/>
          </p:cNvCxnSpPr>
          <p:nvPr/>
        </p:nvCxnSpPr>
        <p:spPr>
          <a:xfrm>
            <a:off x="9520919" y="1549635"/>
            <a:ext cx="2099044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B361DFF-63A5-E642-8B2F-ECD15561A94F}"/>
              </a:ext>
            </a:extLst>
          </p:cNvPr>
          <p:cNvCxnSpPr>
            <a:stCxn id="71" idx="2"/>
            <a:endCxn id="9" idx="0"/>
          </p:cNvCxnSpPr>
          <p:nvPr/>
        </p:nvCxnSpPr>
        <p:spPr>
          <a:xfrm>
            <a:off x="12748440" y="1758151"/>
            <a:ext cx="20272" cy="70535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AB1F4E3-A83E-E043-A0D6-29CA35EF710C}"/>
              </a:ext>
            </a:extLst>
          </p:cNvPr>
          <p:cNvCxnSpPr>
            <a:stCxn id="9" idx="2"/>
            <a:endCxn id="52" idx="0"/>
          </p:cNvCxnSpPr>
          <p:nvPr/>
        </p:nvCxnSpPr>
        <p:spPr>
          <a:xfrm>
            <a:off x="12768712" y="4362198"/>
            <a:ext cx="0" cy="43088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>
            <a:extLst>
              <a:ext uri="{FF2B5EF4-FFF2-40B4-BE49-F238E27FC236}">
                <a16:creationId xmlns:a16="http://schemas.microsoft.com/office/drawing/2014/main" id="{FD949922-2938-0A4C-A908-B431E498D014}"/>
              </a:ext>
            </a:extLst>
          </p:cNvPr>
          <p:cNvSpPr/>
          <p:nvPr/>
        </p:nvSpPr>
        <p:spPr>
          <a:xfrm>
            <a:off x="7515923" y="2642839"/>
            <a:ext cx="2062976" cy="527145"/>
          </a:xfrm>
          <a:prstGeom prst="wedgeRectCallout">
            <a:avLst>
              <a:gd name="adj1" fmla="val 168163"/>
              <a:gd name="adj2" fmla="val -252695"/>
            </a:avLst>
          </a:prstGeom>
          <a:solidFill>
            <a:schemeClr val="bg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Worker </a:t>
            </a:r>
            <a:r>
              <a:rPr lang="en-US" sz="1600" dirty="0" err="1"/>
              <a:t>NodePort</a:t>
            </a:r>
            <a:endParaRPr lang="en-US" sz="1600" dirty="0"/>
          </a:p>
        </p:txBody>
      </p:sp>
      <p:sp>
        <p:nvSpPr>
          <p:cNvPr id="83" name="Rectangular Callout 82">
            <a:extLst>
              <a:ext uri="{FF2B5EF4-FFF2-40B4-BE49-F238E27FC236}">
                <a16:creationId xmlns:a16="http://schemas.microsoft.com/office/drawing/2014/main" id="{065645B4-277C-2E46-A31B-2012BA58279B}"/>
              </a:ext>
            </a:extLst>
          </p:cNvPr>
          <p:cNvSpPr/>
          <p:nvPr/>
        </p:nvSpPr>
        <p:spPr>
          <a:xfrm>
            <a:off x="7540348" y="3385427"/>
            <a:ext cx="2062976" cy="527145"/>
          </a:xfrm>
          <a:prstGeom prst="wedgeRectCallout">
            <a:avLst>
              <a:gd name="adj1" fmla="val 178085"/>
              <a:gd name="adj2" fmla="val -163848"/>
            </a:avLst>
          </a:prstGeom>
          <a:solidFill>
            <a:schemeClr val="bg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ClusterIP</a:t>
            </a:r>
            <a:r>
              <a:rPr lang="en-US" sz="1600" dirty="0"/>
              <a:t> Service Port</a:t>
            </a:r>
          </a:p>
        </p:txBody>
      </p: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AFB64851-55BA-BB4B-9A38-3797045E40AE}"/>
              </a:ext>
            </a:extLst>
          </p:cNvPr>
          <p:cNvSpPr/>
          <p:nvPr/>
        </p:nvSpPr>
        <p:spPr>
          <a:xfrm>
            <a:off x="7515923" y="4026045"/>
            <a:ext cx="2062976" cy="527145"/>
          </a:xfrm>
          <a:prstGeom prst="wedgeRectCallout">
            <a:avLst>
              <a:gd name="adj1" fmla="val 173761"/>
              <a:gd name="adj2" fmla="val -45386"/>
            </a:avLst>
          </a:prstGeom>
          <a:solidFill>
            <a:schemeClr val="bg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Container Port in a 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D249D4-6279-C543-9DA1-4D33ABF3EBBA}"/>
              </a:ext>
            </a:extLst>
          </p:cNvPr>
          <p:cNvSpPr txBox="1"/>
          <p:nvPr/>
        </p:nvSpPr>
        <p:spPr>
          <a:xfrm>
            <a:off x="9129516" y="1225986"/>
            <a:ext cx="2560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http://&lt;Worker-Node-IP&gt;:&lt;</a:t>
            </a:r>
            <a:r>
              <a:rPr lang="en-US" sz="1200" dirty="0" err="1"/>
              <a:t>NodePort</a:t>
            </a:r>
            <a:r>
              <a:rPr lang="en-US" sz="12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12109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/>
      <p:bldP spid="51" grpId="0" animBg="1"/>
      <p:bldP spid="52" grpId="0" animBg="1"/>
      <p:bldP spid="53" grpId="0"/>
      <p:bldP spid="63" grpId="0"/>
      <p:bldP spid="9" grpId="0" animBg="1"/>
      <p:bldP spid="68" grpId="0" animBg="1"/>
      <p:bldP spid="69" grpId="0" animBg="1"/>
      <p:bldP spid="12" grpId="0"/>
      <p:bldP spid="71" grpId="0" animBg="1"/>
      <p:bldP spid="13" grpId="0"/>
      <p:bldP spid="24" grpId="0" animBg="1"/>
      <p:bldP spid="83" grpId="0" animBg="1"/>
      <p:bldP spid="86" grpId="0" animBg="1"/>
      <p:bldP spid="2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0274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POD &amp; </a:t>
            </a:r>
            <a:r>
              <a:rPr lang="en-US" sz="7000" b="1" dirty="0" err="1">
                <a:solidFill>
                  <a:srgbClr val="00B050"/>
                </a:solidFill>
              </a:rPr>
              <a:t>NodePort</a:t>
            </a:r>
            <a:r>
              <a:rPr lang="en-US" sz="7000" b="1" dirty="0">
                <a:solidFill>
                  <a:srgbClr val="00B050"/>
                </a:solidFill>
              </a:rPr>
              <a:t> Service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729900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B050"/>
                </a:solidFill>
              </a:rPr>
              <a:t>ReplicaSets</a:t>
            </a:r>
            <a:endParaRPr lang="en-US" sz="7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365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050AE0-22AB-A44E-A8B8-9914899E3D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8A30AD-B593-7541-9C46-C827D850C798}"/>
              </a:ext>
            </a:extLst>
          </p:cNvPr>
          <p:cNvSpPr/>
          <p:nvPr/>
        </p:nvSpPr>
        <p:spPr>
          <a:xfrm>
            <a:off x="3892029" y="1658979"/>
            <a:ext cx="4206240" cy="297833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6248FF-1EE2-6248-9DA2-20AACA51E4CC}"/>
              </a:ext>
            </a:extLst>
          </p:cNvPr>
          <p:cNvSpPr/>
          <p:nvPr/>
        </p:nvSpPr>
        <p:spPr>
          <a:xfrm>
            <a:off x="4114098" y="2692893"/>
            <a:ext cx="1410789" cy="1286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77CD22-4E0E-E149-8AB0-CCA6EA9BAB43}"/>
              </a:ext>
            </a:extLst>
          </p:cNvPr>
          <p:cNvSpPr/>
          <p:nvPr/>
        </p:nvSpPr>
        <p:spPr>
          <a:xfrm>
            <a:off x="6395744" y="2692893"/>
            <a:ext cx="1410789" cy="1380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F0C538-AD6D-3749-BECC-F2427A64C3D7}"/>
              </a:ext>
            </a:extLst>
          </p:cNvPr>
          <p:cNvSpPr txBox="1"/>
          <p:nvPr/>
        </p:nvSpPr>
        <p:spPr>
          <a:xfrm>
            <a:off x="5033141" y="4145304"/>
            <a:ext cx="15750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Host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4D1F20-0A74-7D42-999C-A4CBBF56FB15}"/>
              </a:ext>
            </a:extLst>
          </p:cNvPr>
          <p:cNvSpPr txBox="1"/>
          <p:nvPr/>
        </p:nvSpPr>
        <p:spPr>
          <a:xfrm>
            <a:off x="4282224" y="3642344"/>
            <a:ext cx="9982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DD2233-4238-2040-99B5-64B944F974E3}"/>
              </a:ext>
            </a:extLst>
          </p:cNvPr>
          <p:cNvSpPr txBox="1"/>
          <p:nvPr/>
        </p:nvSpPr>
        <p:spPr>
          <a:xfrm>
            <a:off x="6356621" y="3688844"/>
            <a:ext cx="14112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C26E6B-24A0-D347-B042-574888550A58}"/>
              </a:ext>
            </a:extLst>
          </p:cNvPr>
          <p:cNvSpPr/>
          <p:nvPr/>
        </p:nvSpPr>
        <p:spPr>
          <a:xfrm>
            <a:off x="4205538" y="3074433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err="1"/>
              <a:t>nginxdemos</a:t>
            </a:r>
            <a:r>
              <a:rPr lang="en-IN" sz="1600" dirty="0"/>
              <a:t>/hello</a:t>
            </a:r>
            <a:endParaRPr lang="en-US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8F9173-2712-964B-9CD7-6664DA46303C}"/>
              </a:ext>
            </a:extLst>
          </p:cNvPr>
          <p:cNvSpPr/>
          <p:nvPr/>
        </p:nvSpPr>
        <p:spPr>
          <a:xfrm>
            <a:off x="6510777" y="3089859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Container-11</a:t>
            </a: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37A14BEF-0B2A-EE47-87AB-EDA848A7F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9082"/>
            <a:ext cx="12618720" cy="1188851"/>
          </a:xfrm>
        </p:spPr>
        <p:txBody>
          <a:bodyPr/>
          <a:lstStyle/>
          <a:p>
            <a:r>
              <a:rPr lang="en-US" dirty="0"/>
              <a:t>Docker - Fundamentals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25098B8-37FA-9240-9DE5-8864605A5C69}"/>
              </a:ext>
            </a:extLst>
          </p:cNvPr>
          <p:cNvSpPr/>
          <p:nvPr/>
        </p:nvSpPr>
        <p:spPr>
          <a:xfrm>
            <a:off x="4205538" y="1972634"/>
            <a:ext cx="3657387" cy="5110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Daemon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45A712-CC80-7E40-920E-AE96B153DB46}"/>
              </a:ext>
            </a:extLst>
          </p:cNvPr>
          <p:cNvSpPr/>
          <p:nvPr/>
        </p:nvSpPr>
        <p:spPr>
          <a:xfrm>
            <a:off x="443801" y="1658979"/>
            <a:ext cx="2150992" cy="16505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93616F-ACE9-C841-9B34-1AFAF9A031E2}"/>
              </a:ext>
            </a:extLst>
          </p:cNvPr>
          <p:cNvSpPr/>
          <p:nvPr/>
        </p:nvSpPr>
        <p:spPr>
          <a:xfrm>
            <a:off x="809540" y="1870354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err="1"/>
              <a:t>nginxdemos</a:t>
            </a:r>
            <a:r>
              <a:rPr lang="en-IN" sz="1600" dirty="0"/>
              <a:t>/hello</a:t>
            </a:r>
            <a:endParaRPr lang="en-US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8980BB-00D3-8946-81B3-E8472CD3F0F2}"/>
              </a:ext>
            </a:extLst>
          </p:cNvPr>
          <p:cNvSpPr txBox="1"/>
          <p:nvPr/>
        </p:nvSpPr>
        <p:spPr>
          <a:xfrm>
            <a:off x="504688" y="2463283"/>
            <a:ext cx="1964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Registry</a:t>
            </a:r>
          </a:p>
          <a:p>
            <a:pPr algn="ctr"/>
            <a:r>
              <a:rPr lang="en-US" sz="1800" dirty="0">
                <a:solidFill>
                  <a:srgbClr val="E4CF3D"/>
                </a:solidFill>
              </a:rPr>
              <a:t>(Docker Hub)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E25CEC5-C3E7-6745-AD31-1AC206D021FA}"/>
              </a:ext>
            </a:extLst>
          </p:cNvPr>
          <p:cNvSpPr/>
          <p:nvPr/>
        </p:nvSpPr>
        <p:spPr>
          <a:xfrm>
            <a:off x="9213567" y="4313561"/>
            <a:ext cx="5218619" cy="179703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D3E7A3-5369-404A-B874-72F103E4873B}"/>
              </a:ext>
            </a:extLst>
          </p:cNvPr>
          <p:cNvSpPr txBox="1"/>
          <p:nvPr/>
        </p:nvSpPr>
        <p:spPr>
          <a:xfrm>
            <a:off x="9391220" y="5649995"/>
            <a:ext cx="50825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Client (My Desktop or Docker Host)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A6CD58-1618-284E-912A-77A238A70C09}"/>
              </a:ext>
            </a:extLst>
          </p:cNvPr>
          <p:cNvSpPr txBox="1"/>
          <p:nvPr/>
        </p:nvSpPr>
        <p:spPr>
          <a:xfrm>
            <a:off x="9391220" y="4495414"/>
            <a:ext cx="3563604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docker pull </a:t>
            </a:r>
            <a:r>
              <a:rPr lang="en-US" dirty="0" err="1"/>
              <a:t>nginxdemos</a:t>
            </a:r>
            <a:r>
              <a:rPr lang="en-US" dirty="0"/>
              <a:t>/hello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55946C-DE6E-8748-ACAE-0EF522832B72}"/>
              </a:ext>
            </a:extLst>
          </p:cNvPr>
          <p:cNvSpPr txBox="1"/>
          <p:nvPr/>
        </p:nvSpPr>
        <p:spPr>
          <a:xfrm>
            <a:off x="9360824" y="5037255"/>
            <a:ext cx="4839595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docker run -p 82:80 -d </a:t>
            </a:r>
            <a:r>
              <a:rPr lang="en-IN" dirty="0" err="1"/>
              <a:t>nginxdemos</a:t>
            </a:r>
            <a:r>
              <a:rPr lang="en-IN" dirty="0"/>
              <a:t>/hello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305137-E0C3-2542-AAF6-A63DA1B3A748}"/>
              </a:ext>
            </a:extLst>
          </p:cNvPr>
          <p:cNvCxnSpPr>
            <a:cxnSpLocks/>
            <a:stCxn id="5" idx="0"/>
            <a:endCxn id="53" idx="3"/>
          </p:cNvCxnSpPr>
          <p:nvPr/>
        </p:nvCxnSpPr>
        <p:spPr>
          <a:xfrm flipH="1" flipV="1">
            <a:off x="7862925" y="2228151"/>
            <a:ext cx="3310097" cy="2267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4D1AFE-4D00-1B45-BE9F-2932BD7FCF8A}"/>
              </a:ext>
            </a:extLst>
          </p:cNvPr>
          <p:cNvCxnSpPr>
            <a:cxnSpLocks/>
            <a:stCxn id="53" idx="1"/>
            <a:endCxn id="38" idx="3"/>
          </p:cNvCxnSpPr>
          <p:nvPr/>
        </p:nvCxnSpPr>
        <p:spPr>
          <a:xfrm flipH="1" flipV="1">
            <a:off x="2024386" y="2105486"/>
            <a:ext cx="2181152" cy="122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AC1030-9CA5-AE40-A8EF-18156FCC3B3B}"/>
              </a:ext>
            </a:extLst>
          </p:cNvPr>
          <p:cNvCxnSpPr>
            <a:cxnSpLocks/>
            <a:stCxn id="38" idx="3"/>
            <a:endCxn id="21" idx="1"/>
          </p:cNvCxnSpPr>
          <p:nvPr/>
        </p:nvCxnSpPr>
        <p:spPr>
          <a:xfrm>
            <a:off x="2024386" y="2105486"/>
            <a:ext cx="2089712" cy="123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7D291375-A728-1C4F-B37C-8941FBA00A3F}"/>
              </a:ext>
            </a:extLst>
          </p:cNvPr>
          <p:cNvSpPr/>
          <p:nvPr/>
        </p:nvSpPr>
        <p:spPr>
          <a:xfrm>
            <a:off x="5485024" y="2156342"/>
            <a:ext cx="3867982" cy="3107985"/>
          </a:xfrm>
          <a:custGeom>
            <a:avLst/>
            <a:gdLst>
              <a:gd name="connsiteX0" fmla="*/ 3867982 w 3867982"/>
              <a:gd name="connsiteY0" fmla="*/ 3107985 h 3107985"/>
              <a:gd name="connsiteX1" fmla="*/ 2352690 w 3867982"/>
              <a:gd name="connsiteY1" fmla="*/ 64340 h 3107985"/>
              <a:gd name="connsiteX2" fmla="*/ 27502 w 3867982"/>
              <a:gd name="connsiteY2" fmla="*/ 1030991 h 3107985"/>
              <a:gd name="connsiteX3" fmla="*/ 1072530 w 3867982"/>
              <a:gd name="connsiteY3" fmla="*/ 1004865 h 3107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82" h="3107985">
                <a:moveTo>
                  <a:pt x="3867982" y="3107985"/>
                </a:moveTo>
                <a:cubicBezTo>
                  <a:pt x="3430376" y="1759245"/>
                  <a:pt x="2992770" y="410506"/>
                  <a:pt x="2352690" y="64340"/>
                </a:cubicBezTo>
                <a:cubicBezTo>
                  <a:pt x="1712610" y="-281826"/>
                  <a:pt x="240862" y="874237"/>
                  <a:pt x="27502" y="1030991"/>
                </a:cubicBezTo>
                <a:cubicBezTo>
                  <a:pt x="-185858" y="1187745"/>
                  <a:pt x="907067" y="1011396"/>
                  <a:pt x="1072530" y="1004865"/>
                </a:cubicBez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FDE9785F-DFDE-9D4D-BB52-FF4BF37A6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86" y="4892380"/>
            <a:ext cx="7900055" cy="2720175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Docker Registry or Docker Hub</a:t>
            </a:r>
          </a:p>
          <a:p>
            <a:pPr lvl="1"/>
            <a:r>
              <a:rPr lang="en-IN" dirty="0"/>
              <a:t>A Docker </a:t>
            </a:r>
            <a:r>
              <a:rPr lang="en-IN" i="1" dirty="0"/>
              <a:t>registry</a:t>
            </a:r>
            <a:r>
              <a:rPr lang="en-IN" dirty="0"/>
              <a:t> </a:t>
            </a:r>
            <a:r>
              <a:rPr lang="en-IN" dirty="0">
                <a:solidFill>
                  <a:srgbClr val="0070C0"/>
                </a:solidFill>
              </a:rPr>
              <a:t>stores</a:t>
            </a:r>
            <a:r>
              <a:rPr lang="en-IN" dirty="0"/>
              <a:t> Docker images. 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Docker Hub </a:t>
            </a:r>
            <a:r>
              <a:rPr lang="en-IN" dirty="0"/>
              <a:t>is a public registry that anyone can use, and Docker is configured to look for images on Docker Hub by default. </a:t>
            </a:r>
          </a:p>
          <a:p>
            <a:pPr lvl="1"/>
            <a:r>
              <a:rPr lang="en-IN" dirty="0"/>
              <a:t>We can even run our own </a:t>
            </a:r>
            <a:r>
              <a:rPr lang="en-IN" dirty="0">
                <a:solidFill>
                  <a:srgbClr val="0070C0"/>
                </a:solidFill>
              </a:rPr>
              <a:t>private registry</a:t>
            </a:r>
            <a:r>
              <a:rPr lang="en-IN" dirty="0"/>
              <a:t>. </a:t>
            </a:r>
          </a:p>
          <a:p>
            <a:pPr lvl="1"/>
            <a:r>
              <a:rPr lang="en-IN" dirty="0"/>
              <a:t>When we use the </a:t>
            </a:r>
            <a:r>
              <a:rPr lang="en-IN" dirty="0">
                <a:solidFill>
                  <a:srgbClr val="C00000"/>
                </a:solidFill>
              </a:rPr>
              <a:t>docker pull </a:t>
            </a:r>
            <a:r>
              <a:rPr lang="en-IN" dirty="0"/>
              <a:t>or </a:t>
            </a:r>
            <a:r>
              <a:rPr lang="en-IN" dirty="0">
                <a:solidFill>
                  <a:srgbClr val="C00000"/>
                </a:solidFill>
              </a:rPr>
              <a:t>docker run </a:t>
            </a:r>
            <a:r>
              <a:rPr lang="en-IN" dirty="0"/>
              <a:t>commands, the required images are pulled from our configured registry. </a:t>
            </a:r>
          </a:p>
          <a:p>
            <a:pPr lvl="1"/>
            <a:r>
              <a:rPr lang="en-IN" dirty="0"/>
              <a:t>When we use the </a:t>
            </a:r>
            <a:r>
              <a:rPr lang="en-IN" dirty="0">
                <a:solidFill>
                  <a:srgbClr val="C00000"/>
                </a:solidFill>
              </a:rPr>
              <a:t>docker push </a:t>
            </a:r>
            <a:r>
              <a:rPr lang="en-IN" dirty="0"/>
              <a:t>command, our image is pushed to our configured registry.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0869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AFAE5-8F4F-3740-9CD1-71D114F607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EEEA5-1B1F-E149-A69E-C5BF33B4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 err="1">
                <a:solidFill>
                  <a:srgbClr val="00B050"/>
                </a:solidFill>
              </a:rPr>
              <a:t>ReplicaSets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C95F2-1264-3A4A-8B49-5E4B481893E8}"/>
              </a:ext>
            </a:extLst>
          </p:cNvPr>
          <p:cNvSpPr/>
          <p:nvPr/>
        </p:nvSpPr>
        <p:spPr>
          <a:xfrm>
            <a:off x="2902931" y="3771106"/>
            <a:ext cx="2372810" cy="636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ReplicaSets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9DAF99-7510-3348-A94B-A131728A34DE}"/>
              </a:ext>
            </a:extLst>
          </p:cNvPr>
          <p:cNvSpPr/>
          <p:nvPr/>
        </p:nvSpPr>
        <p:spPr>
          <a:xfrm>
            <a:off x="7444452" y="1702140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Availability or Reliability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5ED618-2EA7-384D-BB31-9FC3890E0DA9}"/>
              </a:ext>
            </a:extLst>
          </p:cNvPr>
          <p:cNvSpPr/>
          <p:nvPr/>
        </p:nvSpPr>
        <p:spPr>
          <a:xfrm>
            <a:off x="7444452" y="3072938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D5BB22-B7EB-E043-A223-A294D38F72C3}"/>
              </a:ext>
            </a:extLst>
          </p:cNvPr>
          <p:cNvSpPr/>
          <p:nvPr/>
        </p:nvSpPr>
        <p:spPr>
          <a:xfrm>
            <a:off x="7444452" y="4383770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Balancing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73784-5E2D-5B4C-831A-EE8E759D939F}"/>
              </a:ext>
            </a:extLst>
          </p:cNvPr>
          <p:cNvSpPr/>
          <p:nvPr/>
        </p:nvSpPr>
        <p:spPr>
          <a:xfrm>
            <a:off x="7444452" y="5760892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Labels &amp; Selectors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A1F18C-0760-1143-A2B5-B145B68CB43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275741" y="2020444"/>
            <a:ext cx="2168711" cy="2068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2A17D7-8BBA-154A-9788-34A1BD58DB3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5275741" y="3391242"/>
            <a:ext cx="2168711" cy="698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311CE9-0026-CB49-BF8E-350AA86832B1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5275741" y="4089410"/>
            <a:ext cx="2168711" cy="612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5108E17-D8E3-B747-A3B0-D9716B9E0747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5275741" y="4089410"/>
            <a:ext cx="2168711" cy="1989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76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1F515-7102-4005-8287-358EFD075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54" y="1225743"/>
            <a:ext cx="7279753" cy="1722377"/>
          </a:xfrm>
        </p:spPr>
        <p:txBody>
          <a:bodyPr>
            <a:normAutofit/>
          </a:bodyPr>
          <a:lstStyle/>
          <a:p>
            <a:r>
              <a:rPr lang="en-IN" dirty="0"/>
              <a:t>A </a:t>
            </a:r>
            <a:r>
              <a:rPr lang="en-IN" dirty="0" err="1"/>
              <a:t>ReplicaSet’s</a:t>
            </a:r>
            <a:r>
              <a:rPr lang="en-IN" dirty="0"/>
              <a:t> purpose is to maintain a </a:t>
            </a:r>
            <a:r>
              <a:rPr lang="en-IN" dirty="0">
                <a:solidFill>
                  <a:srgbClr val="0070C0"/>
                </a:solidFill>
              </a:rPr>
              <a:t>stable set of replica Pods </a:t>
            </a:r>
            <a:r>
              <a:rPr lang="en-IN" dirty="0"/>
              <a:t>running at any given time.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6892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ReplicaSet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3675323" y="3261861"/>
            <a:ext cx="7279754" cy="403582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3860518" y="3622460"/>
            <a:ext cx="6933236" cy="32468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6521179" y="6470806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6137986" y="6914330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0C319B-471B-144E-932D-0A9F0B5483D9}"/>
              </a:ext>
            </a:extLst>
          </p:cNvPr>
          <p:cNvSpPr/>
          <p:nvPr/>
        </p:nvSpPr>
        <p:spPr>
          <a:xfrm>
            <a:off x="4196184" y="3992849"/>
            <a:ext cx="6281099" cy="2445531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4B3430-0E60-0A4C-9943-836C47E17E6B}"/>
              </a:ext>
            </a:extLst>
          </p:cNvPr>
          <p:cNvSpPr/>
          <p:nvPr/>
        </p:nvSpPr>
        <p:spPr>
          <a:xfrm>
            <a:off x="4586155" y="433914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45D659-E2B6-2F45-8035-89981F0F966D}"/>
              </a:ext>
            </a:extLst>
          </p:cNvPr>
          <p:cNvSpPr txBox="1"/>
          <p:nvPr/>
        </p:nvSpPr>
        <p:spPr>
          <a:xfrm>
            <a:off x="5094311" y="560343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5F1A018-28D9-D048-972A-BED631C4ED96}"/>
              </a:ext>
            </a:extLst>
          </p:cNvPr>
          <p:cNvGrpSpPr/>
          <p:nvPr/>
        </p:nvGrpSpPr>
        <p:grpSpPr>
          <a:xfrm>
            <a:off x="4897541" y="4680780"/>
            <a:ext cx="1006998" cy="827590"/>
            <a:chOff x="853440" y="4579716"/>
            <a:chExt cx="1006998" cy="82759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1BADFE1-FFD2-A141-A7FC-ED891314805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F0F18C4-AED4-E542-9E67-AB67036BC49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C020A8A-76C4-2E42-8A05-AB59076BE37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3AC1F80-4A5E-A54B-9BEA-7066D0B546F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B1755BE-E034-A541-958C-BDE33954AB7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E1BA34D-2FA7-4945-B528-5780F0B2E88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B308547-3D7A-CB49-BAB1-4260C3EAA599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47FA394A-4E66-B943-B9E2-4BF5ABE63819}"/>
              </a:ext>
            </a:extLst>
          </p:cNvPr>
          <p:cNvSpPr/>
          <p:nvPr/>
        </p:nvSpPr>
        <p:spPr>
          <a:xfrm>
            <a:off x="6501483" y="434965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7C4B6B2-6922-1F44-9C32-FD62DCB5128E}"/>
              </a:ext>
            </a:extLst>
          </p:cNvPr>
          <p:cNvSpPr txBox="1"/>
          <p:nvPr/>
        </p:nvSpPr>
        <p:spPr>
          <a:xfrm>
            <a:off x="7009639" y="561394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9170897-38E4-3C48-B5D9-8C4031EC8FA8}"/>
              </a:ext>
            </a:extLst>
          </p:cNvPr>
          <p:cNvGrpSpPr/>
          <p:nvPr/>
        </p:nvGrpSpPr>
        <p:grpSpPr>
          <a:xfrm>
            <a:off x="6812869" y="4691290"/>
            <a:ext cx="1006998" cy="827590"/>
            <a:chOff x="853440" y="4579716"/>
            <a:chExt cx="1006998" cy="82759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18F4F0B-7EC3-1849-8861-F2032CFDE4C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DE085A5-F39B-6847-AF59-3C49B6F2279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5F1286C-1941-964D-8577-B48149331C0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59340CB-3CD4-CE49-AAB7-F292D8E8095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74E97A6-DB47-664F-894A-228DA576BB3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2F0FC15-2866-6B49-ACC4-52251A621FD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766FC44-D3C8-6644-B0DB-49E92FC9B14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6300A229-DB5D-C442-BEB2-6A79F8122EE8}"/>
              </a:ext>
            </a:extLst>
          </p:cNvPr>
          <p:cNvSpPr txBox="1"/>
          <p:nvPr/>
        </p:nvSpPr>
        <p:spPr>
          <a:xfrm>
            <a:off x="6654110" y="6018114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235696F-6566-1844-981F-8A0AC33855EE}"/>
              </a:ext>
            </a:extLst>
          </p:cNvPr>
          <p:cNvSpPr/>
          <p:nvPr/>
        </p:nvSpPr>
        <p:spPr>
          <a:xfrm>
            <a:off x="8424935" y="433914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015E212-17E1-264D-AB18-4F03F81D0A4F}"/>
              </a:ext>
            </a:extLst>
          </p:cNvPr>
          <p:cNvSpPr txBox="1"/>
          <p:nvPr/>
        </p:nvSpPr>
        <p:spPr>
          <a:xfrm>
            <a:off x="8933091" y="560343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54266CB-DBC3-3245-B634-EACD1BFC7914}"/>
              </a:ext>
            </a:extLst>
          </p:cNvPr>
          <p:cNvGrpSpPr/>
          <p:nvPr/>
        </p:nvGrpSpPr>
        <p:grpSpPr>
          <a:xfrm>
            <a:off x="8736321" y="468078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A3BFEDF-E919-6345-B06F-1F825F2772C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64FD3CA-A176-BF4F-9BFF-899AB73DC5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63231B0-177F-014D-B104-F9643B804DC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7870448-A768-AD4C-9AE8-CDC7835C407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3ADEF82-F61F-6B4D-8765-089143185C2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CF54102-526E-C944-BA57-7BBF32FFCD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A939C36-B483-514B-A36B-F89EAC4485E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FE093700-4D10-B54B-8423-6E9F5CB0A8A7}"/>
              </a:ext>
            </a:extLst>
          </p:cNvPr>
          <p:cNvSpPr txBox="1">
            <a:spLocks/>
          </p:cNvSpPr>
          <p:nvPr/>
        </p:nvSpPr>
        <p:spPr>
          <a:xfrm>
            <a:off x="7277023" y="1227452"/>
            <a:ext cx="7279753" cy="172237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850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If our </a:t>
            </a:r>
            <a:r>
              <a:rPr lang="en-IN" dirty="0">
                <a:solidFill>
                  <a:srgbClr val="0070C0"/>
                </a:solidFill>
              </a:rPr>
              <a:t>application crashes (any pod dies), </a:t>
            </a:r>
            <a:r>
              <a:rPr lang="en-IN" dirty="0" err="1"/>
              <a:t>replicaset</a:t>
            </a:r>
            <a:r>
              <a:rPr lang="en-IN" dirty="0"/>
              <a:t> will </a:t>
            </a:r>
            <a:r>
              <a:rPr lang="en-IN" dirty="0">
                <a:solidFill>
                  <a:srgbClr val="00B050"/>
                </a:solidFill>
              </a:rPr>
              <a:t>recreate</a:t>
            </a:r>
            <a:r>
              <a:rPr lang="en-IN" dirty="0"/>
              <a:t> the pod immediately to ensure the configured number of pods running at any given time.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98DFDC-EFBD-6E45-A6DB-F425E82E1368}"/>
              </a:ext>
            </a:extLst>
          </p:cNvPr>
          <p:cNvSpPr/>
          <p:nvPr/>
        </p:nvSpPr>
        <p:spPr>
          <a:xfrm>
            <a:off x="219016" y="3891572"/>
            <a:ext cx="3193763" cy="17223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Reliability</a:t>
            </a:r>
          </a:p>
          <a:p>
            <a:pPr algn="ctr"/>
            <a:r>
              <a:rPr lang="en-US" sz="3000" dirty="0"/>
              <a:t>Or </a:t>
            </a:r>
          </a:p>
          <a:p>
            <a:pPr algn="ctr"/>
            <a:r>
              <a:rPr lang="en-US" sz="3000" dirty="0"/>
              <a:t>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363615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63627"/>
                                      </p:to>
                                    </p:animClr>
                                    <p:set>
                                      <p:cBhvr>
                                        <p:cTn id="5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19" grpId="0" animBg="1"/>
      <p:bldP spid="40" grpId="0" animBg="1"/>
      <p:bldP spid="41" grpId="0"/>
      <p:bldP spid="50" grpId="0" animBg="1"/>
      <p:bldP spid="51" grpId="0"/>
      <p:bldP spid="61" grpId="0"/>
      <p:bldP spid="62" grpId="0" animBg="1"/>
      <p:bldP spid="63" grpId="0"/>
      <p:bldP spid="2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27" y="-228336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ReplicaSet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5395353" y="2199627"/>
            <a:ext cx="9179228" cy="497631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5608298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7103500" y="63070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8608076" y="6745055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10089146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1534499" y="6329071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07C2AB-FF93-44FE-A2D1-80ACA59D2430}"/>
              </a:ext>
            </a:extLst>
          </p:cNvPr>
          <p:cNvSpPr/>
          <p:nvPr/>
        </p:nvSpPr>
        <p:spPr>
          <a:xfrm>
            <a:off x="5828901" y="3697457"/>
            <a:ext cx="8285967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66744B2-BE71-4562-AE41-0A2EE2B37E75}"/>
              </a:ext>
            </a:extLst>
          </p:cNvPr>
          <p:cNvSpPr/>
          <p:nvPr/>
        </p:nvSpPr>
        <p:spPr>
          <a:xfrm>
            <a:off x="6054603" y="401220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3B821E-5C16-4248-B06A-F2CEE2030D4B}"/>
              </a:ext>
            </a:extLst>
          </p:cNvPr>
          <p:cNvSpPr txBox="1"/>
          <p:nvPr/>
        </p:nvSpPr>
        <p:spPr>
          <a:xfrm>
            <a:off x="6562759" y="527649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2281A72-9AB8-4D92-AB37-755A610922D3}"/>
              </a:ext>
            </a:extLst>
          </p:cNvPr>
          <p:cNvGrpSpPr/>
          <p:nvPr/>
        </p:nvGrpSpPr>
        <p:grpSpPr>
          <a:xfrm>
            <a:off x="6365989" y="435384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35F23C2-A309-48C4-A509-70C14CEC180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1C22650-4D77-4736-A479-979A1FF3F8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7B32F0D-4278-4A5F-9F85-37A874D5866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AE47964-91AF-4BEB-A542-15208CA0CF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E8570B6-B6DB-49AD-8C64-912E3A36B4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9C2FE03-322D-4F17-BB6A-0BF2222A53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FB77D69-63B0-49BC-B2BF-891D23D13D8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893580D-20BD-474D-8094-CFDC8ECB81A0}"/>
              </a:ext>
            </a:extLst>
          </p:cNvPr>
          <p:cNvSpPr/>
          <p:nvPr/>
        </p:nvSpPr>
        <p:spPr>
          <a:xfrm>
            <a:off x="7969931" y="402271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514E30C-5306-45A6-8C30-8C24C1C858BF}"/>
              </a:ext>
            </a:extLst>
          </p:cNvPr>
          <p:cNvSpPr txBox="1"/>
          <p:nvPr/>
        </p:nvSpPr>
        <p:spPr>
          <a:xfrm>
            <a:off x="8478087" y="528700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82C700F-DAFF-49D4-9EC5-A0F0F9D13345}"/>
              </a:ext>
            </a:extLst>
          </p:cNvPr>
          <p:cNvGrpSpPr/>
          <p:nvPr/>
        </p:nvGrpSpPr>
        <p:grpSpPr>
          <a:xfrm>
            <a:off x="8281317" y="4364350"/>
            <a:ext cx="1006998" cy="827590"/>
            <a:chOff x="853440" y="4579716"/>
            <a:chExt cx="1006998" cy="8275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8674A2D-3A28-4601-8FC7-A3D43E52D48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252C1E-B9D3-4960-A8F6-08C428156B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D44087C-6889-4A31-9935-69E1263C162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62B8F28-2B0F-4FB6-AFDB-F985E5CA547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13C980F-DF8B-40CF-8377-D2B0FBC9C47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B5A8355-740C-4AFF-9BE2-DAE992CBEC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1886655-CA62-46B6-99B8-27557DBDD47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2E735263-AC2D-4E3A-BAB4-31E39A36AE9E}"/>
              </a:ext>
            </a:extLst>
          </p:cNvPr>
          <p:cNvSpPr/>
          <p:nvPr/>
        </p:nvSpPr>
        <p:spPr>
          <a:xfrm>
            <a:off x="10384977" y="3996100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5DBD057-D289-4BA1-8CB5-275EFA516CF7}"/>
              </a:ext>
            </a:extLst>
          </p:cNvPr>
          <p:cNvSpPr txBox="1"/>
          <p:nvPr/>
        </p:nvSpPr>
        <p:spPr>
          <a:xfrm>
            <a:off x="10893133" y="5260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CC605D-0215-43F9-8ADA-CB35528CA354}"/>
              </a:ext>
            </a:extLst>
          </p:cNvPr>
          <p:cNvGrpSpPr/>
          <p:nvPr/>
        </p:nvGrpSpPr>
        <p:grpSpPr>
          <a:xfrm>
            <a:off x="10696363" y="4337735"/>
            <a:ext cx="1006998" cy="827590"/>
            <a:chOff x="853440" y="4579716"/>
            <a:chExt cx="1006998" cy="82759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092E8A8-2ECC-4D7C-BC4D-6D7CB763AA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5DCA9C4-62A7-4C27-8356-1DFB1D838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398F970-4660-45E7-B746-9CE08BCF91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1F74877-BBBB-423D-95A2-35D85499F3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257629F-5252-40F1-BB2F-72A7D185B77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F50B40-CCB7-49E8-9C49-4242569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4EA6129-3E2F-41E6-BF7D-34EB3DDFC42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E1D6CC2-2A0A-4CEC-B3CF-85F223DEDDC2}"/>
              </a:ext>
            </a:extLst>
          </p:cNvPr>
          <p:cNvSpPr/>
          <p:nvPr/>
        </p:nvSpPr>
        <p:spPr>
          <a:xfrm>
            <a:off x="12300305" y="396517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0C7D59C-4785-448B-BF27-93434E598004}"/>
              </a:ext>
            </a:extLst>
          </p:cNvPr>
          <p:cNvSpPr txBox="1"/>
          <p:nvPr/>
        </p:nvSpPr>
        <p:spPr>
          <a:xfrm>
            <a:off x="12808461" y="522946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79A2CEF-77C4-4CE3-A141-8E4771AEEFAC}"/>
              </a:ext>
            </a:extLst>
          </p:cNvPr>
          <p:cNvGrpSpPr/>
          <p:nvPr/>
        </p:nvGrpSpPr>
        <p:grpSpPr>
          <a:xfrm>
            <a:off x="12611691" y="4306810"/>
            <a:ext cx="1006998" cy="827590"/>
            <a:chOff x="853440" y="4579716"/>
            <a:chExt cx="1006998" cy="82759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2A7AAF0-CCDA-4EFE-B87C-5210618FF68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D5F09CC-F018-4F00-A580-F2B8892F780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B3ADEA2-BE3E-4318-BD2F-CA5EDA50E1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7D0D2D9-AA60-4D54-8A0A-2C28E6BA1DF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18A8A70-8BAB-47F3-9AF3-F1B0477406F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FA16AF0-7382-4740-8D8B-D54047F8328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01F9814-9B4B-4321-9E25-9C45DBE6BBF3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3863E61-9F55-4F49-B000-4CEA81FDFF45}"/>
              </a:ext>
            </a:extLst>
          </p:cNvPr>
          <p:cNvSpPr txBox="1"/>
          <p:nvPr/>
        </p:nvSpPr>
        <p:spPr>
          <a:xfrm>
            <a:off x="9427872" y="5737255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id="{7FE31E42-9473-A146-A5FF-3BFF62AF8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7411" y="714996"/>
            <a:ext cx="914400" cy="914400"/>
          </a:xfrm>
          <a:prstGeom prst="rect">
            <a:avLst/>
          </a:prstGeom>
        </p:spPr>
      </p:pic>
      <p:pic>
        <p:nvPicPr>
          <p:cNvPr id="56" name="Graphic 55" descr="User">
            <a:extLst>
              <a:ext uri="{FF2B5EF4-FFF2-40B4-BE49-F238E27FC236}">
                <a16:creationId xmlns:a16="http://schemas.microsoft.com/office/drawing/2014/main" id="{99065ED7-9DCA-BD41-AC86-D95E811E8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3394" y="714996"/>
            <a:ext cx="914400" cy="914400"/>
          </a:xfrm>
          <a:prstGeom prst="rect">
            <a:avLst/>
          </a:prstGeom>
        </p:spPr>
      </p:pic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id="{F58CEACF-1084-A849-8870-4A9B602D8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9539" y="705029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68D767-0626-1C44-93F4-2A22C06D9137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6054611" y="162939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618D84C-950C-2447-9EF8-C5507306BFE7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7200594" y="1629396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3B86D77-96AA-EF46-87CB-BEDA9636CF8C}"/>
              </a:ext>
            </a:extLst>
          </p:cNvPr>
          <p:cNvCxnSpPr>
            <a:cxnSpLocks/>
          </p:cNvCxnSpPr>
          <p:nvPr/>
        </p:nvCxnSpPr>
        <p:spPr>
          <a:xfrm>
            <a:off x="8312990" y="163264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31CFCCEA-3639-3846-B7DA-818FC9A39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4512" y="703082"/>
            <a:ext cx="914400" cy="914400"/>
          </a:xfrm>
          <a:prstGeom prst="rect">
            <a:avLst/>
          </a:prstGeom>
        </p:spPr>
      </p:pic>
      <p:pic>
        <p:nvPicPr>
          <p:cNvPr id="63" name="Graphic 62" descr="User">
            <a:extLst>
              <a:ext uri="{FF2B5EF4-FFF2-40B4-BE49-F238E27FC236}">
                <a16:creationId xmlns:a16="http://schemas.microsoft.com/office/drawing/2014/main" id="{6807737B-28DF-434C-B757-DF12BCBED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0495" y="703082"/>
            <a:ext cx="914400" cy="914400"/>
          </a:xfrm>
          <a:prstGeom prst="rect">
            <a:avLst/>
          </a:prstGeom>
        </p:spPr>
      </p:pic>
      <p:pic>
        <p:nvPicPr>
          <p:cNvPr id="74" name="Graphic 73" descr="User">
            <a:extLst>
              <a:ext uri="{FF2B5EF4-FFF2-40B4-BE49-F238E27FC236}">
                <a16:creationId xmlns:a16="http://schemas.microsoft.com/office/drawing/2014/main" id="{B0CEB636-0BEB-DA4A-A158-A097F10D6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6640" y="693115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508FE28-B22D-CB45-9470-616724AB7E5E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9421712" y="16174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9215BBF-91C8-F745-A685-6EAED158706C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10567695" y="16174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F524EE3-14E2-FD41-A0C1-CFDA113C54FF}"/>
              </a:ext>
            </a:extLst>
          </p:cNvPr>
          <p:cNvCxnSpPr>
            <a:cxnSpLocks/>
          </p:cNvCxnSpPr>
          <p:nvPr/>
        </p:nvCxnSpPr>
        <p:spPr>
          <a:xfrm>
            <a:off x="11680091" y="16207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phic 77" descr="User">
            <a:extLst>
              <a:ext uri="{FF2B5EF4-FFF2-40B4-BE49-F238E27FC236}">
                <a16:creationId xmlns:a16="http://schemas.microsoft.com/office/drawing/2014/main" id="{93E1A824-0398-3040-AE70-9D830ACE5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38408" y="665671"/>
            <a:ext cx="914400" cy="914400"/>
          </a:xfrm>
          <a:prstGeom prst="rect">
            <a:avLst/>
          </a:prstGeom>
        </p:spPr>
      </p:pic>
      <p:pic>
        <p:nvPicPr>
          <p:cNvPr id="79" name="Graphic 78" descr="User">
            <a:extLst>
              <a:ext uri="{FF2B5EF4-FFF2-40B4-BE49-F238E27FC236}">
                <a16:creationId xmlns:a16="http://schemas.microsoft.com/office/drawing/2014/main" id="{14C9444B-F395-8249-97D8-A05F99009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4391" y="665671"/>
            <a:ext cx="914400" cy="914400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0882957-0C2C-E847-8336-D50E3DF7EE3A}"/>
              </a:ext>
            </a:extLst>
          </p:cNvPr>
          <p:cNvCxnSpPr>
            <a:cxnSpLocks/>
            <a:stCxn id="78" idx="2"/>
          </p:cNvCxnSpPr>
          <p:nvPr/>
        </p:nvCxnSpPr>
        <p:spPr>
          <a:xfrm>
            <a:off x="12695608" y="158007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4C9B0FD-BAE1-B049-925F-B8F5E30955A2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3841591" y="1580071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06FA04DE-A7FB-A943-80B7-3FF911252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19" y="1088020"/>
            <a:ext cx="5049487" cy="6324335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Load Balancing</a:t>
            </a:r>
          </a:p>
          <a:p>
            <a:r>
              <a:rPr lang="en-IN" dirty="0"/>
              <a:t>To avoid overloading of traffic to single pod we can use </a:t>
            </a:r>
            <a:r>
              <a:rPr lang="en-IN" dirty="0">
                <a:solidFill>
                  <a:srgbClr val="0070C0"/>
                </a:solidFill>
              </a:rPr>
              <a:t>load balancing</a:t>
            </a:r>
            <a:r>
              <a:rPr lang="en-IN" dirty="0"/>
              <a:t>. </a:t>
            </a:r>
          </a:p>
          <a:p>
            <a:r>
              <a:rPr lang="en-IN" dirty="0"/>
              <a:t>Kubernetes provides pod load balancing </a:t>
            </a:r>
            <a:r>
              <a:rPr lang="en-IN" dirty="0">
                <a:solidFill>
                  <a:srgbClr val="0070C0"/>
                </a:solidFill>
              </a:rPr>
              <a:t>out of the box </a:t>
            </a:r>
            <a:r>
              <a:rPr lang="en-IN" dirty="0"/>
              <a:t>using </a:t>
            </a:r>
            <a:r>
              <a:rPr lang="en-IN" dirty="0">
                <a:solidFill>
                  <a:srgbClr val="00B050"/>
                </a:solidFill>
              </a:rPr>
              <a:t>Services</a:t>
            </a:r>
            <a:r>
              <a:rPr lang="en-IN" dirty="0"/>
              <a:t>  for the pods which are part of a ReplicaSet</a:t>
            </a:r>
          </a:p>
          <a:p>
            <a:r>
              <a:rPr lang="en-IN" dirty="0">
                <a:solidFill>
                  <a:srgbClr val="0070C0"/>
                </a:solidFill>
              </a:rPr>
              <a:t>Labels &amp; Selectors </a:t>
            </a:r>
            <a:r>
              <a:rPr lang="en-IN" dirty="0"/>
              <a:t>are the </a:t>
            </a:r>
            <a:r>
              <a:rPr lang="en-IN" dirty="0">
                <a:solidFill>
                  <a:srgbClr val="C00000"/>
                </a:solidFill>
              </a:rPr>
              <a:t>key items </a:t>
            </a:r>
            <a:r>
              <a:rPr lang="en-IN" dirty="0"/>
              <a:t>which </a:t>
            </a:r>
            <a:r>
              <a:rPr lang="en-IN" dirty="0">
                <a:solidFill>
                  <a:srgbClr val="C00000"/>
                </a:solidFill>
              </a:rPr>
              <a:t>ties</a:t>
            </a:r>
            <a:r>
              <a:rPr lang="en-IN" dirty="0"/>
              <a:t> all 3 together (Pod, ReplicaSet &amp; Service), we will know in detail when we are writing YAML manifests for these objects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E2DC26-4793-8941-A5BF-D784AB6F301C}"/>
              </a:ext>
            </a:extLst>
          </p:cNvPr>
          <p:cNvSpPr/>
          <p:nvPr/>
        </p:nvSpPr>
        <p:spPr>
          <a:xfrm>
            <a:off x="5828901" y="2657838"/>
            <a:ext cx="8285967" cy="49047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146086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19" grpId="0" animBg="1"/>
      <p:bldP spid="52" grpId="0" animBg="1"/>
      <p:bldP spid="53" grpId="0"/>
      <p:bldP spid="72" grpId="0" animBg="1"/>
      <p:bldP spid="73" grpId="0"/>
      <p:bldP spid="94" grpId="0" animBg="1"/>
      <p:bldP spid="95" grpId="0"/>
      <p:bldP spid="104" grpId="0" animBg="1"/>
      <p:bldP spid="105" grpId="0"/>
      <p:bldP spid="20" grpId="0"/>
      <p:bldP spid="1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27" y="-228336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ReplicaSet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5395353" y="2199627"/>
            <a:ext cx="9179228" cy="497631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5608298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7103500" y="63070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8608076" y="6745055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10089146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1534499" y="6329071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07C2AB-FF93-44FE-A2D1-80ACA59D2430}"/>
              </a:ext>
            </a:extLst>
          </p:cNvPr>
          <p:cNvSpPr/>
          <p:nvPr/>
        </p:nvSpPr>
        <p:spPr>
          <a:xfrm>
            <a:off x="5828901" y="3697457"/>
            <a:ext cx="8285967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66744B2-BE71-4562-AE41-0A2EE2B37E75}"/>
              </a:ext>
            </a:extLst>
          </p:cNvPr>
          <p:cNvSpPr/>
          <p:nvPr/>
        </p:nvSpPr>
        <p:spPr>
          <a:xfrm>
            <a:off x="6054603" y="401220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3B821E-5C16-4248-B06A-F2CEE2030D4B}"/>
              </a:ext>
            </a:extLst>
          </p:cNvPr>
          <p:cNvSpPr txBox="1"/>
          <p:nvPr/>
        </p:nvSpPr>
        <p:spPr>
          <a:xfrm>
            <a:off x="6562759" y="527649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2281A72-9AB8-4D92-AB37-755A610922D3}"/>
              </a:ext>
            </a:extLst>
          </p:cNvPr>
          <p:cNvGrpSpPr/>
          <p:nvPr/>
        </p:nvGrpSpPr>
        <p:grpSpPr>
          <a:xfrm>
            <a:off x="6365989" y="435384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35F23C2-A309-48C4-A509-70C14CEC180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1C22650-4D77-4736-A479-979A1FF3F8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7B32F0D-4278-4A5F-9F85-37A874D5866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AE47964-91AF-4BEB-A542-15208CA0CF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E8570B6-B6DB-49AD-8C64-912E3A36B4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9C2FE03-322D-4F17-BB6A-0BF2222A53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FB77D69-63B0-49BC-B2BF-891D23D13D8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893580D-20BD-474D-8094-CFDC8ECB81A0}"/>
              </a:ext>
            </a:extLst>
          </p:cNvPr>
          <p:cNvSpPr/>
          <p:nvPr/>
        </p:nvSpPr>
        <p:spPr>
          <a:xfrm>
            <a:off x="7969931" y="402271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514E30C-5306-45A6-8C30-8C24C1C858BF}"/>
              </a:ext>
            </a:extLst>
          </p:cNvPr>
          <p:cNvSpPr txBox="1"/>
          <p:nvPr/>
        </p:nvSpPr>
        <p:spPr>
          <a:xfrm>
            <a:off x="8478087" y="528700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82C700F-DAFF-49D4-9EC5-A0F0F9D13345}"/>
              </a:ext>
            </a:extLst>
          </p:cNvPr>
          <p:cNvGrpSpPr/>
          <p:nvPr/>
        </p:nvGrpSpPr>
        <p:grpSpPr>
          <a:xfrm>
            <a:off x="8281317" y="4364350"/>
            <a:ext cx="1006998" cy="827590"/>
            <a:chOff x="853440" y="4579716"/>
            <a:chExt cx="1006998" cy="8275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8674A2D-3A28-4601-8FC7-A3D43E52D48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252C1E-B9D3-4960-A8F6-08C428156B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D44087C-6889-4A31-9935-69E1263C162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62B8F28-2B0F-4FB6-AFDB-F985E5CA547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13C980F-DF8B-40CF-8377-D2B0FBC9C47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B5A8355-740C-4AFF-9BE2-DAE992CBEC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1886655-CA62-46B6-99B8-27557DBDD47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2E735263-AC2D-4E3A-BAB4-31E39A36AE9E}"/>
              </a:ext>
            </a:extLst>
          </p:cNvPr>
          <p:cNvSpPr/>
          <p:nvPr/>
        </p:nvSpPr>
        <p:spPr>
          <a:xfrm>
            <a:off x="10384977" y="3996100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5DBD057-D289-4BA1-8CB5-275EFA516CF7}"/>
              </a:ext>
            </a:extLst>
          </p:cNvPr>
          <p:cNvSpPr txBox="1"/>
          <p:nvPr/>
        </p:nvSpPr>
        <p:spPr>
          <a:xfrm>
            <a:off x="10893133" y="5260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CC605D-0215-43F9-8ADA-CB35528CA354}"/>
              </a:ext>
            </a:extLst>
          </p:cNvPr>
          <p:cNvGrpSpPr/>
          <p:nvPr/>
        </p:nvGrpSpPr>
        <p:grpSpPr>
          <a:xfrm>
            <a:off x="10696363" y="4337735"/>
            <a:ext cx="1006998" cy="827590"/>
            <a:chOff x="853440" y="4579716"/>
            <a:chExt cx="1006998" cy="82759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092E8A8-2ECC-4D7C-BC4D-6D7CB763AA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5DCA9C4-62A7-4C27-8356-1DFB1D838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398F970-4660-45E7-B746-9CE08BCF91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1F74877-BBBB-423D-95A2-35D85499F3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257629F-5252-40F1-BB2F-72A7D185B77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F50B40-CCB7-49E8-9C49-4242569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4EA6129-3E2F-41E6-BF7D-34EB3DDFC42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E1D6CC2-2A0A-4CEC-B3CF-85F223DEDDC2}"/>
              </a:ext>
            </a:extLst>
          </p:cNvPr>
          <p:cNvSpPr/>
          <p:nvPr/>
        </p:nvSpPr>
        <p:spPr>
          <a:xfrm>
            <a:off x="12300305" y="396517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0C7D59C-4785-448B-BF27-93434E598004}"/>
              </a:ext>
            </a:extLst>
          </p:cNvPr>
          <p:cNvSpPr txBox="1"/>
          <p:nvPr/>
        </p:nvSpPr>
        <p:spPr>
          <a:xfrm>
            <a:off x="12808461" y="522946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79A2CEF-77C4-4CE3-A141-8E4771AEEFAC}"/>
              </a:ext>
            </a:extLst>
          </p:cNvPr>
          <p:cNvGrpSpPr/>
          <p:nvPr/>
        </p:nvGrpSpPr>
        <p:grpSpPr>
          <a:xfrm>
            <a:off x="12611691" y="4306810"/>
            <a:ext cx="1006998" cy="827590"/>
            <a:chOff x="853440" y="4579716"/>
            <a:chExt cx="1006998" cy="82759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2A7AAF0-CCDA-4EFE-B87C-5210618FF68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D5F09CC-F018-4F00-A580-F2B8892F780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B3ADEA2-BE3E-4318-BD2F-CA5EDA50E1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7D0D2D9-AA60-4D54-8A0A-2C28E6BA1DF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18A8A70-8BAB-47F3-9AF3-F1B0477406F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FA16AF0-7382-4740-8D8B-D54047F8328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01F9814-9B4B-4321-9E25-9C45DBE6BBF3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3863E61-9F55-4F49-B000-4CEA81FDFF45}"/>
              </a:ext>
            </a:extLst>
          </p:cNvPr>
          <p:cNvSpPr txBox="1"/>
          <p:nvPr/>
        </p:nvSpPr>
        <p:spPr>
          <a:xfrm>
            <a:off x="9427872" y="5737255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id="{7FE31E42-9473-A146-A5FF-3BFF62AF8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7411" y="714996"/>
            <a:ext cx="914400" cy="914400"/>
          </a:xfrm>
          <a:prstGeom prst="rect">
            <a:avLst/>
          </a:prstGeom>
        </p:spPr>
      </p:pic>
      <p:pic>
        <p:nvPicPr>
          <p:cNvPr id="56" name="Graphic 55" descr="User">
            <a:extLst>
              <a:ext uri="{FF2B5EF4-FFF2-40B4-BE49-F238E27FC236}">
                <a16:creationId xmlns:a16="http://schemas.microsoft.com/office/drawing/2014/main" id="{99065ED7-9DCA-BD41-AC86-D95E811E8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3394" y="714996"/>
            <a:ext cx="914400" cy="914400"/>
          </a:xfrm>
          <a:prstGeom prst="rect">
            <a:avLst/>
          </a:prstGeom>
        </p:spPr>
      </p:pic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id="{F58CEACF-1084-A849-8870-4A9B602D8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9539" y="705029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68D767-0626-1C44-93F4-2A22C06D9137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6054611" y="162939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618D84C-950C-2447-9EF8-C5507306BFE7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7200594" y="1629396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3B86D77-96AA-EF46-87CB-BEDA9636CF8C}"/>
              </a:ext>
            </a:extLst>
          </p:cNvPr>
          <p:cNvCxnSpPr>
            <a:cxnSpLocks/>
          </p:cNvCxnSpPr>
          <p:nvPr/>
        </p:nvCxnSpPr>
        <p:spPr>
          <a:xfrm>
            <a:off x="8312990" y="163264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31CFCCEA-3639-3846-B7DA-818FC9A39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4512" y="703082"/>
            <a:ext cx="914400" cy="914400"/>
          </a:xfrm>
          <a:prstGeom prst="rect">
            <a:avLst/>
          </a:prstGeom>
        </p:spPr>
      </p:pic>
      <p:pic>
        <p:nvPicPr>
          <p:cNvPr id="63" name="Graphic 62" descr="User">
            <a:extLst>
              <a:ext uri="{FF2B5EF4-FFF2-40B4-BE49-F238E27FC236}">
                <a16:creationId xmlns:a16="http://schemas.microsoft.com/office/drawing/2014/main" id="{6807737B-28DF-434C-B757-DF12BCBED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0495" y="703082"/>
            <a:ext cx="914400" cy="914400"/>
          </a:xfrm>
          <a:prstGeom prst="rect">
            <a:avLst/>
          </a:prstGeom>
        </p:spPr>
      </p:pic>
      <p:pic>
        <p:nvPicPr>
          <p:cNvPr id="74" name="Graphic 73" descr="User">
            <a:extLst>
              <a:ext uri="{FF2B5EF4-FFF2-40B4-BE49-F238E27FC236}">
                <a16:creationId xmlns:a16="http://schemas.microsoft.com/office/drawing/2014/main" id="{B0CEB636-0BEB-DA4A-A158-A097F10D6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6640" y="693115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508FE28-B22D-CB45-9470-616724AB7E5E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9421712" y="16174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9215BBF-91C8-F745-A685-6EAED158706C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10567695" y="16174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F524EE3-14E2-FD41-A0C1-CFDA113C54FF}"/>
              </a:ext>
            </a:extLst>
          </p:cNvPr>
          <p:cNvCxnSpPr>
            <a:cxnSpLocks/>
          </p:cNvCxnSpPr>
          <p:nvPr/>
        </p:nvCxnSpPr>
        <p:spPr>
          <a:xfrm>
            <a:off x="11680091" y="16207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phic 77" descr="User">
            <a:extLst>
              <a:ext uri="{FF2B5EF4-FFF2-40B4-BE49-F238E27FC236}">
                <a16:creationId xmlns:a16="http://schemas.microsoft.com/office/drawing/2014/main" id="{93E1A824-0398-3040-AE70-9D830ACE5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38408" y="665671"/>
            <a:ext cx="914400" cy="914400"/>
          </a:xfrm>
          <a:prstGeom prst="rect">
            <a:avLst/>
          </a:prstGeom>
        </p:spPr>
      </p:pic>
      <p:pic>
        <p:nvPicPr>
          <p:cNvPr id="79" name="Graphic 78" descr="User">
            <a:extLst>
              <a:ext uri="{FF2B5EF4-FFF2-40B4-BE49-F238E27FC236}">
                <a16:creationId xmlns:a16="http://schemas.microsoft.com/office/drawing/2014/main" id="{14C9444B-F395-8249-97D8-A05F99009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4391" y="665671"/>
            <a:ext cx="914400" cy="914400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0882957-0C2C-E847-8336-D50E3DF7EE3A}"/>
              </a:ext>
            </a:extLst>
          </p:cNvPr>
          <p:cNvCxnSpPr>
            <a:cxnSpLocks/>
            <a:stCxn id="78" idx="2"/>
          </p:cNvCxnSpPr>
          <p:nvPr/>
        </p:nvCxnSpPr>
        <p:spPr>
          <a:xfrm>
            <a:off x="12695608" y="158007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4C9B0FD-BAE1-B049-925F-B8F5E30955A2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3841591" y="1580071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06FA04DE-A7FB-A943-80B7-3FF911252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0" y="1088020"/>
            <a:ext cx="5180660" cy="6324335"/>
          </a:xfrm>
        </p:spPr>
        <p:txBody>
          <a:bodyPr/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Scaling</a:t>
            </a:r>
          </a:p>
          <a:p>
            <a:r>
              <a:rPr lang="en-IN" dirty="0"/>
              <a:t>When load become too much for the number of existing pods, Kubernetes enables us to easily </a:t>
            </a:r>
            <a:r>
              <a:rPr lang="en-IN" dirty="0">
                <a:solidFill>
                  <a:srgbClr val="0070C0"/>
                </a:solidFill>
              </a:rPr>
              <a:t>scale</a:t>
            </a:r>
            <a:r>
              <a:rPr lang="en-IN" dirty="0"/>
              <a:t> up our application, adding additional pods as needed.</a:t>
            </a:r>
          </a:p>
          <a:p>
            <a:r>
              <a:rPr lang="en-IN" dirty="0"/>
              <a:t>This is going to be </a:t>
            </a:r>
            <a:r>
              <a:rPr lang="en-IN" dirty="0">
                <a:solidFill>
                  <a:srgbClr val="0070C0"/>
                </a:solidFill>
              </a:rPr>
              <a:t>seamless and super quick</a:t>
            </a:r>
            <a:r>
              <a:rPr lang="en-IN" dirty="0"/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E2DC26-4793-8941-A5BF-D784AB6F301C}"/>
              </a:ext>
            </a:extLst>
          </p:cNvPr>
          <p:cNvSpPr/>
          <p:nvPr/>
        </p:nvSpPr>
        <p:spPr>
          <a:xfrm>
            <a:off x="5828901" y="2657838"/>
            <a:ext cx="8285967" cy="49047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81937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19" grpId="0" animBg="1"/>
      <p:bldP spid="52" grpId="0" animBg="1"/>
      <p:bldP spid="53" grpId="0"/>
      <p:bldP spid="72" grpId="0" animBg="1"/>
      <p:bldP spid="73" grpId="0"/>
      <p:bldP spid="94" grpId="0" animBg="1"/>
      <p:bldP spid="95" grpId="0"/>
      <p:bldP spid="104" grpId="0" animBg="1"/>
      <p:bldP spid="105" grpId="0"/>
      <p:bldP spid="20" grpId="0"/>
      <p:bldP spid="1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8983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B050"/>
                </a:solidFill>
              </a:rPr>
              <a:t>ReplicaSets</a:t>
            </a:r>
            <a:r>
              <a:rPr lang="en-US" sz="7000" b="1" dirty="0">
                <a:solidFill>
                  <a:srgbClr val="00B05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932960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Deployments</a:t>
            </a:r>
          </a:p>
        </p:txBody>
      </p:sp>
    </p:spTree>
    <p:extLst>
      <p:ext uri="{BB962C8B-B14F-4D97-AF65-F5344CB8AC3E}">
        <p14:creationId xmlns:p14="http://schemas.microsoft.com/office/powerpoint/2010/main" val="20327460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51184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Deployments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2163619" y="1875616"/>
            <a:ext cx="11065398" cy="573819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2528692" y="2107576"/>
            <a:ext cx="4891743" cy="511119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4050187" y="6851204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6593300" y="71829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8120591" y="2107577"/>
            <a:ext cx="4737265" cy="511119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9246876" y="6849089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2A8889-4B40-438D-8CCA-E6401D68D57B}"/>
              </a:ext>
            </a:extLst>
          </p:cNvPr>
          <p:cNvSpPr/>
          <p:nvPr/>
        </p:nvSpPr>
        <p:spPr>
          <a:xfrm>
            <a:off x="3000064" y="3225045"/>
            <a:ext cx="9421793" cy="35737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11B6B174-7764-428C-9D94-57D8A2CA3579}"/>
              </a:ext>
            </a:extLst>
          </p:cNvPr>
          <p:cNvSpPr/>
          <p:nvPr/>
        </p:nvSpPr>
        <p:spPr>
          <a:xfrm>
            <a:off x="3338644" y="3728553"/>
            <a:ext cx="8807669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4E1852A-132D-4565-9274-87D61794A98A}"/>
              </a:ext>
            </a:extLst>
          </p:cNvPr>
          <p:cNvSpPr/>
          <p:nvPr/>
        </p:nvSpPr>
        <p:spPr>
          <a:xfrm>
            <a:off x="3542031" y="403172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74703B3-718E-43C7-A56B-C23DCDEBB419}"/>
              </a:ext>
            </a:extLst>
          </p:cNvPr>
          <p:cNvSpPr txBox="1"/>
          <p:nvPr/>
        </p:nvSpPr>
        <p:spPr>
          <a:xfrm>
            <a:off x="4050187" y="529602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70FA42A-789F-4CEA-AB7D-BDC9C0B91597}"/>
              </a:ext>
            </a:extLst>
          </p:cNvPr>
          <p:cNvGrpSpPr/>
          <p:nvPr/>
        </p:nvGrpSpPr>
        <p:grpSpPr>
          <a:xfrm>
            <a:off x="3853417" y="4373361"/>
            <a:ext cx="1006998" cy="827590"/>
            <a:chOff x="853440" y="4579716"/>
            <a:chExt cx="1006998" cy="82759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4C0AF28-8B21-4A2B-981F-A71AAF55CB5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4F10CEE-80F1-4768-985A-8F80390827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B9AAB00-B7DF-407B-9488-EDB194E99B3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7A63F5C-8A65-4381-9F09-C29C99D70D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C07C87A-A94D-4999-96FB-1B0517FCC9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1E02E33-DB4F-4765-B2BA-1290471FCB4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2683EFD-D826-4875-B146-46D5F2CEF6A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3841CD70-F1BB-4EBB-AA45-06793C50F81B}"/>
              </a:ext>
            </a:extLst>
          </p:cNvPr>
          <p:cNvSpPr/>
          <p:nvPr/>
        </p:nvSpPr>
        <p:spPr>
          <a:xfrm>
            <a:off x="5457359" y="404223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9F705E2-62B9-4CF4-94C3-6DD6D4F36661}"/>
              </a:ext>
            </a:extLst>
          </p:cNvPr>
          <p:cNvSpPr txBox="1"/>
          <p:nvPr/>
        </p:nvSpPr>
        <p:spPr>
          <a:xfrm>
            <a:off x="5965515" y="530653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D95D049-63CC-42EE-85A9-24334D355C47}"/>
              </a:ext>
            </a:extLst>
          </p:cNvPr>
          <p:cNvGrpSpPr/>
          <p:nvPr/>
        </p:nvGrpSpPr>
        <p:grpSpPr>
          <a:xfrm>
            <a:off x="5768745" y="4383871"/>
            <a:ext cx="1006998" cy="827590"/>
            <a:chOff x="853440" y="4579716"/>
            <a:chExt cx="1006998" cy="827590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FB3F022-3A02-4B70-8285-F5569E20823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8DDDF3D-DB58-4913-9B55-A5C54F7C6F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4C98003-840D-4714-9535-8C5434E8FA5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5AF247D-D3A8-4FE6-B95A-C061398D53B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1BE2E516-1792-46B5-A8D0-C031374AD353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7CEFBB31-D5CA-410A-B21D-7FE497314E6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1937A577-2FC2-4502-8683-0D096A137A95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57" name="Rectangle 156">
            <a:extLst>
              <a:ext uri="{FF2B5EF4-FFF2-40B4-BE49-F238E27FC236}">
                <a16:creationId xmlns:a16="http://schemas.microsoft.com/office/drawing/2014/main" id="{A9574623-8C6C-4677-B1AA-C5125CA8789E}"/>
              </a:ext>
            </a:extLst>
          </p:cNvPr>
          <p:cNvSpPr/>
          <p:nvPr/>
        </p:nvSpPr>
        <p:spPr>
          <a:xfrm>
            <a:off x="8416422" y="402719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1636F2C-A2E3-46C6-A643-92932F5DD410}"/>
              </a:ext>
            </a:extLst>
          </p:cNvPr>
          <p:cNvSpPr txBox="1"/>
          <p:nvPr/>
        </p:nvSpPr>
        <p:spPr>
          <a:xfrm>
            <a:off x="8924578" y="529149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A431A5D-7486-46BC-8DC4-18FA276F12A2}"/>
              </a:ext>
            </a:extLst>
          </p:cNvPr>
          <p:cNvGrpSpPr/>
          <p:nvPr/>
        </p:nvGrpSpPr>
        <p:grpSpPr>
          <a:xfrm>
            <a:off x="8727808" y="4368831"/>
            <a:ext cx="1006998" cy="827590"/>
            <a:chOff x="853440" y="4579716"/>
            <a:chExt cx="1006998" cy="827590"/>
          </a:xfrm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53758EB2-4C28-4209-8448-E11FFED8591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512CEA2A-FC0D-4BE7-89AC-426B7C18DD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3328CEE-9DB9-4124-A54B-AD1BF2C229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9B862D2-A385-499A-B225-3985A91B5596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9C11FEEC-A1AD-4903-B163-51415E8C8D3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57BCB1CE-C3F0-40F4-9EF0-E7480AB2C4E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B3B91B1A-6F7F-4E53-9F1B-CFF894F74B0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67" name="Rectangle 166">
            <a:extLst>
              <a:ext uri="{FF2B5EF4-FFF2-40B4-BE49-F238E27FC236}">
                <a16:creationId xmlns:a16="http://schemas.microsoft.com/office/drawing/2014/main" id="{2E1A29D0-08FD-444A-91BF-06FB024B40D3}"/>
              </a:ext>
            </a:extLst>
          </p:cNvPr>
          <p:cNvSpPr/>
          <p:nvPr/>
        </p:nvSpPr>
        <p:spPr>
          <a:xfrm>
            <a:off x="10331750" y="3996271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5A69A01-3EBF-438A-9BAC-88E97E07A699}"/>
              </a:ext>
            </a:extLst>
          </p:cNvPr>
          <p:cNvSpPr txBox="1"/>
          <p:nvPr/>
        </p:nvSpPr>
        <p:spPr>
          <a:xfrm>
            <a:off x="10839906" y="5260565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337FFE1C-2F84-44B0-8F35-B19C246D0451}"/>
              </a:ext>
            </a:extLst>
          </p:cNvPr>
          <p:cNvGrpSpPr/>
          <p:nvPr/>
        </p:nvGrpSpPr>
        <p:grpSpPr>
          <a:xfrm>
            <a:off x="10643136" y="4337906"/>
            <a:ext cx="1006998" cy="827590"/>
            <a:chOff x="853440" y="4579716"/>
            <a:chExt cx="1006998" cy="827590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E746BB20-3353-4DCE-BBF5-30065548635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837FED72-0BA7-42A8-BB05-66C5E15ED6B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0C18E1D-0918-4CB3-954D-91BBB967799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3A7CB74-2A7F-48F2-82DB-C832F148A96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2FDC518A-3289-4A86-B277-D48A4DC9B06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0702874B-6E3C-4181-88D1-B27EDCBE7F2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A4CD832-D6F6-4021-A6BE-C8F74ECEAAB2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BBE62429-E342-4C0B-9431-2F12E2E99789}"/>
              </a:ext>
            </a:extLst>
          </p:cNvPr>
          <p:cNvSpPr txBox="1"/>
          <p:nvPr/>
        </p:nvSpPr>
        <p:spPr>
          <a:xfrm>
            <a:off x="7051176" y="5744212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BA140A-628B-4FBF-A8F8-ECA3DF5C74A1}"/>
              </a:ext>
            </a:extLst>
          </p:cNvPr>
          <p:cNvSpPr txBox="1"/>
          <p:nvPr/>
        </p:nvSpPr>
        <p:spPr>
          <a:xfrm>
            <a:off x="6974142" y="6407587"/>
            <a:ext cx="15927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Deployment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C84E7B-7538-0B42-9F81-DA1C575F6B69}"/>
              </a:ext>
            </a:extLst>
          </p:cNvPr>
          <p:cNvSpPr/>
          <p:nvPr/>
        </p:nvSpPr>
        <p:spPr>
          <a:xfrm>
            <a:off x="2980266" y="2322906"/>
            <a:ext cx="9421793" cy="54295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id="{075E19E8-EB5E-504B-BC3C-F9AB5D023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81444" y="475561"/>
            <a:ext cx="914400" cy="9144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079ACD6-B84B-E142-96D7-BE602B6A0EAD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3338644" y="138996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id="{05B38FFD-5332-094F-A5AC-0F7E3DC6A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9022" y="472143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F261AFD-132D-A340-B1E4-C1D4A77A7D5B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4626222" y="1386543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aphic 59" descr="User">
            <a:extLst>
              <a:ext uri="{FF2B5EF4-FFF2-40B4-BE49-F238E27FC236}">
                <a16:creationId xmlns:a16="http://schemas.microsoft.com/office/drawing/2014/main" id="{7912C8F7-33C1-CD48-BF9C-4C741C855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6398" y="483083"/>
            <a:ext cx="914400" cy="914400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045E4E1-6814-6F4F-A93A-579A9905AC6A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5763598" y="1397483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05557C88-EB52-8A42-BA50-9F30A49A0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3976" y="479665"/>
            <a:ext cx="914400" cy="914400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263857D-F3B0-9448-AE7E-FA7608F3577F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7051176" y="1394065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 descr="User">
            <a:extLst>
              <a:ext uri="{FF2B5EF4-FFF2-40B4-BE49-F238E27FC236}">
                <a16:creationId xmlns:a16="http://schemas.microsoft.com/office/drawing/2014/main" id="{0810D150-4EE2-E64E-BC40-F87646369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0749" y="484902"/>
            <a:ext cx="914400" cy="914400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CE25A85-0481-5A47-AE86-791C9F0B2063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8217949" y="139930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Graphic 65" descr="User">
            <a:extLst>
              <a:ext uri="{FF2B5EF4-FFF2-40B4-BE49-F238E27FC236}">
                <a16:creationId xmlns:a16="http://schemas.microsoft.com/office/drawing/2014/main" id="{6F567BFC-DC6A-7543-AD35-6079773CC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8327" y="481484"/>
            <a:ext cx="914400" cy="914400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A4AE564-40DB-4042-A2B0-93F60D6020C7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9505527" y="139588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 descr="User">
            <a:extLst>
              <a:ext uri="{FF2B5EF4-FFF2-40B4-BE49-F238E27FC236}">
                <a16:creationId xmlns:a16="http://schemas.microsoft.com/office/drawing/2014/main" id="{4C68DB3A-F7A7-3148-94BE-6E9ADC381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5703" y="492424"/>
            <a:ext cx="914400" cy="914400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C7AA84-8E96-224E-91C3-2FD96A7515F1}"/>
              </a:ext>
            </a:extLst>
          </p:cNvPr>
          <p:cNvCxnSpPr>
            <a:cxnSpLocks/>
            <a:stCxn id="68" idx="2"/>
          </p:cNvCxnSpPr>
          <p:nvPr/>
        </p:nvCxnSpPr>
        <p:spPr>
          <a:xfrm>
            <a:off x="10642903" y="140682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 descr="User">
            <a:extLst>
              <a:ext uri="{FF2B5EF4-FFF2-40B4-BE49-F238E27FC236}">
                <a16:creationId xmlns:a16="http://schemas.microsoft.com/office/drawing/2014/main" id="{C21822B2-AF48-734F-BE08-31880A7D4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73281" y="489006"/>
            <a:ext cx="914400" cy="914400"/>
          </a:xfrm>
          <a:prstGeom prst="rect">
            <a:avLst/>
          </a:prstGeom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0925340-7873-6345-9A3A-F7EFAE0027BD}"/>
              </a:ext>
            </a:extLst>
          </p:cNvPr>
          <p:cNvCxnSpPr>
            <a:cxnSpLocks/>
            <a:stCxn id="70" idx="2"/>
          </p:cNvCxnSpPr>
          <p:nvPr/>
        </p:nvCxnSpPr>
        <p:spPr>
          <a:xfrm>
            <a:off x="11930481" y="140340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9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7" grpId="0" animBg="1"/>
      <p:bldP spid="136" grpId="0" animBg="1"/>
      <p:bldP spid="137" grpId="0" animBg="1"/>
      <p:bldP spid="138" grpId="0"/>
      <p:bldP spid="147" grpId="0" animBg="1"/>
      <p:bldP spid="148" grpId="0"/>
      <p:bldP spid="157" grpId="0" animBg="1"/>
      <p:bldP spid="158" grpId="0"/>
      <p:bldP spid="167" grpId="0" animBg="1"/>
      <p:bldP spid="168" grpId="0"/>
      <p:bldP spid="177" grpId="0"/>
      <p:bldP spid="8" grpId="0"/>
      <p:bldP spid="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AFAE5-8F4F-3740-9CD1-71D114F607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EEEA5-1B1F-E149-A69E-C5BF33B4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Deployment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C95F2-1264-3A4A-8B49-5E4B481893E8}"/>
              </a:ext>
            </a:extLst>
          </p:cNvPr>
          <p:cNvSpPr/>
          <p:nvPr/>
        </p:nvSpPr>
        <p:spPr>
          <a:xfrm>
            <a:off x="844952" y="3592175"/>
            <a:ext cx="2372810" cy="636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9DAF99-7510-3348-A94B-A131728A34DE}"/>
              </a:ext>
            </a:extLst>
          </p:cNvPr>
          <p:cNvSpPr/>
          <p:nvPr/>
        </p:nvSpPr>
        <p:spPr>
          <a:xfrm>
            <a:off x="6286982" y="1224694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 a Deployment to rollout a ReplicaSet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5ED618-2EA7-384D-BB31-9FC3890E0DA9}"/>
              </a:ext>
            </a:extLst>
          </p:cNvPr>
          <p:cNvSpPr/>
          <p:nvPr/>
        </p:nvSpPr>
        <p:spPr>
          <a:xfrm>
            <a:off x="6286982" y="199857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Updating the Deployment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D5BB22-B7EB-E043-A223-A294D38F72C3}"/>
              </a:ext>
            </a:extLst>
          </p:cNvPr>
          <p:cNvSpPr/>
          <p:nvPr/>
        </p:nvSpPr>
        <p:spPr>
          <a:xfrm>
            <a:off x="6286982" y="278565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Rolling Back a Deployment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73784-5E2D-5B4C-831A-EE8E759D939F}"/>
              </a:ext>
            </a:extLst>
          </p:cNvPr>
          <p:cNvSpPr/>
          <p:nvPr/>
        </p:nvSpPr>
        <p:spPr>
          <a:xfrm>
            <a:off x="6286982" y="3559532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Scaling a Deployment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9506E3-669A-3642-86B6-D1AF99D15BA6}"/>
              </a:ext>
            </a:extLst>
          </p:cNvPr>
          <p:cNvSpPr/>
          <p:nvPr/>
        </p:nvSpPr>
        <p:spPr>
          <a:xfrm>
            <a:off x="6286982" y="4364964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Pausing and Resuming a Deployment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364871-FA3B-9143-8548-196C9302701C}"/>
              </a:ext>
            </a:extLst>
          </p:cNvPr>
          <p:cNvSpPr/>
          <p:nvPr/>
        </p:nvSpPr>
        <p:spPr>
          <a:xfrm>
            <a:off x="6286982" y="513884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Deployment Status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8079FE-3088-EC4A-A889-8B5C400418A4}"/>
              </a:ext>
            </a:extLst>
          </p:cNvPr>
          <p:cNvSpPr/>
          <p:nvPr/>
        </p:nvSpPr>
        <p:spPr>
          <a:xfrm>
            <a:off x="6286982" y="592592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Clean up Policy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494E1A-2019-2745-826D-58D6C2D7AAAA}"/>
              </a:ext>
            </a:extLst>
          </p:cNvPr>
          <p:cNvSpPr/>
          <p:nvPr/>
        </p:nvSpPr>
        <p:spPr>
          <a:xfrm>
            <a:off x="6286982" y="6699802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Canary Deployments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A1F18C-0760-1143-A2B5-B145B68CB43B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217762" y="1542998"/>
            <a:ext cx="3069220" cy="2367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2A17D7-8BBA-154A-9788-34A1BD58DB34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3217762" y="2316877"/>
            <a:ext cx="3069220" cy="159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311CE9-0026-CB49-BF8E-350AA86832B1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3217762" y="3103957"/>
            <a:ext cx="3069220" cy="806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5108E17-D8E3-B747-A3B0-D9716B9E0747}"/>
              </a:ext>
            </a:extLst>
          </p:cNvPr>
          <p:cNvCxnSpPr>
            <a:stCxn id="5" idx="3"/>
            <a:endCxn id="9" idx="1"/>
          </p:cNvCxnSpPr>
          <p:nvPr/>
        </p:nvCxnSpPr>
        <p:spPr>
          <a:xfrm flipV="1">
            <a:off x="3217762" y="3877836"/>
            <a:ext cx="3069220" cy="32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CE01D3-2377-CD49-B4C5-3A37FC69FB5C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3217762" y="3910479"/>
            <a:ext cx="3069220" cy="772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BBD6D0-9D13-CA45-B3CA-BA9ECDCA7B84}"/>
              </a:ext>
            </a:extLst>
          </p:cNvPr>
          <p:cNvCxnSpPr>
            <a:stCxn id="5" idx="3"/>
            <a:endCxn id="11" idx="1"/>
          </p:cNvCxnSpPr>
          <p:nvPr/>
        </p:nvCxnSpPr>
        <p:spPr>
          <a:xfrm>
            <a:off x="3217762" y="3910479"/>
            <a:ext cx="3069220" cy="154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F6EA5E-317B-7C43-92AF-513C4EEA2DD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3217762" y="3910479"/>
            <a:ext cx="3069220" cy="2333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824E7C4-B82D-6644-AE41-0E8ED0F1B358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3217762" y="3910479"/>
            <a:ext cx="3069220" cy="3107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93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8983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Deployments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823443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48263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6A9E88-D833-AA46-9BCE-83C16E3F1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D85712-16C4-6D46-BE61-8928DE99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9233"/>
            <a:ext cx="12618720" cy="1188851"/>
          </a:xfrm>
        </p:spPr>
        <p:txBody>
          <a:bodyPr/>
          <a:lstStyle/>
          <a:p>
            <a:r>
              <a:rPr lang="en-US" dirty="0"/>
              <a:t>Kubernetes - Imperative &amp; Declarative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4BF3AD-77BB-8043-BE42-273DF15E35E4}"/>
              </a:ext>
            </a:extLst>
          </p:cNvPr>
          <p:cNvSpPr/>
          <p:nvPr/>
        </p:nvSpPr>
        <p:spPr>
          <a:xfrm>
            <a:off x="7861611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4750BD-649F-5B44-9AF6-F9CA592B9406}"/>
              </a:ext>
            </a:extLst>
          </p:cNvPr>
          <p:cNvSpPr/>
          <p:nvPr/>
        </p:nvSpPr>
        <p:spPr>
          <a:xfrm>
            <a:off x="8109707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D6854D-CCA2-E44F-9D46-7B750720EE8B}"/>
              </a:ext>
            </a:extLst>
          </p:cNvPr>
          <p:cNvSpPr/>
          <p:nvPr/>
        </p:nvSpPr>
        <p:spPr>
          <a:xfrm>
            <a:off x="8109705" y="5089384"/>
            <a:ext cx="2480441" cy="3956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82C2BC-04E5-6F4D-9955-EFE955E7A67E}"/>
              </a:ext>
            </a:extLst>
          </p:cNvPr>
          <p:cNvSpPr/>
          <p:nvPr/>
        </p:nvSpPr>
        <p:spPr>
          <a:xfrm>
            <a:off x="8109707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D16DE-F543-D440-A744-C106C98BE8A5}"/>
              </a:ext>
            </a:extLst>
          </p:cNvPr>
          <p:cNvSpPr/>
          <p:nvPr/>
        </p:nvSpPr>
        <p:spPr>
          <a:xfrm>
            <a:off x="8109706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7B4BA6-AB7F-6D4C-89A2-1A18E61FEC83}"/>
              </a:ext>
            </a:extLst>
          </p:cNvPr>
          <p:cNvSpPr/>
          <p:nvPr/>
        </p:nvSpPr>
        <p:spPr>
          <a:xfrm>
            <a:off x="8109705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YAML &amp; </a:t>
            </a:r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BB6960-A7F9-8C48-812C-A680ACB87AE3}"/>
              </a:ext>
            </a:extLst>
          </p:cNvPr>
          <p:cNvSpPr/>
          <p:nvPr/>
        </p:nvSpPr>
        <p:spPr>
          <a:xfrm>
            <a:off x="3288227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A55E6AA-5C8C-6B43-88F5-4E71682D16FB}"/>
              </a:ext>
            </a:extLst>
          </p:cNvPr>
          <p:cNvSpPr/>
          <p:nvPr/>
        </p:nvSpPr>
        <p:spPr>
          <a:xfrm>
            <a:off x="3536323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651303-FFB7-E840-9CB9-989C04C2AB06}"/>
              </a:ext>
            </a:extLst>
          </p:cNvPr>
          <p:cNvSpPr/>
          <p:nvPr/>
        </p:nvSpPr>
        <p:spPr>
          <a:xfrm>
            <a:off x="3536321" y="5089384"/>
            <a:ext cx="2480441" cy="3956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A3F9D4-8B19-2E48-91D6-21C17583D5CD}"/>
              </a:ext>
            </a:extLst>
          </p:cNvPr>
          <p:cNvSpPr/>
          <p:nvPr/>
        </p:nvSpPr>
        <p:spPr>
          <a:xfrm>
            <a:off x="3536323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1A15A6-B512-1849-B0CF-5A5E88D6B5EF}"/>
              </a:ext>
            </a:extLst>
          </p:cNvPr>
          <p:cNvSpPr/>
          <p:nvPr/>
        </p:nvSpPr>
        <p:spPr>
          <a:xfrm>
            <a:off x="3536322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93A1455-C864-1843-B8D1-45D62B0F2C61}"/>
              </a:ext>
            </a:extLst>
          </p:cNvPr>
          <p:cNvSpPr/>
          <p:nvPr/>
        </p:nvSpPr>
        <p:spPr>
          <a:xfrm>
            <a:off x="3536321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5B08B3-E1A3-684B-8C8B-80FBD2DD515D}"/>
              </a:ext>
            </a:extLst>
          </p:cNvPr>
          <p:cNvSpPr/>
          <p:nvPr/>
        </p:nvSpPr>
        <p:spPr>
          <a:xfrm>
            <a:off x="3288227" y="1461301"/>
            <a:ext cx="7539608" cy="6124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Kubernetes Fundamentals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187AD7-AB7B-C84A-AE02-5A291A666D39}"/>
              </a:ext>
            </a:extLst>
          </p:cNvPr>
          <p:cNvSpPr/>
          <p:nvPr/>
        </p:nvSpPr>
        <p:spPr>
          <a:xfrm>
            <a:off x="3288227" y="2340389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Imperative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5E32CE-D155-9942-AEB3-3509F43F095A}"/>
              </a:ext>
            </a:extLst>
          </p:cNvPr>
          <p:cNvSpPr/>
          <p:nvPr/>
        </p:nvSpPr>
        <p:spPr>
          <a:xfrm>
            <a:off x="7861611" y="2337048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403730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AFAE5-8F4F-3740-9CD1-71D114F607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EEEA5-1B1F-E149-A69E-C5BF33B4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Services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C95F2-1264-3A4A-8B49-5E4B481893E8}"/>
              </a:ext>
            </a:extLst>
          </p:cNvPr>
          <p:cNvSpPr/>
          <p:nvPr/>
        </p:nvSpPr>
        <p:spPr>
          <a:xfrm>
            <a:off x="189572" y="3667763"/>
            <a:ext cx="2165472" cy="636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9DAF99-7510-3348-A94B-A131728A34DE}"/>
              </a:ext>
            </a:extLst>
          </p:cNvPr>
          <p:cNvSpPr/>
          <p:nvPr/>
        </p:nvSpPr>
        <p:spPr>
          <a:xfrm>
            <a:off x="3410043" y="1821685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364871-FA3B-9143-8548-196C9302701C}"/>
              </a:ext>
            </a:extLst>
          </p:cNvPr>
          <p:cNvSpPr/>
          <p:nvPr/>
        </p:nvSpPr>
        <p:spPr>
          <a:xfrm>
            <a:off x="3410042" y="2810395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NodePort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8079FE-3088-EC4A-A889-8B5C400418A4}"/>
              </a:ext>
            </a:extLst>
          </p:cNvPr>
          <p:cNvSpPr/>
          <p:nvPr/>
        </p:nvSpPr>
        <p:spPr>
          <a:xfrm>
            <a:off x="3410043" y="3780548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LoadBalancer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494E1A-2019-2745-826D-58D6C2D7AAAA}"/>
              </a:ext>
            </a:extLst>
          </p:cNvPr>
          <p:cNvSpPr/>
          <p:nvPr/>
        </p:nvSpPr>
        <p:spPr>
          <a:xfrm>
            <a:off x="3387740" y="4825774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A1F18C-0760-1143-A2B5-B145B68CB43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2355044" y="2218030"/>
            <a:ext cx="1054999" cy="1768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BBD6D0-9D13-CA45-B3CA-BA9ECDCA7B84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2355044" y="3206740"/>
            <a:ext cx="1054998" cy="779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F6EA5E-317B-7C43-92AF-513C4EEA2DD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2355044" y="3986067"/>
            <a:ext cx="1054999" cy="190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824E7C4-B82D-6644-AE41-0E8ED0F1B358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2355044" y="3986067"/>
            <a:ext cx="1032696" cy="1236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2B5B4C71-5D25-BE44-B17F-541A87FA5A0B}"/>
              </a:ext>
            </a:extLst>
          </p:cNvPr>
          <p:cNvSpPr/>
          <p:nvPr/>
        </p:nvSpPr>
        <p:spPr>
          <a:xfrm>
            <a:off x="3387739" y="5871000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externalName</a:t>
            </a:r>
            <a:endParaRPr lang="en-US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EE372F8-6F42-9B4F-98E6-1487211C91FB}"/>
              </a:ext>
            </a:extLst>
          </p:cNvPr>
          <p:cNvCxnSpPr>
            <a:cxnSpLocks/>
            <a:stCxn id="5" idx="3"/>
            <a:endCxn id="42" idx="1"/>
          </p:cNvCxnSpPr>
          <p:nvPr/>
        </p:nvCxnSpPr>
        <p:spPr>
          <a:xfrm>
            <a:off x="2355044" y="3986067"/>
            <a:ext cx="1032695" cy="228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356210C3-BE24-0F43-850F-BB3EEA3E4898}"/>
              </a:ext>
            </a:extLst>
          </p:cNvPr>
          <p:cNvSpPr/>
          <p:nvPr/>
        </p:nvSpPr>
        <p:spPr>
          <a:xfrm>
            <a:off x="5904198" y="1821685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Used for communication between applications inside k8s cluster (Example: Frontend application accessing backend application)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77CBF98-CE08-4049-A0E0-A18CF9CD1F28}"/>
              </a:ext>
            </a:extLst>
          </p:cNvPr>
          <p:cNvSpPr/>
          <p:nvPr/>
        </p:nvSpPr>
        <p:spPr>
          <a:xfrm>
            <a:off x="5904197" y="2810395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Used for accessing applications outside of of k8s cluster using Worker Node Ports (Example: Accessing Frontend application on browser)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30A250F-ED3A-C447-869B-6C047AC2C61C}"/>
              </a:ext>
            </a:extLst>
          </p:cNvPr>
          <p:cNvSpPr/>
          <p:nvPr/>
        </p:nvSpPr>
        <p:spPr>
          <a:xfrm>
            <a:off x="5904198" y="3780548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Primarily for Cloud Providers to integrate with their Load Balancer services (Example: AWS Elastic Load Balancer)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9F2E42E-82C6-0941-A652-585EE30C6E85}"/>
              </a:ext>
            </a:extLst>
          </p:cNvPr>
          <p:cNvSpPr/>
          <p:nvPr/>
        </p:nvSpPr>
        <p:spPr>
          <a:xfrm>
            <a:off x="5881895" y="4825774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Ingress is an advanced load balancer which provides Context path based routing, SSL, SSL Redirect and many more (Example: AWS ALB)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6FBAFCA-8F76-5448-9798-BAFA2773BA82}"/>
              </a:ext>
            </a:extLst>
          </p:cNvPr>
          <p:cNvSpPr/>
          <p:nvPr/>
        </p:nvSpPr>
        <p:spPr>
          <a:xfrm>
            <a:off x="5881894" y="5871000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To access externally hosted apps in k8s cluster (Example: Access AWS RDS Database endpoint by application present inside k8s cluster)</a:t>
            </a:r>
          </a:p>
        </p:txBody>
      </p:sp>
    </p:spTree>
    <p:extLst>
      <p:ext uri="{BB962C8B-B14F-4D97-AF65-F5344CB8AC3E}">
        <p14:creationId xmlns:p14="http://schemas.microsoft.com/office/powerpoint/2010/main" val="187626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  <p:bldP spid="12" grpId="0" animBg="1"/>
      <p:bldP spid="13" grpId="0" animBg="1"/>
      <p:bldP spid="42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9AB853-DECF-4CD4-ADE3-06A7DE164B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7A17ED-AF7D-7748-8CF6-01CA24C45A0F}"/>
              </a:ext>
            </a:extLst>
          </p:cNvPr>
          <p:cNvSpPr/>
          <p:nvPr/>
        </p:nvSpPr>
        <p:spPr>
          <a:xfrm>
            <a:off x="2975624" y="334538"/>
            <a:ext cx="9491439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D2230DA-AFE0-3546-AB9B-5378C395E332}"/>
              </a:ext>
            </a:extLst>
          </p:cNvPr>
          <p:cNvSpPr/>
          <p:nvPr/>
        </p:nvSpPr>
        <p:spPr>
          <a:xfrm>
            <a:off x="3960224" y="1713767"/>
            <a:ext cx="7392870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3D4F85E-9D2C-0940-BDC9-8F8E171FC14E}"/>
              </a:ext>
            </a:extLst>
          </p:cNvPr>
          <p:cNvSpPr/>
          <p:nvPr/>
        </p:nvSpPr>
        <p:spPr>
          <a:xfrm>
            <a:off x="4186123" y="1918678"/>
            <a:ext cx="690934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05D06DF-1884-C944-89C8-CCBBBF9EED0A}"/>
              </a:ext>
            </a:extLst>
          </p:cNvPr>
          <p:cNvSpPr/>
          <p:nvPr/>
        </p:nvSpPr>
        <p:spPr>
          <a:xfrm>
            <a:off x="4389510" y="207543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BE3EA7E-03B0-E144-81F3-22D12E48C118}"/>
              </a:ext>
            </a:extLst>
          </p:cNvPr>
          <p:cNvSpPr txBox="1"/>
          <p:nvPr/>
        </p:nvSpPr>
        <p:spPr>
          <a:xfrm>
            <a:off x="4829596" y="3145494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264C508-229B-C747-BA19-48BA61F6BFD8}"/>
              </a:ext>
            </a:extLst>
          </p:cNvPr>
          <p:cNvGrpSpPr/>
          <p:nvPr/>
        </p:nvGrpSpPr>
        <p:grpSpPr>
          <a:xfrm>
            <a:off x="4700896" y="2417066"/>
            <a:ext cx="914036" cy="704091"/>
            <a:chOff x="853440" y="4579716"/>
            <a:chExt cx="1006998" cy="8275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3AFD51D-56B3-B64A-B331-E9C00A2E98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409AC6C-84CB-3043-A8A2-FC9AE182BF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2D83805-73E7-2643-9C6C-F098FFB156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3E32BAA-0766-E146-9D3B-64B88A2AA45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8D0B744-30A3-F84D-9226-DEB01026089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C1685B-CBFB-644F-A3EC-8FA6C768680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5CEDF5D-96F5-6240-8063-986C37B11A62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DCF550DE-9B89-E046-ABCA-F701CED698ED}"/>
              </a:ext>
            </a:extLst>
          </p:cNvPr>
          <p:cNvSpPr/>
          <p:nvPr/>
        </p:nvSpPr>
        <p:spPr>
          <a:xfrm>
            <a:off x="6837904" y="2120493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A7958B3-8B7C-2D4D-B384-F74A0DA28CE9}"/>
              </a:ext>
            </a:extLst>
          </p:cNvPr>
          <p:cNvSpPr txBox="1"/>
          <p:nvPr/>
        </p:nvSpPr>
        <p:spPr>
          <a:xfrm>
            <a:off x="7306524" y="3200121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F833091-C19A-A847-9014-7CF3246DB0A1}"/>
              </a:ext>
            </a:extLst>
          </p:cNvPr>
          <p:cNvGrpSpPr/>
          <p:nvPr/>
        </p:nvGrpSpPr>
        <p:grpSpPr>
          <a:xfrm>
            <a:off x="7149290" y="2462128"/>
            <a:ext cx="914036" cy="704091"/>
            <a:chOff x="853440" y="4579716"/>
            <a:chExt cx="1006998" cy="82759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E8C4CBF-7C82-6846-B5F6-044CF8316B2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52A171A-403E-124E-9B3D-4DCB618444D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7D5E6EB-1293-114A-9448-D65F4752947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703BE3C-7D6C-5346-AB91-347A163E3CD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7B290CA-1C4F-1B4A-A939-D812B7281F8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21E8F09-6831-8E42-94A0-42554BC3561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0FA2AC8-6275-A04F-AED7-F435548B99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7EA7495D-CE80-3043-923F-39531E2EE61A}"/>
              </a:ext>
            </a:extLst>
          </p:cNvPr>
          <p:cNvSpPr txBox="1"/>
          <p:nvPr/>
        </p:nvSpPr>
        <p:spPr>
          <a:xfrm>
            <a:off x="6887375" y="3474558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84BEB6B-E8D7-9642-B219-FAB31F03BD56}"/>
              </a:ext>
            </a:extLst>
          </p:cNvPr>
          <p:cNvSpPr txBox="1"/>
          <p:nvPr/>
        </p:nvSpPr>
        <p:spPr>
          <a:xfrm>
            <a:off x="6149179" y="3747853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(app=frontend)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4F8BC8E-5A03-E649-A931-1EFF99DE9F4D}"/>
              </a:ext>
            </a:extLst>
          </p:cNvPr>
          <p:cNvSpPr/>
          <p:nvPr/>
        </p:nvSpPr>
        <p:spPr>
          <a:xfrm>
            <a:off x="3960223" y="1044374"/>
            <a:ext cx="741242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Frontend App – </a:t>
            </a:r>
            <a:r>
              <a:rPr lang="en-IN" dirty="0" err="1"/>
              <a:t>NodePort</a:t>
            </a:r>
            <a:r>
              <a:rPr lang="en-IN" dirty="0"/>
              <a:t> or </a:t>
            </a:r>
            <a:r>
              <a:rPr lang="en-IN" dirty="0" err="1"/>
              <a:t>LoadBalancer</a:t>
            </a:r>
            <a:r>
              <a:rPr lang="en-IN" dirty="0"/>
              <a:t> or Ingress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61A81CD-7230-0C48-9141-20450FF62907}"/>
              </a:ext>
            </a:extLst>
          </p:cNvPr>
          <p:cNvSpPr/>
          <p:nvPr/>
        </p:nvSpPr>
        <p:spPr>
          <a:xfrm>
            <a:off x="3979777" y="4967509"/>
            <a:ext cx="7392870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B6549F7-C7BA-9C4F-BB9A-FA42032C75EF}"/>
              </a:ext>
            </a:extLst>
          </p:cNvPr>
          <p:cNvSpPr/>
          <p:nvPr/>
        </p:nvSpPr>
        <p:spPr>
          <a:xfrm>
            <a:off x="4205676" y="5172420"/>
            <a:ext cx="6889791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6A62383-1950-E543-B7E6-46E142487E81}"/>
              </a:ext>
            </a:extLst>
          </p:cNvPr>
          <p:cNvSpPr/>
          <p:nvPr/>
        </p:nvSpPr>
        <p:spPr>
          <a:xfrm>
            <a:off x="4409063" y="5329173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14431EB-8A42-0D4D-A082-19E87A603CCC}"/>
              </a:ext>
            </a:extLst>
          </p:cNvPr>
          <p:cNvSpPr txBox="1"/>
          <p:nvPr/>
        </p:nvSpPr>
        <p:spPr>
          <a:xfrm>
            <a:off x="4849149" y="6399236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210664B-6889-314B-AAC7-A5BAD662090E}"/>
              </a:ext>
            </a:extLst>
          </p:cNvPr>
          <p:cNvSpPr/>
          <p:nvPr/>
        </p:nvSpPr>
        <p:spPr>
          <a:xfrm>
            <a:off x="6794829" y="531705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5098A4E-DA1E-8B48-8813-A766EFCE7D74}"/>
              </a:ext>
            </a:extLst>
          </p:cNvPr>
          <p:cNvSpPr txBox="1"/>
          <p:nvPr/>
        </p:nvSpPr>
        <p:spPr>
          <a:xfrm>
            <a:off x="7263449" y="639668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5295B44-C6E8-E144-8424-F81617108F73}"/>
              </a:ext>
            </a:extLst>
          </p:cNvPr>
          <p:cNvSpPr txBox="1"/>
          <p:nvPr/>
        </p:nvSpPr>
        <p:spPr>
          <a:xfrm>
            <a:off x="6864065" y="6718837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0FDFFDF-93C8-FB40-9496-C5D3AB858673}"/>
              </a:ext>
            </a:extLst>
          </p:cNvPr>
          <p:cNvSpPr txBox="1"/>
          <p:nvPr/>
        </p:nvSpPr>
        <p:spPr>
          <a:xfrm>
            <a:off x="6071696" y="7012867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(app=Backend)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324D1B4-F075-0849-B8E6-9D492D292D07}"/>
              </a:ext>
            </a:extLst>
          </p:cNvPr>
          <p:cNvSpPr/>
          <p:nvPr/>
        </p:nvSpPr>
        <p:spPr>
          <a:xfrm>
            <a:off x="3979776" y="4298116"/>
            <a:ext cx="7392871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Backend App - </a:t>
            </a:r>
            <a:r>
              <a:rPr lang="en-IN" dirty="0" err="1"/>
              <a:t>ClusterIP</a:t>
            </a:r>
            <a:r>
              <a:rPr lang="en-IN" dirty="0"/>
              <a:t> Service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82AC940-FE83-9F41-BB74-C17C28E2919C}"/>
              </a:ext>
            </a:extLst>
          </p:cNvPr>
          <p:cNvGrpSpPr/>
          <p:nvPr/>
        </p:nvGrpSpPr>
        <p:grpSpPr>
          <a:xfrm>
            <a:off x="4639799" y="5522990"/>
            <a:ext cx="1006998" cy="827590"/>
            <a:chOff x="2217322" y="4152694"/>
            <a:chExt cx="1006998" cy="82759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2A8A2FCB-5968-DA46-9C2F-6D2421C511CE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01B1FFC-2DF5-7845-9E49-21714FA43EF1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584BE37-6DE9-3846-8A0C-9F6FD129D647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0CC1207-4215-3749-9604-19554D150123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42E50CA8-8D3B-2E45-829C-17886FA0BB9C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193FA2D-BE11-7F42-BB24-F0B5DD8F9939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3CA3D6F-E151-0D42-AB77-C29E80C1B206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D4F289E-7B3A-6D40-A06D-F64475ACDF27}"/>
              </a:ext>
            </a:extLst>
          </p:cNvPr>
          <p:cNvGrpSpPr/>
          <p:nvPr/>
        </p:nvGrpSpPr>
        <p:grpSpPr>
          <a:xfrm>
            <a:off x="7035776" y="5501837"/>
            <a:ext cx="1006998" cy="827590"/>
            <a:chOff x="2217322" y="4152694"/>
            <a:chExt cx="1006998" cy="827590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ED0F1BB3-1A0C-3144-B2FF-EB559DE5CB0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E9945A0-F8BF-F941-810C-8566DA497F08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3357B06-97CE-3946-A07D-D37A103E68A5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AAE7EDF-AFCD-D244-9CF7-D2CEA85E254C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074BDB0-D89A-F74E-B81A-F0E967B04C46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8E940FF-674C-324B-92C1-6FF045AFD22C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95376C4-E8E6-E74D-8FFF-115B4570C245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E3A8ED8-3B11-3E4C-BAE3-4058495ACE9F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175" name="Picture 2" descr="User icon">
              <a:extLst>
                <a:ext uri="{FF2B5EF4-FFF2-40B4-BE49-F238E27FC236}">
                  <a16:creationId xmlns:a16="http://schemas.microsoft.com/office/drawing/2014/main" id="{B1ABD17D-E7D4-A74D-A33E-F22D171460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0EF17FB-E209-754F-957C-E64483CB4CB1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8" name="Picture 2" descr="User icon">
              <a:extLst>
                <a:ext uri="{FF2B5EF4-FFF2-40B4-BE49-F238E27FC236}">
                  <a16:creationId xmlns:a16="http://schemas.microsoft.com/office/drawing/2014/main" id="{7EACD299-21AB-A24E-AFC4-917D77DC01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2" descr="User icon">
              <a:extLst>
                <a:ext uri="{FF2B5EF4-FFF2-40B4-BE49-F238E27FC236}">
                  <a16:creationId xmlns:a16="http://schemas.microsoft.com/office/drawing/2014/main" id="{EC0D1071-D2BD-F045-99CB-94F53572C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2" name="Picture 2" descr="User icon">
              <a:extLst>
                <a:ext uri="{FF2B5EF4-FFF2-40B4-BE49-F238E27FC236}">
                  <a16:creationId xmlns:a16="http://schemas.microsoft.com/office/drawing/2014/main" id="{D18B369E-B387-F948-804A-026E14C056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D581A37-1DEF-1842-9768-3D019706EE09}"/>
              </a:ext>
            </a:extLst>
          </p:cNvPr>
          <p:cNvSpPr/>
          <p:nvPr/>
        </p:nvSpPr>
        <p:spPr>
          <a:xfrm>
            <a:off x="9223550" y="5334832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CCAA91F9-0D0C-D748-81E3-203DDA8EAE8D}"/>
              </a:ext>
            </a:extLst>
          </p:cNvPr>
          <p:cNvSpPr txBox="1"/>
          <p:nvPr/>
        </p:nvSpPr>
        <p:spPr>
          <a:xfrm>
            <a:off x="9692170" y="6414460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94087F22-F011-A843-B59C-CEB446F02344}"/>
              </a:ext>
            </a:extLst>
          </p:cNvPr>
          <p:cNvGrpSpPr/>
          <p:nvPr/>
        </p:nvGrpSpPr>
        <p:grpSpPr>
          <a:xfrm>
            <a:off x="9464497" y="5519610"/>
            <a:ext cx="1006998" cy="827590"/>
            <a:chOff x="2217322" y="4152694"/>
            <a:chExt cx="1006998" cy="827590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1E4A4FFB-D9FD-1341-BDB1-8646D52AEA2E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F84A4F1C-55FF-2946-8CE4-6FB821CFCB59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598A61D6-5173-C949-83E2-0836EA6387BC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099B318-11F8-B44C-ABB4-55CF682A994D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A8532812-695D-1F4F-AF52-A54F434F7DDB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784E9F9-4238-5F42-869E-37F12B95FB50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70F019BE-823C-814F-B396-D3B34162BAB4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sp>
        <p:nvSpPr>
          <p:cNvPr id="197" name="Rectangle 196">
            <a:extLst>
              <a:ext uri="{FF2B5EF4-FFF2-40B4-BE49-F238E27FC236}">
                <a16:creationId xmlns:a16="http://schemas.microsoft.com/office/drawing/2014/main" id="{6E07B25A-5A13-A74A-94EF-CB59790B47DB}"/>
              </a:ext>
            </a:extLst>
          </p:cNvPr>
          <p:cNvSpPr/>
          <p:nvPr/>
        </p:nvSpPr>
        <p:spPr>
          <a:xfrm>
            <a:off x="9286298" y="2116872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60659C8-7D0D-FE4A-8501-95E4CFA5A3A0}"/>
              </a:ext>
            </a:extLst>
          </p:cNvPr>
          <p:cNvSpPr txBox="1"/>
          <p:nvPr/>
        </p:nvSpPr>
        <p:spPr>
          <a:xfrm>
            <a:off x="9754918" y="3196500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EE105E5A-8537-9C4D-8BBC-5FFAC83A2929}"/>
              </a:ext>
            </a:extLst>
          </p:cNvPr>
          <p:cNvGrpSpPr/>
          <p:nvPr/>
        </p:nvGrpSpPr>
        <p:grpSpPr>
          <a:xfrm>
            <a:off x="9597684" y="2458507"/>
            <a:ext cx="914036" cy="704091"/>
            <a:chOff x="853440" y="4579716"/>
            <a:chExt cx="1006998" cy="827590"/>
          </a:xfrm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9B488E04-7414-0842-B577-93F37C59FD1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D9A791F7-4A7D-374A-896A-A3CC9B0A0A9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14093AD4-5124-894C-A759-AE458A4EED99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B2C6D486-BE3F-3340-BD8F-7C8562C8FEE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86D7E5D4-773F-C841-B3B6-016160782AB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A4CC471A-F60F-A044-8EE2-062FCA5CEE18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FA67A66C-F99C-2040-9C7D-07A34AC41D2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BEF79D6-A049-CB4D-A7A3-9E0FD1F23425}"/>
              </a:ext>
            </a:extLst>
          </p:cNvPr>
          <p:cNvSpPr txBox="1"/>
          <p:nvPr/>
        </p:nvSpPr>
        <p:spPr>
          <a:xfrm>
            <a:off x="9278751" y="356363"/>
            <a:ext cx="240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Kubernetes Cluster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BF9C11B-4DF5-1C42-9052-9D4B1A2CF113}"/>
              </a:ext>
            </a:extLst>
          </p:cNvPr>
          <p:cNvCxnSpPr>
            <a:stCxn id="182" idx="3"/>
            <a:endCxn id="111" idx="1"/>
          </p:cNvCxnSpPr>
          <p:nvPr/>
        </p:nvCxnSpPr>
        <p:spPr>
          <a:xfrm>
            <a:off x="2418336" y="1248340"/>
            <a:ext cx="1541887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C66099B-89CC-194D-B955-F7C8BB9CD367}"/>
              </a:ext>
            </a:extLst>
          </p:cNvPr>
          <p:cNvCxnSpPr>
            <a:stCxn id="111" idx="2"/>
            <a:endCxn id="77" idx="0"/>
          </p:cNvCxnSpPr>
          <p:nvPr/>
        </p:nvCxnSpPr>
        <p:spPr>
          <a:xfrm flipH="1">
            <a:off x="7656659" y="146513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2390946-6875-7745-8D86-6FF7187844AF}"/>
              </a:ext>
            </a:extLst>
          </p:cNvPr>
          <p:cNvCxnSpPr/>
          <p:nvPr/>
        </p:nvCxnSpPr>
        <p:spPr>
          <a:xfrm flipH="1">
            <a:off x="7577058" y="4082289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A15D92BB-44A8-0441-B90A-BAE71C53FCC5}"/>
              </a:ext>
            </a:extLst>
          </p:cNvPr>
          <p:cNvCxnSpPr/>
          <p:nvPr/>
        </p:nvCxnSpPr>
        <p:spPr>
          <a:xfrm flipH="1">
            <a:off x="7561818" y="4714609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ectangle 209">
            <a:extLst>
              <a:ext uri="{FF2B5EF4-FFF2-40B4-BE49-F238E27FC236}">
                <a16:creationId xmlns:a16="http://schemas.microsoft.com/office/drawing/2014/main" id="{A18CA36F-CBCF-DB41-861D-EFB3AB540BCF}"/>
              </a:ext>
            </a:extLst>
          </p:cNvPr>
          <p:cNvSpPr/>
          <p:nvPr/>
        </p:nvSpPr>
        <p:spPr>
          <a:xfrm rot="16200000">
            <a:off x="10434116" y="5662977"/>
            <a:ext cx="3069968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DB – </a:t>
            </a:r>
            <a:r>
              <a:rPr lang="en-IN" sz="2000" dirty="0" err="1"/>
              <a:t>ExternalName</a:t>
            </a:r>
            <a:r>
              <a:rPr lang="en-IN" sz="2000" dirty="0"/>
              <a:t>  Service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6149F45-E11D-1347-B9D9-BF010C3E4743}"/>
              </a:ext>
            </a:extLst>
          </p:cNvPr>
          <p:cNvSpPr/>
          <p:nvPr/>
        </p:nvSpPr>
        <p:spPr>
          <a:xfrm>
            <a:off x="12853137" y="5119264"/>
            <a:ext cx="1709185" cy="151147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1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id="{64B4B9C1-B880-4B49-AC48-05D73A28F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853136" y="5119264"/>
            <a:ext cx="277535" cy="277535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C8C85A9E-B80F-D049-8D3E-A96A498ED4F4}"/>
              </a:ext>
            </a:extLst>
          </p:cNvPr>
          <p:cNvSpPr txBox="1"/>
          <p:nvPr/>
        </p:nvSpPr>
        <p:spPr>
          <a:xfrm>
            <a:off x="12866447" y="6265221"/>
            <a:ext cx="1757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 RDS Database</a:t>
            </a:r>
          </a:p>
        </p:txBody>
      </p:sp>
      <p:pic>
        <p:nvPicPr>
          <p:cNvPr id="104" name="Graphic 103">
            <a:extLst>
              <a:ext uri="{FF2B5EF4-FFF2-40B4-BE49-F238E27FC236}">
                <a16:creationId xmlns:a16="http://schemas.microsoft.com/office/drawing/2014/main" id="{A064A23E-ED47-3742-8A93-4F67566097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49630" y="5495117"/>
            <a:ext cx="711200" cy="7112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35BAB2-44A8-8C49-A321-61A7E4C0EFBD}"/>
              </a:ext>
            </a:extLst>
          </p:cNvPr>
          <p:cNvCxnSpPr>
            <a:cxnSpLocks/>
            <a:endCxn id="210" idx="0"/>
          </p:cNvCxnSpPr>
          <p:nvPr/>
        </p:nvCxnSpPr>
        <p:spPr>
          <a:xfrm>
            <a:off x="11432491" y="5873355"/>
            <a:ext cx="326231" cy="1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988A58EA-4ED9-084C-9240-D669C1087FAB}"/>
              </a:ext>
            </a:extLst>
          </p:cNvPr>
          <p:cNvCxnSpPr>
            <a:cxnSpLocks/>
            <a:stCxn id="210" idx="2"/>
            <a:endCxn id="93" idx="1"/>
          </p:cNvCxnSpPr>
          <p:nvPr/>
        </p:nvCxnSpPr>
        <p:spPr>
          <a:xfrm>
            <a:off x="12179479" y="5873356"/>
            <a:ext cx="673658" cy="1644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08C65B-A7D6-C943-A476-8DCB85854F5C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129" name="Title 3">
            <a:extLst>
              <a:ext uri="{FF2B5EF4-FFF2-40B4-BE49-F238E27FC236}">
                <a16:creationId xmlns:a16="http://schemas.microsoft.com/office/drawing/2014/main" id="{B2DCD4D7-7CB9-214F-B60B-34B5DD81D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4285" y="6718837"/>
            <a:ext cx="2596802" cy="794985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298153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7" grpId="0" animBg="1"/>
      <p:bldP spid="78" grpId="0" animBg="1"/>
      <p:bldP spid="84" grpId="0" animBg="1"/>
      <p:bldP spid="85" grpId="0"/>
      <p:bldP spid="96" grpId="0" animBg="1"/>
      <p:bldP spid="97" grpId="0"/>
      <p:bldP spid="109" grpId="0"/>
      <p:bldP spid="110" grpId="0"/>
      <p:bldP spid="111" grpId="0" animBg="1"/>
      <p:bldP spid="112" grpId="0" animBg="1"/>
      <p:bldP spid="113" grpId="0" animBg="1"/>
      <p:bldP spid="114" grpId="0" animBg="1"/>
      <p:bldP spid="115" grpId="0"/>
      <p:bldP spid="116" grpId="0" animBg="1"/>
      <p:bldP spid="117" grpId="0"/>
      <p:bldP spid="118" grpId="0"/>
      <p:bldP spid="119" grpId="0"/>
      <p:bldP spid="120" grpId="0" animBg="1"/>
      <p:bldP spid="185" grpId="0" animBg="1"/>
      <p:bldP spid="186" grpId="0"/>
      <p:bldP spid="197" grpId="0" animBg="1"/>
      <p:bldP spid="198" grpId="0"/>
      <p:bldP spid="33" grpId="0"/>
      <p:bldP spid="210" grpId="0" animBg="1"/>
      <p:bldP spid="93" grpId="0" animBg="1"/>
      <p:bldP spid="103" grpId="0"/>
      <p:bldP spid="1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8983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017575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9AB853-DECF-4CD4-ADE3-06A7DE164B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7A17ED-AF7D-7748-8CF6-01CA24C45A0F}"/>
              </a:ext>
            </a:extLst>
          </p:cNvPr>
          <p:cNvSpPr/>
          <p:nvPr/>
        </p:nvSpPr>
        <p:spPr>
          <a:xfrm>
            <a:off x="4404732" y="334538"/>
            <a:ext cx="5051501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D2230DA-AFE0-3546-AB9B-5378C395E332}"/>
              </a:ext>
            </a:extLst>
          </p:cNvPr>
          <p:cNvSpPr/>
          <p:nvPr/>
        </p:nvSpPr>
        <p:spPr>
          <a:xfrm>
            <a:off x="4850780" y="1713767"/>
            <a:ext cx="4286354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3D4F85E-9D2C-0940-BDC9-8F8E171FC14E}"/>
              </a:ext>
            </a:extLst>
          </p:cNvPr>
          <p:cNvSpPr/>
          <p:nvPr/>
        </p:nvSpPr>
        <p:spPr>
          <a:xfrm>
            <a:off x="4998056" y="1918678"/>
            <a:ext cx="390793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CF550DE-9B89-E046-ABCA-F701CED698ED}"/>
              </a:ext>
            </a:extLst>
          </p:cNvPr>
          <p:cNvSpPr/>
          <p:nvPr/>
        </p:nvSpPr>
        <p:spPr>
          <a:xfrm>
            <a:off x="6320912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A7958B3-8B7C-2D4D-B384-F74A0DA28CE9}"/>
              </a:ext>
            </a:extLst>
          </p:cNvPr>
          <p:cNvSpPr txBox="1"/>
          <p:nvPr/>
        </p:nvSpPr>
        <p:spPr>
          <a:xfrm>
            <a:off x="6789532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F833091-C19A-A847-9014-7CF3246DB0A1}"/>
              </a:ext>
            </a:extLst>
          </p:cNvPr>
          <p:cNvGrpSpPr/>
          <p:nvPr/>
        </p:nvGrpSpPr>
        <p:grpSpPr>
          <a:xfrm>
            <a:off x="6632298" y="2439086"/>
            <a:ext cx="914036" cy="704091"/>
            <a:chOff x="853440" y="4579716"/>
            <a:chExt cx="1006998" cy="82759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E8C4CBF-7C82-6846-B5F6-044CF8316B2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52A171A-403E-124E-9B3D-4DCB618444D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7D5E6EB-1293-114A-9448-D65F4752947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703BE3C-7D6C-5346-AB91-347A163E3CD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7B290CA-1C4F-1B4A-A939-D812B7281F8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21E8F09-6831-8E42-94A0-42554BC3561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0FA2AC8-6275-A04F-AED7-F435548B99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7EA7495D-CE80-3043-923F-39531E2EE61A}"/>
              </a:ext>
            </a:extLst>
          </p:cNvPr>
          <p:cNvSpPr txBox="1"/>
          <p:nvPr/>
        </p:nvSpPr>
        <p:spPr>
          <a:xfrm>
            <a:off x="6370383" y="3451516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84BEB6B-E8D7-9642-B219-FAB31F03BD56}"/>
              </a:ext>
            </a:extLst>
          </p:cNvPr>
          <p:cNvSpPr txBox="1"/>
          <p:nvPr/>
        </p:nvSpPr>
        <p:spPr>
          <a:xfrm>
            <a:off x="5714221" y="3770088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(app=frontend)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4F8BC8E-5A03-E649-A931-1EFF99DE9F4D}"/>
              </a:ext>
            </a:extLst>
          </p:cNvPr>
          <p:cNvSpPr/>
          <p:nvPr/>
        </p:nvSpPr>
        <p:spPr>
          <a:xfrm>
            <a:off x="4831275" y="1044374"/>
            <a:ext cx="4325411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Frontend App – </a:t>
            </a:r>
            <a:r>
              <a:rPr lang="en-IN" dirty="0" err="1"/>
              <a:t>NodePort</a:t>
            </a:r>
            <a:r>
              <a:rPr lang="en-IN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61A81CD-7230-0C48-9141-20450FF62907}"/>
              </a:ext>
            </a:extLst>
          </p:cNvPr>
          <p:cNvSpPr/>
          <p:nvPr/>
        </p:nvSpPr>
        <p:spPr>
          <a:xfrm>
            <a:off x="4870333" y="4967509"/>
            <a:ext cx="4286354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B6549F7-C7BA-9C4F-BB9A-FA42032C75EF}"/>
              </a:ext>
            </a:extLst>
          </p:cNvPr>
          <p:cNvSpPr/>
          <p:nvPr/>
        </p:nvSpPr>
        <p:spPr>
          <a:xfrm>
            <a:off x="5015313" y="5172420"/>
            <a:ext cx="389687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210664B-6889-314B-AAC7-A5BAD662090E}"/>
              </a:ext>
            </a:extLst>
          </p:cNvPr>
          <p:cNvSpPr/>
          <p:nvPr/>
        </p:nvSpPr>
        <p:spPr>
          <a:xfrm>
            <a:off x="6306443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5098A4E-DA1E-8B48-8813-A766EFCE7D74}"/>
              </a:ext>
            </a:extLst>
          </p:cNvPr>
          <p:cNvSpPr txBox="1"/>
          <p:nvPr/>
        </p:nvSpPr>
        <p:spPr>
          <a:xfrm>
            <a:off x="6775063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5295B44-C6E8-E144-8424-F81617108F73}"/>
              </a:ext>
            </a:extLst>
          </p:cNvPr>
          <p:cNvSpPr txBox="1"/>
          <p:nvPr/>
        </p:nvSpPr>
        <p:spPr>
          <a:xfrm>
            <a:off x="6375679" y="6755347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0FDFFDF-93C8-FB40-9496-C5D3AB858673}"/>
              </a:ext>
            </a:extLst>
          </p:cNvPr>
          <p:cNvSpPr txBox="1"/>
          <p:nvPr/>
        </p:nvSpPr>
        <p:spPr>
          <a:xfrm>
            <a:off x="5660793" y="7000560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(app=Backend)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324D1B4-F075-0849-B8E6-9D492D292D07}"/>
              </a:ext>
            </a:extLst>
          </p:cNvPr>
          <p:cNvSpPr/>
          <p:nvPr/>
        </p:nvSpPr>
        <p:spPr>
          <a:xfrm>
            <a:off x="4848530" y="4298116"/>
            <a:ext cx="43081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Backend App - </a:t>
            </a:r>
            <a:r>
              <a:rPr lang="en-IN" dirty="0" err="1"/>
              <a:t>ClusterIP</a:t>
            </a:r>
            <a:r>
              <a:rPr lang="en-IN" dirty="0"/>
              <a:t> Service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D4F289E-7B3A-6D40-A06D-F64475ACDF27}"/>
              </a:ext>
            </a:extLst>
          </p:cNvPr>
          <p:cNvGrpSpPr/>
          <p:nvPr/>
        </p:nvGrpSpPr>
        <p:grpSpPr>
          <a:xfrm>
            <a:off x="6547390" y="5538347"/>
            <a:ext cx="1006998" cy="827590"/>
            <a:chOff x="2217322" y="4152694"/>
            <a:chExt cx="1006998" cy="827590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ED0F1BB3-1A0C-3144-B2FF-EB559DE5CB0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E9945A0-F8BF-F941-810C-8566DA497F08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3357B06-97CE-3946-A07D-D37A103E68A5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AAE7EDF-AFCD-D244-9CF7-D2CEA85E254C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074BDB0-D89A-F74E-B81A-F0E967B04C46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8E940FF-674C-324B-92C1-6FF045AFD22C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95376C4-E8E6-E74D-8FFF-115B4570C245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E3A8ED8-3B11-3E4C-BAE3-4058495ACE9F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175" name="Picture 2" descr="User icon">
              <a:extLst>
                <a:ext uri="{FF2B5EF4-FFF2-40B4-BE49-F238E27FC236}">
                  <a16:creationId xmlns:a16="http://schemas.microsoft.com/office/drawing/2014/main" id="{B1ABD17D-E7D4-A74D-A33E-F22D171460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0EF17FB-E209-754F-957C-E64483CB4CB1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8" name="Picture 2" descr="User icon">
              <a:extLst>
                <a:ext uri="{FF2B5EF4-FFF2-40B4-BE49-F238E27FC236}">
                  <a16:creationId xmlns:a16="http://schemas.microsoft.com/office/drawing/2014/main" id="{7EACD299-21AB-A24E-AFC4-917D77DC01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2" descr="User icon">
              <a:extLst>
                <a:ext uri="{FF2B5EF4-FFF2-40B4-BE49-F238E27FC236}">
                  <a16:creationId xmlns:a16="http://schemas.microsoft.com/office/drawing/2014/main" id="{EC0D1071-D2BD-F045-99CB-94F53572C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2" name="Picture 2" descr="User icon">
              <a:extLst>
                <a:ext uri="{FF2B5EF4-FFF2-40B4-BE49-F238E27FC236}">
                  <a16:creationId xmlns:a16="http://schemas.microsoft.com/office/drawing/2014/main" id="{D18B369E-B387-F948-804A-026E14C056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BEF79D6-A049-CB4D-A7A3-9E0FD1F23425}"/>
              </a:ext>
            </a:extLst>
          </p:cNvPr>
          <p:cNvSpPr txBox="1"/>
          <p:nvPr/>
        </p:nvSpPr>
        <p:spPr>
          <a:xfrm>
            <a:off x="6926066" y="346430"/>
            <a:ext cx="240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Kubernetes Cluster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BF9C11B-4DF5-1C42-9052-9D4B1A2CF113}"/>
              </a:ext>
            </a:extLst>
          </p:cNvPr>
          <p:cNvCxnSpPr>
            <a:cxnSpLocks/>
            <a:stCxn id="182" idx="3"/>
            <a:endCxn id="111" idx="1"/>
          </p:cNvCxnSpPr>
          <p:nvPr/>
        </p:nvCxnSpPr>
        <p:spPr>
          <a:xfrm>
            <a:off x="2418336" y="1248340"/>
            <a:ext cx="2412939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C66099B-89CC-194D-B955-F7C8BB9CD367}"/>
              </a:ext>
            </a:extLst>
          </p:cNvPr>
          <p:cNvCxnSpPr>
            <a:cxnSpLocks/>
            <a:stCxn id="111" idx="2"/>
            <a:endCxn id="77" idx="0"/>
          </p:cNvCxnSpPr>
          <p:nvPr/>
        </p:nvCxnSpPr>
        <p:spPr>
          <a:xfrm flipH="1">
            <a:off x="6993957" y="1465131"/>
            <a:ext cx="24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2390946-6875-7745-8D86-6FF7187844AF}"/>
              </a:ext>
            </a:extLst>
          </p:cNvPr>
          <p:cNvCxnSpPr/>
          <p:nvPr/>
        </p:nvCxnSpPr>
        <p:spPr>
          <a:xfrm flipH="1">
            <a:off x="6984180" y="406114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A15D92BB-44A8-0441-B90A-BAE71C53FCC5}"/>
              </a:ext>
            </a:extLst>
          </p:cNvPr>
          <p:cNvCxnSpPr/>
          <p:nvPr/>
        </p:nvCxnSpPr>
        <p:spPr>
          <a:xfrm flipH="1">
            <a:off x="6968940" y="469346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08C65B-A7D6-C943-A476-8DCB85854F5C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129" name="Title 3">
            <a:extLst>
              <a:ext uri="{FF2B5EF4-FFF2-40B4-BE49-F238E27FC236}">
                <a16:creationId xmlns:a16="http://schemas.microsoft.com/office/drawing/2014/main" id="{B2DCD4D7-7CB9-214F-B60B-34B5DD81D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2465" y="129203"/>
            <a:ext cx="4041433" cy="79498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 Services Demo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3DD047-E604-2940-9943-D066FFE43BBA}"/>
              </a:ext>
            </a:extLst>
          </p:cNvPr>
          <p:cNvSpPr txBox="1"/>
          <p:nvPr/>
        </p:nvSpPr>
        <p:spPr>
          <a:xfrm>
            <a:off x="0" y="1830001"/>
            <a:ext cx="42981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</a:t>
            </a:r>
            <a:r>
              <a:rPr lang="en-US" sz="1600" dirty="0" err="1"/>
              <a:t>workernode</a:t>
            </a:r>
            <a:r>
              <a:rPr lang="en-US" sz="1600" dirty="0"/>
              <a:t>-public-</a:t>
            </a:r>
            <a:r>
              <a:rPr lang="en-US" sz="1600" dirty="0" err="1"/>
              <a:t>ip</a:t>
            </a:r>
            <a:r>
              <a:rPr lang="en-US" sz="1600" dirty="0"/>
              <a:t>&gt;:&lt;</a:t>
            </a:r>
            <a:r>
              <a:rPr lang="en-US" sz="1600" dirty="0" err="1"/>
              <a:t>NodePort</a:t>
            </a:r>
            <a:r>
              <a:rPr lang="en-US" sz="1600" dirty="0"/>
              <a:t>&gt;/hello</a:t>
            </a:r>
          </a:p>
        </p:txBody>
      </p:sp>
    </p:spTree>
    <p:extLst>
      <p:ext uri="{BB962C8B-B14F-4D97-AF65-F5344CB8AC3E}">
        <p14:creationId xmlns:p14="http://schemas.microsoft.com/office/powerpoint/2010/main" val="318518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7" grpId="0" animBg="1"/>
      <p:bldP spid="78" grpId="0" animBg="1"/>
      <p:bldP spid="96" grpId="0" animBg="1"/>
      <p:bldP spid="97" grpId="0"/>
      <p:bldP spid="109" grpId="0"/>
      <p:bldP spid="110" grpId="0"/>
      <p:bldP spid="111" grpId="0" animBg="1"/>
      <p:bldP spid="112" grpId="0" animBg="1"/>
      <p:bldP spid="113" grpId="0" animBg="1"/>
      <p:bldP spid="116" grpId="0" animBg="1"/>
      <p:bldP spid="117" grpId="0"/>
      <p:bldP spid="118" grpId="0"/>
      <p:bldP spid="119" grpId="0"/>
      <p:bldP spid="120" grpId="0" animBg="1"/>
      <p:bldP spid="33" grpId="0"/>
      <p:bldP spid="14" grpId="0"/>
      <p:bldP spid="1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YAML Basics</a:t>
            </a:r>
          </a:p>
        </p:txBody>
      </p:sp>
    </p:spTree>
    <p:extLst>
      <p:ext uri="{BB962C8B-B14F-4D97-AF65-F5344CB8AC3E}">
        <p14:creationId xmlns:p14="http://schemas.microsoft.com/office/powerpoint/2010/main" val="6555590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F20B13-8EAF-6440-8914-27FD415D16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D51CD-9F3D-7B42-A5CB-2264BA106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YAML is </a:t>
            </a:r>
            <a:r>
              <a:rPr lang="en-US" dirty="0">
                <a:solidFill>
                  <a:srgbClr val="0070C0"/>
                </a:solidFill>
              </a:rPr>
              <a:t>not a </a:t>
            </a:r>
            <a:r>
              <a:rPr lang="en-US" dirty="0"/>
              <a:t>Markup Language</a:t>
            </a:r>
          </a:p>
          <a:p>
            <a:r>
              <a:rPr lang="en-US" dirty="0"/>
              <a:t>YAML is used to </a:t>
            </a:r>
            <a:r>
              <a:rPr lang="en-US" dirty="0">
                <a:solidFill>
                  <a:srgbClr val="0070C0"/>
                </a:solidFill>
              </a:rPr>
              <a:t>store information </a:t>
            </a:r>
            <a:r>
              <a:rPr lang="en-US" dirty="0"/>
              <a:t>about different things</a:t>
            </a:r>
          </a:p>
          <a:p>
            <a:r>
              <a:rPr lang="en-US" dirty="0"/>
              <a:t>We can use YAML  to </a:t>
            </a:r>
            <a:r>
              <a:rPr lang="en-US" dirty="0">
                <a:solidFill>
                  <a:srgbClr val="0070C0"/>
                </a:solidFill>
              </a:rPr>
              <a:t>define key, Value pairs </a:t>
            </a:r>
            <a:r>
              <a:rPr lang="en-US" dirty="0"/>
              <a:t>like variables, lists and objects</a:t>
            </a:r>
          </a:p>
          <a:p>
            <a:r>
              <a:rPr lang="en-US" dirty="0"/>
              <a:t>YAML is very similar to </a:t>
            </a:r>
            <a:r>
              <a:rPr lang="en-US" dirty="0">
                <a:solidFill>
                  <a:srgbClr val="0070C0"/>
                </a:solidFill>
              </a:rPr>
              <a:t>JSON</a:t>
            </a:r>
            <a:r>
              <a:rPr lang="en-US" dirty="0"/>
              <a:t> (</a:t>
            </a:r>
            <a:r>
              <a:rPr lang="en-US" dirty="0" err="1"/>
              <a:t>Javascript</a:t>
            </a:r>
            <a:r>
              <a:rPr lang="en-US" dirty="0"/>
              <a:t> Object Notation)</a:t>
            </a:r>
          </a:p>
          <a:p>
            <a:r>
              <a:rPr lang="en-US" dirty="0"/>
              <a:t>YAML primarily focuses on </a:t>
            </a:r>
            <a:r>
              <a:rPr lang="en-US" dirty="0">
                <a:solidFill>
                  <a:srgbClr val="0070C0"/>
                </a:solidFill>
              </a:rPr>
              <a:t>readability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user friendliness</a:t>
            </a:r>
          </a:p>
          <a:p>
            <a:r>
              <a:rPr lang="en-US" dirty="0"/>
              <a:t>YAML is designed to be </a:t>
            </a:r>
            <a:r>
              <a:rPr lang="en-US" dirty="0">
                <a:solidFill>
                  <a:srgbClr val="0070C0"/>
                </a:solidFill>
              </a:rPr>
              <a:t>clean and easy to read</a:t>
            </a:r>
          </a:p>
          <a:p>
            <a:r>
              <a:rPr lang="en-US" dirty="0"/>
              <a:t>We can define YAML files with two different extensions</a:t>
            </a:r>
          </a:p>
          <a:p>
            <a:pPr lvl="1"/>
            <a:r>
              <a:rPr lang="en-US" dirty="0" err="1"/>
              <a:t>abc.</a:t>
            </a:r>
            <a:r>
              <a:rPr lang="en-US" dirty="0" err="1">
                <a:solidFill>
                  <a:srgbClr val="0070C0"/>
                </a:solidFill>
              </a:rPr>
              <a:t>yml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 err="1"/>
              <a:t>abc.</a:t>
            </a:r>
            <a:r>
              <a:rPr lang="en-US" dirty="0" err="1">
                <a:solidFill>
                  <a:srgbClr val="0070C0"/>
                </a:solidFill>
              </a:rPr>
              <a:t>yaml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96E99A-7D02-7745-B595-8E887D94E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YAML Basics</a:t>
            </a:r>
          </a:p>
        </p:txBody>
      </p:sp>
    </p:spTree>
    <p:extLst>
      <p:ext uri="{BB962C8B-B14F-4D97-AF65-F5344CB8AC3E}">
        <p14:creationId xmlns:p14="http://schemas.microsoft.com/office/powerpoint/2010/main" val="222456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64E5C8-EE20-554A-AB87-8475B83C3E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D072D-354E-0A44-844E-CDD758835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YAML Comments</a:t>
            </a:r>
          </a:p>
          <a:p>
            <a:r>
              <a:rPr lang="en-US" dirty="0"/>
              <a:t>YAML Key Value Pairs</a:t>
            </a:r>
          </a:p>
          <a:p>
            <a:r>
              <a:rPr lang="en-US" dirty="0"/>
              <a:t>YAML Dictionary or Map</a:t>
            </a:r>
          </a:p>
          <a:p>
            <a:r>
              <a:rPr lang="en-US" dirty="0"/>
              <a:t>YAML Array / Lists</a:t>
            </a:r>
          </a:p>
          <a:p>
            <a:r>
              <a:rPr lang="en-US" dirty="0"/>
              <a:t>YAML Spaces</a:t>
            </a:r>
          </a:p>
          <a:p>
            <a:r>
              <a:rPr lang="en-US" dirty="0"/>
              <a:t>YAML Document Separator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31DAA2-9028-9C40-8C05-CEBA58280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Basics</a:t>
            </a:r>
          </a:p>
        </p:txBody>
      </p:sp>
    </p:spTree>
    <p:extLst>
      <p:ext uri="{BB962C8B-B14F-4D97-AF65-F5344CB8AC3E}">
        <p14:creationId xmlns:p14="http://schemas.microsoft.com/office/powerpoint/2010/main" val="171078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64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879" y="292892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Storage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392617"/>
            <a:ext cx="3745901" cy="374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7183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E65DBA-7311-2442-909D-3C0F9B8471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D93951-CBC9-A14C-8C04-DFA9FA7DFFBB}"/>
              </a:ext>
            </a:extLst>
          </p:cNvPr>
          <p:cNvSpPr/>
          <p:nvPr/>
        </p:nvSpPr>
        <p:spPr>
          <a:xfrm>
            <a:off x="6356195" y="148876"/>
            <a:ext cx="2509025" cy="68022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EKS Storage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9F72B8-F924-E44A-BE40-B120492743A9}"/>
              </a:ext>
            </a:extLst>
          </p:cNvPr>
          <p:cNvSpPr/>
          <p:nvPr/>
        </p:nvSpPr>
        <p:spPr>
          <a:xfrm>
            <a:off x="344944" y="2174487"/>
            <a:ext cx="3086658" cy="6802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In-Tree EBS Provisioner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59F9DC-99AA-C447-97B3-3207A187EC68}"/>
              </a:ext>
            </a:extLst>
          </p:cNvPr>
          <p:cNvSpPr/>
          <p:nvPr/>
        </p:nvSpPr>
        <p:spPr>
          <a:xfrm>
            <a:off x="4033767" y="2174487"/>
            <a:ext cx="3086658" cy="6802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EBS CSI Driver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02A495-B7A0-0F46-AB5C-326C66532A12}"/>
              </a:ext>
            </a:extLst>
          </p:cNvPr>
          <p:cNvSpPr/>
          <p:nvPr/>
        </p:nvSpPr>
        <p:spPr>
          <a:xfrm>
            <a:off x="7722591" y="2174488"/>
            <a:ext cx="3086658" cy="6802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EFS CSI Driver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4005A5-1DED-8C47-9F97-570843E321D2}"/>
              </a:ext>
            </a:extLst>
          </p:cNvPr>
          <p:cNvSpPr/>
          <p:nvPr/>
        </p:nvSpPr>
        <p:spPr>
          <a:xfrm>
            <a:off x="11411414" y="2174487"/>
            <a:ext cx="3086658" cy="6802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FSx</a:t>
            </a:r>
            <a:r>
              <a:rPr lang="en-US" dirty="0"/>
              <a:t> for Luster CSI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39321B-E7B2-C542-AF59-80B5A0580323}"/>
              </a:ext>
            </a:extLst>
          </p:cNvPr>
          <p:cNvSpPr/>
          <p:nvPr/>
        </p:nvSpPr>
        <p:spPr>
          <a:xfrm>
            <a:off x="4033766" y="3109025"/>
            <a:ext cx="10464305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CSI means Container Storage Interface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1BE073-C7DE-D449-90FF-2B614AC84EA1}"/>
              </a:ext>
            </a:extLst>
          </p:cNvPr>
          <p:cNvSpPr/>
          <p:nvPr/>
        </p:nvSpPr>
        <p:spPr>
          <a:xfrm>
            <a:off x="4033766" y="4049022"/>
            <a:ext cx="10464305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Latest &amp; Greatest available today &amp; in Beta release &amp; ready for production use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F473F0-5EAB-894D-A9E9-F1B6C91AD74C}"/>
              </a:ext>
            </a:extLst>
          </p:cNvPr>
          <p:cNvSpPr/>
          <p:nvPr/>
        </p:nvSpPr>
        <p:spPr>
          <a:xfrm>
            <a:off x="4033766" y="4926205"/>
            <a:ext cx="10464305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As on today, </a:t>
            </a:r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supported</a:t>
            </a:r>
            <a:r>
              <a:rPr lang="en-US" dirty="0">
                <a:solidFill>
                  <a:schemeClr val="tx1"/>
                </a:solidFill>
              </a:rPr>
              <a:t> on AWS EKS Fargate (Serverless)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C45BDC-3710-5845-BF32-C8CF50629CE9}"/>
              </a:ext>
            </a:extLst>
          </p:cNvPr>
          <p:cNvSpPr/>
          <p:nvPr/>
        </p:nvSpPr>
        <p:spPr>
          <a:xfrm>
            <a:off x="4033766" y="5812144"/>
            <a:ext cx="10464305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Allows EKS Clusters to </a:t>
            </a:r>
            <a:r>
              <a:rPr lang="en-US" dirty="0">
                <a:solidFill>
                  <a:srgbClr val="00B050"/>
                </a:solidFill>
              </a:rPr>
              <a:t>manage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lifecycle</a:t>
            </a:r>
            <a:r>
              <a:rPr lang="en-US" dirty="0">
                <a:solidFill>
                  <a:schemeClr val="tx1"/>
                </a:solidFill>
              </a:rPr>
              <a:t> of EBS Volumes for persistent storage, EFS File systems &amp; </a:t>
            </a:r>
            <a:r>
              <a:rPr lang="en-US" dirty="0" err="1">
                <a:solidFill>
                  <a:schemeClr val="tx1"/>
                </a:solidFill>
              </a:rPr>
              <a:t>FSx</a:t>
            </a:r>
            <a:r>
              <a:rPr lang="en-US" dirty="0">
                <a:solidFill>
                  <a:schemeClr val="tx1"/>
                </a:solidFill>
              </a:rPr>
              <a:t> for Luster File systems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B9063C-18E3-7D47-9D16-E3949303E53E}"/>
              </a:ext>
            </a:extLst>
          </p:cNvPr>
          <p:cNvSpPr/>
          <p:nvPr/>
        </p:nvSpPr>
        <p:spPr>
          <a:xfrm>
            <a:off x="4033766" y="6698083"/>
            <a:ext cx="6775483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Supported for k8s 1.14 &amp; later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F1241E-2396-284C-81C3-365C712F5525}"/>
              </a:ext>
            </a:extLst>
          </p:cNvPr>
          <p:cNvSpPr/>
          <p:nvPr/>
        </p:nvSpPr>
        <p:spPr>
          <a:xfrm>
            <a:off x="11411413" y="6707457"/>
            <a:ext cx="3086658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Supported for k8s 1.16 &amp; later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CFCE96-F73E-974E-A982-EA5B5C2DC507}"/>
              </a:ext>
            </a:extLst>
          </p:cNvPr>
          <p:cNvSpPr/>
          <p:nvPr/>
        </p:nvSpPr>
        <p:spPr>
          <a:xfrm>
            <a:off x="344944" y="3146241"/>
            <a:ext cx="3086658" cy="6802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Legacy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3861D7-A75A-E449-B464-0DE158912B12}"/>
              </a:ext>
            </a:extLst>
          </p:cNvPr>
          <p:cNvSpPr/>
          <p:nvPr/>
        </p:nvSpPr>
        <p:spPr>
          <a:xfrm>
            <a:off x="344944" y="4017735"/>
            <a:ext cx="3086658" cy="6802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Will be deprecated soon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1F8992E-0939-1D44-99F7-6D5EB0DAE387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1888273" y="829101"/>
            <a:ext cx="5722435" cy="134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67CDB24-D80B-9A4C-9C84-21663E02D418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5577096" y="829101"/>
            <a:ext cx="2033612" cy="134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BDF876-96A1-254F-9CD4-711BD7CA2125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7610708" y="829101"/>
            <a:ext cx="1655212" cy="1345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557088E-6339-3F4B-97A5-8A8DAB2AB5F0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7610708" y="829101"/>
            <a:ext cx="5344035" cy="134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07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780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4205" y="292892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EBS CSI Driver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439" y="2392617"/>
            <a:ext cx="3745901" cy="374590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B3E0BE8-1BE4-0148-88AC-589E3451A4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61785" y="5523976"/>
            <a:ext cx="1964887" cy="196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10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68867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628851" y="1713767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8017843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406306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74926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717692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54553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56228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628851" y="1044374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</a:t>
            </a:r>
            <a:r>
              <a:rPr lang="en-IN" sz="1700" dirty="0" err="1"/>
              <a:t>NodePort</a:t>
            </a:r>
            <a:r>
              <a:rPr lang="en-IN" sz="1700" dirty="0"/>
              <a:t>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628851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8017843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391837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860457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529840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8076246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628851" y="4298116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632784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2305329" y="334538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1237154" y="49732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1237154" y="56102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1237154" y="62478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1237154" y="69272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963615" y="49675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963615" y="56045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963615" y="62421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963615" y="69215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1237154" y="1986521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NodePort</a:t>
            </a:r>
            <a:r>
              <a:rPr lang="en-US" dirty="0"/>
              <a:t>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1237154" y="2623592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1237154" y="3261166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7000B3D8-FDE4-E942-9D85-FCF1AA366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7659" y="3787245"/>
            <a:ext cx="711200" cy="7112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4148371" y="4498445"/>
            <a:ext cx="2285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AWS Elastic Block Store - EBS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92596" y="378107"/>
            <a:ext cx="698600" cy="698600"/>
          </a:xfrm>
          <a:prstGeom prst="rect">
            <a:avLst/>
          </a:prstGeom>
        </p:spPr>
      </p:pic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62455" y="2526427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EKS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EBS CSI Driver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1248340"/>
            <a:ext cx="5210515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00288" y="926120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117579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36283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9136283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E33A0EF8-01F0-CF41-AEE8-3512225B3900}"/>
              </a:ext>
            </a:extLst>
          </p:cNvPr>
          <p:cNvSpPr/>
          <p:nvPr/>
        </p:nvSpPr>
        <p:spPr>
          <a:xfrm>
            <a:off x="11216823" y="4316643"/>
            <a:ext cx="2977454" cy="47588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StatefulSets</a:t>
            </a:r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E9C286B-2D7B-3E40-B6A2-BC09B1005E2A}"/>
              </a:ext>
            </a:extLst>
          </p:cNvPr>
          <p:cNvSpPr/>
          <p:nvPr/>
        </p:nvSpPr>
        <p:spPr>
          <a:xfrm>
            <a:off x="31150" y="4303208"/>
            <a:ext cx="3459183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setup to achieve  HA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B004FD4-AE88-C144-8FFF-3456EBE7FDFA}"/>
              </a:ext>
            </a:extLst>
          </p:cNvPr>
          <p:cNvSpPr/>
          <p:nvPr/>
        </p:nvSpPr>
        <p:spPr>
          <a:xfrm>
            <a:off x="31151" y="4796934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Multi-Az support for EBS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C92D3FA-5081-764D-B8AD-E0708782AB27}"/>
              </a:ext>
            </a:extLst>
          </p:cNvPr>
          <p:cNvSpPr/>
          <p:nvPr/>
        </p:nvSpPr>
        <p:spPr>
          <a:xfrm>
            <a:off x="31151" y="5296259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Master-Master MySQL setup 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1593AC5-BE96-B146-8461-A5A475369A94}"/>
              </a:ext>
            </a:extLst>
          </p:cNvPr>
          <p:cNvSpPr/>
          <p:nvPr/>
        </p:nvSpPr>
        <p:spPr>
          <a:xfrm>
            <a:off x="31151" y="5796923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Master-Slave MySQL setup 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B6413DA-0296-8442-8110-4346FD2FBEDC}"/>
              </a:ext>
            </a:extLst>
          </p:cNvPr>
          <p:cNvSpPr/>
          <p:nvPr/>
        </p:nvSpPr>
        <p:spPr>
          <a:xfrm>
            <a:off x="46819" y="6266256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No Automatic Backup &amp; Recovery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6BD9B01-E744-A249-8906-C838744BBD41}"/>
              </a:ext>
            </a:extLst>
          </p:cNvPr>
          <p:cNvSpPr/>
          <p:nvPr/>
        </p:nvSpPr>
        <p:spPr>
          <a:xfrm>
            <a:off x="46819" y="3809482"/>
            <a:ext cx="3459183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Drawbacks of EBS CSI for MySQL DB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3E0F948-FD39-0644-9C70-09494DA7DA1C}"/>
              </a:ext>
            </a:extLst>
          </p:cNvPr>
          <p:cNvSpPr/>
          <p:nvPr/>
        </p:nvSpPr>
        <p:spPr>
          <a:xfrm>
            <a:off x="62455" y="6748156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No Auto-Upgrade MySQL</a:t>
            </a:r>
          </a:p>
        </p:txBody>
      </p:sp>
    </p:spTree>
    <p:extLst>
      <p:ext uri="{BB962C8B-B14F-4D97-AF65-F5344CB8AC3E}">
        <p14:creationId xmlns:p14="http://schemas.microsoft.com/office/powerpoint/2010/main" val="35647660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FE7240-EE05-304C-A2D8-C942DA7590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7DBAD-50B3-7D4D-9083-065F77A4A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EBS provides </a:t>
            </a:r>
            <a:r>
              <a:rPr lang="en-US" dirty="0">
                <a:solidFill>
                  <a:srgbClr val="0070C0"/>
                </a:solidFill>
              </a:rPr>
              <a:t>block level storage volumes </a:t>
            </a:r>
            <a:r>
              <a:rPr lang="en-US" dirty="0"/>
              <a:t>for use with </a:t>
            </a:r>
            <a:r>
              <a:rPr lang="en-US" dirty="0">
                <a:solidFill>
                  <a:srgbClr val="00B050"/>
                </a:solidFill>
              </a:rPr>
              <a:t>EC2 &amp; Container instances</a:t>
            </a:r>
            <a:r>
              <a:rPr lang="en-US" dirty="0"/>
              <a:t>.</a:t>
            </a:r>
          </a:p>
          <a:p>
            <a:r>
              <a:rPr lang="en-IN" dirty="0"/>
              <a:t>We can mount these </a:t>
            </a:r>
            <a:r>
              <a:rPr lang="en-IN" dirty="0">
                <a:solidFill>
                  <a:srgbClr val="0070C0"/>
                </a:solidFill>
              </a:rPr>
              <a:t>volumes as devices </a:t>
            </a:r>
            <a:r>
              <a:rPr lang="en-IN" dirty="0"/>
              <a:t>on our EC2 &amp; Container instances. </a:t>
            </a:r>
          </a:p>
          <a:p>
            <a:r>
              <a:rPr lang="en-IN" dirty="0"/>
              <a:t>EBS volumes that are attached to an instance are </a:t>
            </a:r>
            <a:r>
              <a:rPr lang="en-IN" dirty="0">
                <a:solidFill>
                  <a:srgbClr val="0070C0"/>
                </a:solidFill>
              </a:rPr>
              <a:t>exposed as storage volumes that persist independently </a:t>
            </a:r>
            <a:r>
              <a:rPr lang="en-IN" dirty="0"/>
              <a:t>from the life of the EC2 or Container instance.</a:t>
            </a:r>
          </a:p>
          <a:p>
            <a:r>
              <a:rPr lang="en-IN" dirty="0"/>
              <a:t>We can </a:t>
            </a:r>
            <a:r>
              <a:rPr lang="en-IN" dirty="0">
                <a:solidFill>
                  <a:srgbClr val="0070C0"/>
                </a:solidFill>
              </a:rPr>
              <a:t>dynamically change </a:t>
            </a:r>
            <a:r>
              <a:rPr lang="en-IN" dirty="0"/>
              <a:t>the configuration of a volume attached to an instance.</a:t>
            </a:r>
          </a:p>
          <a:p>
            <a:r>
              <a:rPr lang="en-IN" dirty="0"/>
              <a:t>AWS recommends EBS for data that must be </a:t>
            </a:r>
            <a:r>
              <a:rPr lang="en-IN" dirty="0">
                <a:solidFill>
                  <a:srgbClr val="0070C0"/>
                </a:solidFill>
              </a:rPr>
              <a:t>quickly accessible </a:t>
            </a:r>
            <a:r>
              <a:rPr lang="en-IN" dirty="0"/>
              <a:t>and requires </a:t>
            </a:r>
            <a:r>
              <a:rPr lang="en-IN" dirty="0">
                <a:solidFill>
                  <a:srgbClr val="0070C0"/>
                </a:solidFill>
              </a:rPr>
              <a:t>long-term persistence</a:t>
            </a:r>
            <a:r>
              <a:rPr lang="en-IN" dirty="0"/>
              <a:t>. </a:t>
            </a:r>
          </a:p>
          <a:p>
            <a:r>
              <a:rPr lang="en-IN" dirty="0"/>
              <a:t>EBS is well suited to both </a:t>
            </a:r>
            <a:r>
              <a:rPr lang="en-IN" dirty="0">
                <a:solidFill>
                  <a:srgbClr val="0070C0"/>
                </a:solidFill>
              </a:rPr>
              <a:t>database-style applications </a:t>
            </a:r>
            <a:r>
              <a:rPr lang="en-IN" dirty="0"/>
              <a:t>that rely on random reads and writes, and to </a:t>
            </a:r>
            <a:r>
              <a:rPr lang="en-IN" dirty="0">
                <a:solidFill>
                  <a:srgbClr val="0070C0"/>
                </a:solidFill>
              </a:rPr>
              <a:t>throughput-intensive applications </a:t>
            </a:r>
            <a:r>
              <a:rPr lang="en-IN" dirty="0"/>
              <a:t>that perform long, continuous reads and writes.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7D3AB8-1DBF-A747-9D33-7E932727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Elastic Block Store - </a:t>
            </a:r>
            <a:r>
              <a:rPr lang="en-US" dirty="0">
                <a:solidFill>
                  <a:srgbClr val="00B050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12358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914917" y="334538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846742" y="49732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846742" y="56102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846742" y="62478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846742" y="69272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3" y="49675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3" y="56045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3" y="62421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3" y="69215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7000B3D8-FDE4-E942-9D85-FCF1AA366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7247" y="3787245"/>
            <a:ext cx="711200" cy="7112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3757959" y="4498445"/>
            <a:ext cx="2285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AWS Elastic Block Store - EBS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02184" y="378107"/>
            <a:ext cx="698600" cy="698600"/>
          </a:xfrm>
          <a:prstGeom prst="rect">
            <a:avLst/>
          </a:prstGeom>
        </p:spPr>
      </p:pic>
      <p:sp>
        <p:nvSpPr>
          <p:cNvPr id="52" name="Title 3">
            <a:extLst>
              <a:ext uri="{FF2B5EF4-FFF2-40B4-BE49-F238E27FC236}">
                <a16:creationId xmlns:a16="http://schemas.microsoft.com/office/drawing/2014/main" id="{01742101-2768-F744-9215-C16F4B01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92819"/>
            <a:ext cx="3064355" cy="1188851"/>
          </a:xfrm>
        </p:spPr>
        <p:txBody>
          <a:bodyPr>
            <a:noAutofit/>
          </a:bodyPr>
          <a:lstStyle/>
          <a:p>
            <a:r>
              <a:rPr lang="en-US" sz="3800" b="1" dirty="0"/>
              <a:t>EKS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EBS CSI Driver</a:t>
            </a:r>
          </a:p>
        </p:txBody>
      </p:sp>
    </p:spTree>
    <p:extLst>
      <p:ext uri="{BB962C8B-B14F-4D97-AF65-F5344CB8AC3E}">
        <p14:creationId xmlns:p14="http://schemas.microsoft.com/office/powerpoint/2010/main" val="334516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 animBg="1"/>
      <p:bldP spid="37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713767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272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238439" y="1044374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</a:t>
            </a:r>
            <a:r>
              <a:rPr lang="en-IN" sz="1700" dirty="0" err="1"/>
              <a:t>NodePort</a:t>
            </a:r>
            <a:r>
              <a:rPr lang="en-IN" sz="1700" dirty="0"/>
              <a:t>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914917" y="334538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846742" y="49732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846742" y="56102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846742" y="62478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846742" y="69272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3" y="49675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3" y="56045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3" y="62421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3" y="69215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46742" y="1986521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NodePort</a:t>
            </a:r>
            <a:r>
              <a:rPr lang="en-US" dirty="0"/>
              <a:t>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46742" y="2623592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46742" y="3261166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7000B3D8-FDE4-E942-9D85-FCF1AA366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7247" y="3787245"/>
            <a:ext cx="711200" cy="7112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3757959" y="4498445"/>
            <a:ext cx="2285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AWS Elastic Block Store - EBS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02184" y="378107"/>
            <a:ext cx="698600" cy="698600"/>
          </a:xfrm>
          <a:prstGeom prst="rect">
            <a:avLst/>
          </a:prstGeom>
        </p:spPr>
      </p:pic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0" y="3192819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/>
              <a:t>EKS Storage</a:t>
            </a:r>
            <a:br>
              <a:rPr lang="en-US" sz="3800" b="1">
                <a:solidFill>
                  <a:srgbClr val="00B050"/>
                </a:solidFill>
              </a:rPr>
            </a:br>
            <a:r>
              <a:rPr lang="en-US" sz="3800" b="1">
                <a:solidFill>
                  <a:srgbClr val="00B050"/>
                </a:solidFill>
              </a:rPr>
              <a:t>EBS CSI Driver</a:t>
            </a:r>
            <a:endParaRPr lang="en-US" sz="3800" b="1" dirty="0">
              <a:solidFill>
                <a:srgbClr val="00B050"/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1248340"/>
            <a:ext cx="4820103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00288" y="926120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7271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87458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46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49" grpId="0" animBg="1"/>
      <p:bldP spid="50" grpId="0" animBg="1"/>
      <p:bldP spid="51" grpId="0" animBg="1"/>
      <p:bldP spid="76" grpId="0"/>
      <p:bldP spid="7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780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5577" y="2392617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EBS CSI Driver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70C0"/>
                </a:solidFill>
              </a:rPr>
              <a:t>Important k8s Concepts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70C0"/>
                </a:solidFill>
              </a:rPr>
              <a:t>for Application Deployments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439" y="2392617"/>
            <a:ext cx="3745901" cy="374590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B3E0BE8-1BE4-0148-88AC-589E3451A4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6771" y="138747"/>
            <a:ext cx="1111615" cy="11116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0EC535-6F0C-E140-B929-EA45366DE1F2}"/>
              </a:ext>
            </a:extLst>
          </p:cNvPr>
          <p:cNvSpPr txBox="1"/>
          <p:nvPr/>
        </p:nvSpPr>
        <p:spPr>
          <a:xfrm>
            <a:off x="74638" y="1242951"/>
            <a:ext cx="1692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Elastic Block Store</a:t>
            </a:r>
          </a:p>
        </p:txBody>
      </p:sp>
    </p:spTree>
    <p:extLst>
      <p:ext uri="{BB962C8B-B14F-4D97-AF65-F5344CB8AC3E}">
        <p14:creationId xmlns:p14="http://schemas.microsoft.com/office/powerpoint/2010/main" val="20093797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713767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272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238439" y="1044374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</a:t>
            </a:r>
            <a:r>
              <a:rPr lang="en-IN" sz="1700" dirty="0" err="1"/>
              <a:t>NodePort</a:t>
            </a:r>
            <a:r>
              <a:rPr lang="en-IN" sz="1700" dirty="0"/>
              <a:t>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914917" y="334538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846742" y="49732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846742" y="56102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846742" y="62478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846742" y="69272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3" y="49675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3" y="56045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3" y="62421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3" y="69215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46742" y="1986521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NodePort</a:t>
            </a:r>
            <a:r>
              <a:rPr lang="en-US" dirty="0"/>
              <a:t>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46742" y="2623592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46742" y="3261166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7000B3D8-FDE4-E942-9D85-FCF1AA366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7247" y="3879711"/>
            <a:ext cx="711200" cy="7112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3757959" y="4590911"/>
            <a:ext cx="2285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AWS Elastic Block Store - EBS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02184" y="378107"/>
            <a:ext cx="698600" cy="698600"/>
          </a:xfrm>
          <a:prstGeom prst="rect">
            <a:avLst/>
          </a:prstGeom>
        </p:spPr>
      </p:pic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0" y="3192819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/>
              <a:t>EKS Storage</a:t>
            </a:r>
            <a:br>
              <a:rPr lang="en-US" sz="3800" b="1">
                <a:solidFill>
                  <a:srgbClr val="00B050"/>
                </a:solidFill>
              </a:rPr>
            </a:br>
            <a:r>
              <a:rPr lang="en-US" sz="3800" b="1">
                <a:solidFill>
                  <a:srgbClr val="00B050"/>
                </a:solidFill>
              </a:rPr>
              <a:t>EBS CSI Driver</a:t>
            </a:r>
            <a:endParaRPr lang="en-US" sz="3800" b="1" dirty="0">
              <a:solidFill>
                <a:srgbClr val="00B050"/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1248340"/>
            <a:ext cx="4820103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00288" y="926120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7271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87458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635615C3-3412-AE4A-9FD7-380BF466FCDC}"/>
              </a:ext>
            </a:extLst>
          </p:cNvPr>
          <p:cNvSpPr/>
          <p:nvPr/>
        </p:nvSpPr>
        <p:spPr>
          <a:xfrm>
            <a:off x="10814668" y="1336873"/>
            <a:ext cx="2977454" cy="47588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Namespaces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709EF0-E5FE-164C-AEE1-3DFF6F01DF58}"/>
              </a:ext>
            </a:extLst>
          </p:cNvPr>
          <p:cNvSpPr/>
          <p:nvPr/>
        </p:nvSpPr>
        <p:spPr>
          <a:xfrm>
            <a:off x="3629859" y="2026269"/>
            <a:ext cx="2977454" cy="47588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 Containers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165E6FB-6739-8643-B27C-A5F548665971}"/>
              </a:ext>
            </a:extLst>
          </p:cNvPr>
          <p:cNvSpPr/>
          <p:nvPr/>
        </p:nvSpPr>
        <p:spPr>
          <a:xfrm>
            <a:off x="3629859" y="2663340"/>
            <a:ext cx="2977454" cy="47588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/>
              <a:t>Liveness &amp; Readiness Probes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82503C3-6E75-F343-8B43-91AA3D2C90C9}"/>
              </a:ext>
            </a:extLst>
          </p:cNvPr>
          <p:cNvSpPr/>
          <p:nvPr/>
        </p:nvSpPr>
        <p:spPr>
          <a:xfrm>
            <a:off x="3629859" y="3300914"/>
            <a:ext cx="2977454" cy="47588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Requests &amp; Limits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6AA7636-894F-4F42-8065-CC842C5A89DF}"/>
              </a:ext>
            </a:extLst>
          </p:cNvPr>
          <p:cNvSpPr/>
          <p:nvPr/>
        </p:nvSpPr>
        <p:spPr>
          <a:xfrm>
            <a:off x="3597785" y="1376621"/>
            <a:ext cx="2977454" cy="47588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Secrets</a:t>
            </a:r>
          </a:p>
        </p:txBody>
      </p:sp>
    </p:spTree>
    <p:extLst>
      <p:ext uri="{BB962C8B-B14F-4D97-AF65-F5344CB8AC3E}">
        <p14:creationId xmlns:p14="http://schemas.microsoft.com/office/powerpoint/2010/main" val="334372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9" grpId="0" animBg="1"/>
      <p:bldP spid="80" grpId="0" animBg="1"/>
      <p:bldP spid="81" grpId="0" animBg="1"/>
      <p:bldP spid="8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E65DBA-7311-2442-909D-3C0F9B8471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D93951-CBC9-A14C-8C04-DFA9FA7DFFBB}"/>
              </a:ext>
            </a:extLst>
          </p:cNvPr>
          <p:cNvSpPr/>
          <p:nvPr/>
        </p:nvSpPr>
        <p:spPr>
          <a:xfrm>
            <a:off x="5476510" y="159387"/>
            <a:ext cx="4164609" cy="68022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Probes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9F72B8-F924-E44A-BE40-B120492743A9}"/>
              </a:ext>
            </a:extLst>
          </p:cNvPr>
          <p:cNvSpPr/>
          <p:nvPr/>
        </p:nvSpPr>
        <p:spPr>
          <a:xfrm>
            <a:off x="239971" y="1500331"/>
            <a:ext cx="4164609" cy="68022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Liveness Probe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59F9DC-99AA-C447-97B3-3207A187EC68}"/>
              </a:ext>
            </a:extLst>
          </p:cNvPr>
          <p:cNvSpPr/>
          <p:nvPr/>
        </p:nvSpPr>
        <p:spPr>
          <a:xfrm>
            <a:off x="5476511" y="1500333"/>
            <a:ext cx="4164609" cy="68022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Readiness Probe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02A495-B7A0-0F46-AB5C-326C66532A12}"/>
              </a:ext>
            </a:extLst>
          </p:cNvPr>
          <p:cNvSpPr/>
          <p:nvPr/>
        </p:nvSpPr>
        <p:spPr>
          <a:xfrm>
            <a:off x="10203032" y="1500332"/>
            <a:ext cx="4164609" cy="68022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Startup Probe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1F8992E-0939-1D44-99F7-6D5EB0DAE387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2322276" y="839612"/>
            <a:ext cx="5236539" cy="660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67CDB24-D80B-9A4C-9C84-21663E02D418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7558815" y="839612"/>
            <a:ext cx="1" cy="660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BDF876-96A1-254F-9CD4-711BD7CA2125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7558815" y="839612"/>
            <a:ext cx="4726522" cy="660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CE10727-7551-B549-B846-29DE11F42E0D}"/>
              </a:ext>
            </a:extLst>
          </p:cNvPr>
          <p:cNvSpPr/>
          <p:nvPr/>
        </p:nvSpPr>
        <p:spPr>
          <a:xfrm>
            <a:off x="239970" y="2309628"/>
            <a:ext cx="4164609" cy="1119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 err="1"/>
              <a:t>Kubelet</a:t>
            </a:r>
            <a:r>
              <a:rPr lang="en-US" sz="1800" dirty="0"/>
              <a:t> uses liveness probes to know </a:t>
            </a:r>
            <a:r>
              <a:rPr lang="en-US" sz="1800" dirty="0">
                <a:solidFill>
                  <a:srgbClr val="FFC000"/>
                </a:solidFill>
              </a:rPr>
              <a:t>when to restart a container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C5DD69C-FE5B-C944-BF00-26512726F0D7}"/>
              </a:ext>
            </a:extLst>
          </p:cNvPr>
          <p:cNvSpPr/>
          <p:nvPr/>
        </p:nvSpPr>
        <p:spPr>
          <a:xfrm>
            <a:off x="5476509" y="2309628"/>
            <a:ext cx="4164609" cy="1119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 err="1"/>
              <a:t>Kubelet</a:t>
            </a:r>
            <a:r>
              <a:rPr lang="en-US" sz="1800" dirty="0"/>
              <a:t> uses readiness probes to know </a:t>
            </a:r>
            <a:r>
              <a:rPr lang="en-US" sz="1800" dirty="0">
                <a:solidFill>
                  <a:srgbClr val="FFC000"/>
                </a:solidFill>
              </a:rPr>
              <a:t>when a container is ready to accept traffic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1D37219-726B-3848-AFF8-ADF796B081F0}"/>
              </a:ext>
            </a:extLst>
          </p:cNvPr>
          <p:cNvSpPr/>
          <p:nvPr/>
        </p:nvSpPr>
        <p:spPr>
          <a:xfrm>
            <a:off x="10225823" y="2315480"/>
            <a:ext cx="4164609" cy="1119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 err="1"/>
              <a:t>Kubelet</a:t>
            </a:r>
            <a:r>
              <a:rPr lang="en-US" sz="1800" dirty="0"/>
              <a:t> uses startup probes to know when </a:t>
            </a:r>
            <a:r>
              <a:rPr lang="en-US" sz="1800" dirty="0">
                <a:solidFill>
                  <a:srgbClr val="FFC000"/>
                </a:solidFill>
              </a:rPr>
              <a:t>a container application has started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A5A8DD-927A-5C43-B3AE-53B95B7AB93D}"/>
              </a:ext>
            </a:extLst>
          </p:cNvPr>
          <p:cNvSpPr/>
          <p:nvPr/>
        </p:nvSpPr>
        <p:spPr>
          <a:xfrm>
            <a:off x="239969" y="3569500"/>
            <a:ext cx="4164609" cy="1119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dirty="0"/>
              <a:t>Liveness probes could catch a </a:t>
            </a:r>
            <a:r>
              <a:rPr lang="en-IN" sz="1800" dirty="0">
                <a:solidFill>
                  <a:srgbClr val="FFC000"/>
                </a:solidFill>
              </a:rPr>
              <a:t>deadlock</a:t>
            </a:r>
            <a:r>
              <a:rPr lang="en-IN" sz="1800" dirty="0"/>
              <a:t>, where an application is running, but unable to make progress and </a:t>
            </a:r>
            <a:r>
              <a:rPr lang="en-IN" sz="1800" dirty="0">
                <a:solidFill>
                  <a:srgbClr val="FFC000"/>
                </a:solidFill>
              </a:rPr>
              <a:t>restarting container</a:t>
            </a:r>
            <a:r>
              <a:rPr lang="en-IN" sz="1800" dirty="0"/>
              <a:t>  helps in such state</a:t>
            </a:r>
            <a:endParaRPr lang="en-US" sz="18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743C628-4EBF-9E45-9CCB-079B9D023E11}"/>
              </a:ext>
            </a:extLst>
          </p:cNvPr>
          <p:cNvSpPr/>
          <p:nvPr/>
        </p:nvSpPr>
        <p:spPr>
          <a:xfrm>
            <a:off x="10225823" y="3569498"/>
            <a:ext cx="4164609" cy="1119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Firstly this </a:t>
            </a:r>
            <a:r>
              <a:rPr lang="en-US" sz="1800" dirty="0" err="1"/>
              <a:t>proble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FFC000"/>
                </a:solidFill>
              </a:rPr>
              <a:t>disables </a:t>
            </a:r>
            <a:r>
              <a:rPr lang="en-US" sz="1800" dirty="0"/>
              <a:t>liveness &amp; readiness checks until it </a:t>
            </a:r>
            <a:r>
              <a:rPr lang="en-US" sz="1800" dirty="0">
                <a:solidFill>
                  <a:srgbClr val="00B050"/>
                </a:solidFill>
              </a:rPr>
              <a:t>succeeds</a:t>
            </a:r>
            <a:r>
              <a:rPr lang="en-US" sz="1800" dirty="0"/>
              <a:t> ensuring those pods don’t interfere with app startup.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31015D8-EFD7-CB46-8E67-D2D8B5FD86C6}"/>
              </a:ext>
            </a:extLst>
          </p:cNvPr>
          <p:cNvSpPr/>
          <p:nvPr/>
        </p:nvSpPr>
        <p:spPr>
          <a:xfrm>
            <a:off x="10225823" y="4823516"/>
            <a:ext cx="4164609" cy="1119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1700" dirty="0"/>
          </a:p>
          <a:p>
            <a:r>
              <a:rPr lang="en-IN" sz="1700" dirty="0"/>
              <a:t>This can be used to adopt liveness checks on </a:t>
            </a:r>
            <a:r>
              <a:rPr lang="en-IN" sz="1700" dirty="0">
                <a:solidFill>
                  <a:srgbClr val="FFC000"/>
                </a:solidFill>
              </a:rPr>
              <a:t>slow starting containers</a:t>
            </a:r>
            <a:r>
              <a:rPr lang="en-IN" sz="1700" dirty="0"/>
              <a:t>, avoiding them getting killed by the </a:t>
            </a:r>
            <a:r>
              <a:rPr lang="en-IN" sz="1700" dirty="0" err="1"/>
              <a:t>kubelet</a:t>
            </a:r>
            <a:r>
              <a:rPr lang="en-IN" sz="1700" dirty="0"/>
              <a:t> before they are up and running.</a:t>
            </a:r>
            <a:br>
              <a:rPr lang="en-IN" sz="1700" dirty="0"/>
            </a:br>
            <a:endParaRPr lang="en-US" sz="17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D034A86-67EB-0143-86E1-D299EBC547E3}"/>
              </a:ext>
            </a:extLst>
          </p:cNvPr>
          <p:cNvSpPr/>
          <p:nvPr/>
        </p:nvSpPr>
        <p:spPr>
          <a:xfrm>
            <a:off x="5476509" y="3569498"/>
            <a:ext cx="4164609" cy="1119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dirty="0"/>
              <a:t>When a Pod is not ready, it is </a:t>
            </a:r>
            <a:r>
              <a:rPr lang="en-IN" sz="1800" dirty="0">
                <a:solidFill>
                  <a:srgbClr val="FFC000"/>
                </a:solidFill>
              </a:rPr>
              <a:t>removed</a:t>
            </a:r>
            <a:r>
              <a:rPr lang="en-IN" sz="1800" dirty="0"/>
              <a:t> from Service load balancers based on this </a:t>
            </a:r>
            <a:r>
              <a:rPr lang="en-IN" sz="1800" dirty="0">
                <a:solidFill>
                  <a:srgbClr val="FFC000"/>
                </a:solidFill>
              </a:rPr>
              <a:t>readiness probe signal</a:t>
            </a:r>
            <a:r>
              <a:rPr lang="en-IN" sz="1800" dirty="0"/>
              <a:t>.</a:t>
            </a:r>
            <a:endParaRPr lang="en-US" sz="18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3096F48-A726-CA46-8137-5C1BF4D99707}"/>
              </a:ext>
            </a:extLst>
          </p:cNvPr>
          <p:cNvSpPr/>
          <p:nvPr/>
        </p:nvSpPr>
        <p:spPr>
          <a:xfrm>
            <a:off x="239969" y="6155514"/>
            <a:ext cx="3748706" cy="3258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Check using Commands</a:t>
            </a:r>
            <a:endParaRPr lang="en-IN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4B864B2-B467-A44C-B640-CCC404802E54}"/>
              </a:ext>
            </a:extLst>
          </p:cNvPr>
          <p:cNvSpPr/>
          <p:nvPr/>
        </p:nvSpPr>
        <p:spPr>
          <a:xfrm>
            <a:off x="239969" y="6672827"/>
            <a:ext cx="3748706" cy="3258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Check using HTTP GET Request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53CD2B7-530A-BA47-9D9C-F50EED317557}"/>
              </a:ext>
            </a:extLst>
          </p:cNvPr>
          <p:cNvSpPr/>
          <p:nvPr/>
        </p:nvSpPr>
        <p:spPr>
          <a:xfrm>
            <a:off x="239968" y="7190140"/>
            <a:ext cx="3748706" cy="3258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Check using TCP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7474DF-7007-444B-A434-74211E0C4336}"/>
              </a:ext>
            </a:extLst>
          </p:cNvPr>
          <p:cNvSpPr/>
          <p:nvPr/>
        </p:nvSpPr>
        <p:spPr>
          <a:xfrm>
            <a:off x="4649059" y="6167221"/>
            <a:ext cx="3748706" cy="3258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/bin/</a:t>
            </a:r>
            <a:r>
              <a:rPr lang="en-IN" dirty="0" err="1"/>
              <a:t>sh</a:t>
            </a:r>
            <a:r>
              <a:rPr lang="en-IN" dirty="0"/>
              <a:t> –c </a:t>
            </a:r>
            <a:r>
              <a:rPr lang="en-IN" dirty="0" err="1"/>
              <a:t>nc</a:t>
            </a:r>
            <a:r>
              <a:rPr lang="en-IN" dirty="0"/>
              <a:t> -z localhost 8095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30F2B4-2B69-6A48-BC07-B5C28604CD46}"/>
              </a:ext>
            </a:extLst>
          </p:cNvPr>
          <p:cNvSpPr/>
          <p:nvPr/>
        </p:nvSpPr>
        <p:spPr>
          <a:xfrm>
            <a:off x="4649059" y="6684534"/>
            <a:ext cx="3748706" cy="3258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httpget</a:t>
            </a:r>
            <a:r>
              <a:rPr lang="en-US" dirty="0"/>
              <a:t> path:/health-status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E2A772-15D7-DB44-AB84-CEC6EC6BAD06}"/>
              </a:ext>
            </a:extLst>
          </p:cNvPr>
          <p:cNvSpPr/>
          <p:nvPr/>
        </p:nvSpPr>
        <p:spPr>
          <a:xfrm>
            <a:off x="4649058" y="7201847"/>
            <a:ext cx="3748706" cy="3258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tcpSocket</a:t>
            </a:r>
            <a:r>
              <a:rPr lang="en-US" dirty="0"/>
              <a:t> Port: 8095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74DF48-71C2-964C-A191-F9C913863D71}"/>
              </a:ext>
            </a:extLst>
          </p:cNvPr>
          <p:cNvSpPr/>
          <p:nvPr/>
        </p:nvSpPr>
        <p:spPr>
          <a:xfrm>
            <a:off x="239968" y="5527524"/>
            <a:ext cx="8157796" cy="42585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Options to define Probes</a:t>
            </a:r>
          </a:p>
        </p:txBody>
      </p:sp>
      <p:sp>
        <p:nvSpPr>
          <p:cNvPr id="25" name="Title 3">
            <a:extLst>
              <a:ext uri="{FF2B5EF4-FFF2-40B4-BE49-F238E27FC236}">
                <a16:creationId xmlns:a16="http://schemas.microsoft.com/office/drawing/2014/main" id="{B624F936-E9F4-E642-A02D-07967AA3A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5935" y="-143495"/>
            <a:ext cx="4164609" cy="1188851"/>
          </a:xfrm>
        </p:spPr>
        <p:txBody>
          <a:bodyPr/>
          <a:lstStyle/>
          <a:p>
            <a:r>
              <a:rPr lang="en-US" dirty="0"/>
              <a:t>Probes</a:t>
            </a:r>
          </a:p>
        </p:txBody>
      </p:sp>
    </p:spTree>
    <p:extLst>
      <p:ext uri="{BB962C8B-B14F-4D97-AF65-F5344CB8AC3E}">
        <p14:creationId xmlns:p14="http://schemas.microsoft.com/office/powerpoint/2010/main" val="182370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38" grpId="0" animBg="1"/>
      <p:bldP spid="39" grpId="0" animBg="1"/>
      <p:bldP spid="40" grpId="0" animBg="1"/>
      <p:bldP spid="41" grpId="0" animBg="1"/>
      <p:bldP spid="43" grpId="0" animBg="1"/>
      <p:bldP spid="44" grpId="0" animBg="1"/>
      <p:bldP spid="48" grpId="0" animBg="1"/>
      <p:bldP spid="59" grpId="0" animBg="1"/>
      <p:bldP spid="60" grpId="0" animBg="1"/>
      <p:bldP spid="61" grpId="0" animBg="1"/>
      <p:bldP spid="20" grpId="0" animBg="1"/>
      <p:bldP spid="21" grpId="0" animBg="1"/>
      <p:bldP spid="22" grpId="0" animBg="1"/>
      <p:bldP spid="3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Namespaces</a:t>
            </a:r>
          </a:p>
        </p:txBody>
      </p:sp>
    </p:spTree>
    <p:extLst>
      <p:ext uri="{BB962C8B-B14F-4D97-AF65-F5344CB8AC3E}">
        <p14:creationId xmlns:p14="http://schemas.microsoft.com/office/powerpoint/2010/main" val="19019498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8F7772-A470-8D4C-9FE8-615FA43915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68408-C96E-414B-A306-7D2826DA2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101" y="1461658"/>
            <a:ext cx="7603904" cy="55909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Namespaces are also called </a:t>
            </a:r>
            <a:r>
              <a:rPr lang="en-US" dirty="0">
                <a:solidFill>
                  <a:srgbClr val="0070C0"/>
                </a:solidFill>
              </a:rPr>
              <a:t>Virtual clusters </a:t>
            </a:r>
            <a:r>
              <a:rPr lang="en-US" dirty="0"/>
              <a:t>in our </a:t>
            </a:r>
            <a:r>
              <a:rPr lang="en-US" dirty="0">
                <a:solidFill>
                  <a:srgbClr val="0070C0"/>
                </a:solidFill>
              </a:rPr>
              <a:t>physical</a:t>
            </a:r>
            <a:r>
              <a:rPr lang="en-US" dirty="0"/>
              <a:t> k8s cluster</a:t>
            </a:r>
          </a:p>
          <a:p>
            <a:r>
              <a:rPr lang="en-US" dirty="0"/>
              <a:t>We use this in environments where we have  </a:t>
            </a:r>
            <a:r>
              <a:rPr lang="en-US" dirty="0">
                <a:solidFill>
                  <a:srgbClr val="0070C0"/>
                </a:solidFill>
              </a:rPr>
              <a:t>many users spread</a:t>
            </a:r>
            <a:r>
              <a:rPr lang="en-US" dirty="0"/>
              <a:t> across multiple teams or projects</a:t>
            </a:r>
          </a:p>
          <a:p>
            <a:r>
              <a:rPr lang="en-US" dirty="0"/>
              <a:t>Clusters with </a:t>
            </a:r>
            <a:r>
              <a:rPr lang="en-US" dirty="0">
                <a:solidFill>
                  <a:srgbClr val="0070C0"/>
                </a:solidFill>
              </a:rPr>
              <a:t>tens of users </a:t>
            </a:r>
            <a:r>
              <a:rPr lang="en-US" dirty="0"/>
              <a:t>ideally don’t need to use namespaces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Benefits</a:t>
            </a:r>
          </a:p>
          <a:p>
            <a:pPr lvl="1"/>
            <a:r>
              <a:rPr lang="en-US" dirty="0"/>
              <a:t>Creates </a:t>
            </a:r>
            <a:r>
              <a:rPr lang="en-US" dirty="0">
                <a:solidFill>
                  <a:srgbClr val="0070C0"/>
                </a:solidFill>
              </a:rPr>
              <a:t>isolation boundary </a:t>
            </a:r>
            <a:r>
              <a:rPr lang="en-US" dirty="0"/>
              <a:t>from other k8s objects</a:t>
            </a:r>
          </a:p>
          <a:p>
            <a:pPr lvl="1"/>
            <a:r>
              <a:rPr lang="en-US" dirty="0"/>
              <a:t>We can limit the resources like </a:t>
            </a:r>
            <a:r>
              <a:rPr lang="en-US" dirty="0">
                <a:solidFill>
                  <a:srgbClr val="0070C0"/>
                </a:solidFill>
              </a:rPr>
              <a:t>CPU, Memory </a:t>
            </a:r>
            <a:r>
              <a:rPr lang="en-US" dirty="0"/>
              <a:t>on per namespace basis (</a:t>
            </a:r>
            <a:r>
              <a:rPr lang="en-US" dirty="0">
                <a:solidFill>
                  <a:srgbClr val="0070C0"/>
                </a:solidFill>
              </a:rPr>
              <a:t>Resource Quota</a:t>
            </a:r>
            <a:r>
              <a:rPr lang="en-US" dirty="0"/>
              <a:t>). 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BAC614-2369-4446-B8DE-780E33608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- Introduction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09150-1CC2-2143-87B3-2D614B180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928" y="1640125"/>
            <a:ext cx="4584700" cy="44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E5D167-3EA8-F94B-9911-81DE27F01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928" y="2263092"/>
            <a:ext cx="65278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3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630213" y="7222365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616449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854430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1141979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1400339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858262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651260" y="2364309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602728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1498151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854427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1141976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1400336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858259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651257" y="4890974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602725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854428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854428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1452627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911233" y="6461536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4016820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4254801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542350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800710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5258633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5051631" y="2364309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5003099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898522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4254798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542347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800707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5258630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5051628" y="4890974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5003096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4254799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4254799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852998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486322" y="6449954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7395140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633121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920670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8179030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636953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8429951" y="2364309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8381419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8276842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633118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920667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8179027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636950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8429948" y="4890974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8381416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633119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633119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8231318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773380" y="6459698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212" name="Title 211">
            <a:extLst>
              <a:ext uri="{FF2B5EF4-FFF2-40B4-BE49-F238E27FC236}">
                <a16:creationId xmlns:a16="http://schemas.microsoft.com/office/drawing/2014/main" id="{958C8097-F721-4441-8F91-633114DAD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743" y="-2615"/>
            <a:ext cx="12618720" cy="1188851"/>
          </a:xfrm>
        </p:spPr>
        <p:txBody>
          <a:bodyPr/>
          <a:lstStyle/>
          <a:p>
            <a:r>
              <a:rPr lang="en-US" dirty="0"/>
              <a:t>Namespaces</a:t>
            </a:r>
          </a:p>
        </p:txBody>
      </p:sp>
      <p:pic>
        <p:nvPicPr>
          <p:cNvPr id="213" name="Picture 212">
            <a:extLst>
              <a:ext uri="{FF2B5EF4-FFF2-40B4-BE49-F238E27FC236}">
                <a16:creationId xmlns:a16="http://schemas.microsoft.com/office/drawing/2014/main" id="{40D27EB6-17E0-6549-8DC4-D38677FD6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2624" y="3561993"/>
            <a:ext cx="3854332" cy="1906332"/>
          </a:xfrm>
          <a:prstGeom prst="rect">
            <a:avLst/>
          </a:prstGeom>
        </p:spPr>
      </p:pic>
      <p:sp>
        <p:nvSpPr>
          <p:cNvPr id="215" name="TextBox 214">
            <a:extLst>
              <a:ext uri="{FF2B5EF4-FFF2-40B4-BE49-F238E27FC236}">
                <a16:creationId xmlns:a16="http://schemas.microsoft.com/office/drawing/2014/main" id="{66893BEC-9043-1F47-8DB6-9ABEF308D95F}"/>
              </a:ext>
            </a:extLst>
          </p:cNvPr>
          <p:cNvSpPr txBox="1"/>
          <p:nvPr/>
        </p:nvSpPr>
        <p:spPr>
          <a:xfrm>
            <a:off x="10527045" y="2976455"/>
            <a:ext cx="41838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Namespace Manifest - Declarative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91F60E-997A-3C47-9496-BB3B2F7D7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737" y="7008336"/>
            <a:ext cx="6007100" cy="520700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589AF44A-0430-F14F-8D36-6C6898F2F376}"/>
              </a:ext>
            </a:extLst>
          </p:cNvPr>
          <p:cNvSpPr txBox="1"/>
          <p:nvPr/>
        </p:nvSpPr>
        <p:spPr>
          <a:xfrm>
            <a:off x="10527045" y="6418013"/>
            <a:ext cx="41341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Namespace Manifest - Imperative</a:t>
            </a:r>
          </a:p>
        </p:txBody>
      </p:sp>
    </p:spTree>
    <p:extLst>
      <p:ext uri="{BB962C8B-B14F-4D97-AF65-F5344CB8AC3E}">
        <p14:creationId xmlns:p14="http://schemas.microsoft.com/office/powerpoint/2010/main" val="424983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215" grpId="0"/>
      <p:bldP spid="179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147337" y="5342194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113621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35160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63915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89751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35543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148432" y="1196157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09990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99532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35159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63914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89750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35543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148429" y="3722822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09989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35160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35160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94979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440941" y="7164765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3514214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3751973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039522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297882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4755805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4548803" y="1196157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4500271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395694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3751970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039519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297879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4755802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4548800" y="3722822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4500268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3751971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3751971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350170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018623" y="7141101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6892312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130293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417842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7676202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134125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7927123" y="1196157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7878591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7774014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130290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417839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7676199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134122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7927120" y="3722822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7878588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130291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130291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7728490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241561" y="7162846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26ABE9-909E-824D-B466-8875BA801E11}"/>
              </a:ext>
            </a:extLst>
          </p:cNvPr>
          <p:cNvSpPr/>
          <p:nvPr/>
        </p:nvSpPr>
        <p:spPr>
          <a:xfrm>
            <a:off x="3751970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5058EB8-F800-E44A-8A7B-2BFF788B066E}"/>
              </a:ext>
            </a:extLst>
          </p:cNvPr>
          <p:cNvSpPr/>
          <p:nvPr/>
        </p:nvSpPr>
        <p:spPr>
          <a:xfrm>
            <a:off x="3837019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D3F8E14-EDC9-D94A-8F0C-66458DA76AD8}"/>
              </a:ext>
            </a:extLst>
          </p:cNvPr>
          <p:cNvSpPr/>
          <p:nvPr/>
        </p:nvSpPr>
        <p:spPr>
          <a:xfrm>
            <a:off x="5042907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76027C92-A69A-7146-9BF2-C08DA0AA8879}"/>
              </a:ext>
            </a:extLst>
          </p:cNvPr>
          <p:cNvSpPr/>
          <p:nvPr/>
        </p:nvSpPr>
        <p:spPr>
          <a:xfrm>
            <a:off x="3831840" y="6229486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805C109-9892-9644-907E-FCEAE7EE36D9}"/>
              </a:ext>
            </a:extLst>
          </p:cNvPr>
          <p:cNvSpPr/>
          <p:nvPr/>
        </p:nvSpPr>
        <p:spPr>
          <a:xfrm>
            <a:off x="5037728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4CA248B-BBCF-7643-B3A8-1D6497B9D590}"/>
              </a:ext>
            </a:extLst>
          </p:cNvPr>
          <p:cNvSpPr txBox="1"/>
          <p:nvPr/>
        </p:nvSpPr>
        <p:spPr>
          <a:xfrm>
            <a:off x="3803576" y="6723190"/>
            <a:ext cx="2468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Limit Range</a:t>
            </a:r>
            <a:r>
              <a:rPr lang="en-IN" sz="1600" dirty="0">
                <a:solidFill>
                  <a:srgbClr val="FF0000"/>
                </a:solidFill>
              </a:rPr>
              <a:t> (Per Container)</a:t>
            </a:r>
            <a:endParaRPr lang="en-IN" sz="1600" dirty="0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2094D2B-4A90-AB42-92B3-28A46CB8E85D}"/>
              </a:ext>
            </a:extLst>
          </p:cNvPr>
          <p:cNvSpPr/>
          <p:nvPr/>
        </p:nvSpPr>
        <p:spPr>
          <a:xfrm>
            <a:off x="351001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EC9681B3-A16F-794A-8C07-3FD7D4EC660B}"/>
              </a:ext>
            </a:extLst>
          </p:cNvPr>
          <p:cNvSpPr/>
          <p:nvPr/>
        </p:nvSpPr>
        <p:spPr>
          <a:xfrm>
            <a:off x="436050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E72A4BA-69C0-EB44-A6F8-BFD40A781827}"/>
              </a:ext>
            </a:extLst>
          </p:cNvPr>
          <p:cNvSpPr/>
          <p:nvPr/>
        </p:nvSpPr>
        <p:spPr>
          <a:xfrm>
            <a:off x="1641938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52B168D-6E06-2440-B2A9-19060816552F}"/>
              </a:ext>
            </a:extLst>
          </p:cNvPr>
          <p:cNvSpPr/>
          <p:nvPr/>
        </p:nvSpPr>
        <p:spPr>
          <a:xfrm>
            <a:off x="430871" y="6229486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0178AF6-7E1F-1F41-9CC7-7B0AAE11FEA4}"/>
              </a:ext>
            </a:extLst>
          </p:cNvPr>
          <p:cNvSpPr/>
          <p:nvPr/>
        </p:nvSpPr>
        <p:spPr>
          <a:xfrm>
            <a:off x="1636759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582323C-0682-7D4C-907A-50F426906EC6}"/>
              </a:ext>
            </a:extLst>
          </p:cNvPr>
          <p:cNvSpPr txBox="1"/>
          <p:nvPr/>
        </p:nvSpPr>
        <p:spPr>
          <a:xfrm>
            <a:off x="440941" y="6723190"/>
            <a:ext cx="2448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Limit</a:t>
            </a:r>
            <a:r>
              <a:rPr lang="en-IN" sz="1500" dirty="0"/>
              <a:t> Range </a:t>
            </a:r>
            <a:r>
              <a:rPr lang="en-IN" sz="1500" dirty="0">
                <a:solidFill>
                  <a:srgbClr val="FF0000"/>
                </a:solidFill>
              </a:rPr>
              <a:t>(Per Container)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11CA201F-2807-BA41-88B0-54E263FCAF53}"/>
              </a:ext>
            </a:extLst>
          </p:cNvPr>
          <p:cNvSpPr/>
          <p:nvPr/>
        </p:nvSpPr>
        <p:spPr>
          <a:xfrm>
            <a:off x="7137440" y="5473179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994321FA-1E95-A94E-83FD-3D9AA6C36B96}"/>
              </a:ext>
            </a:extLst>
          </p:cNvPr>
          <p:cNvSpPr/>
          <p:nvPr/>
        </p:nvSpPr>
        <p:spPr>
          <a:xfrm>
            <a:off x="7222489" y="5604501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02A9D67-A027-FD45-84BD-732A1D51D0A0}"/>
              </a:ext>
            </a:extLst>
          </p:cNvPr>
          <p:cNvSpPr/>
          <p:nvPr/>
        </p:nvSpPr>
        <p:spPr>
          <a:xfrm>
            <a:off x="8428377" y="5595342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B9C5E9-577B-CF41-BCD8-247B20C87F4E}"/>
              </a:ext>
            </a:extLst>
          </p:cNvPr>
          <p:cNvSpPr/>
          <p:nvPr/>
        </p:nvSpPr>
        <p:spPr>
          <a:xfrm>
            <a:off x="7217310" y="6260348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2D3467CA-189E-7F42-969B-045B09E62474}"/>
              </a:ext>
            </a:extLst>
          </p:cNvPr>
          <p:cNvSpPr/>
          <p:nvPr/>
        </p:nvSpPr>
        <p:spPr>
          <a:xfrm>
            <a:off x="8423198" y="6251189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52E8E34-F0E0-064F-B847-6BCFF59F0EDE}"/>
              </a:ext>
            </a:extLst>
          </p:cNvPr>
          <p:cNvSpPr txBox="1"/>
          <p:nvPr/>
        </p:nvSpPr>
        <p:spPr>
          <a:xfrm>
            <a:off x="7203966" y="6754206"/>
            <a:ext cx="2468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Limit Range </a:t>
            </a:r>
            <a:r>
              <a:rPr lang="en-IN" sz="1600" dirty="0">
                <a:solidFill>
                  <a:srgbClr val="FF0000"/>
                </a:solidFill>
              </a:rPr>
              <a:t>(Per Container)</a:t>
            </a:r>
            <a:endParaRPr lang="en-IN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C9061-0823-ED4D-8367-1F7761FE4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685" y="2601820"/>
            <a:ext cx="4523094" cy="49875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65355A-F170-5943-BC38-18C5AF4BBF31}"/>
              </a:ext>
            </a:extLst>
          </p:cNvPr>
          <p:cNvSpPr txBox="1"/>
          <p:nvPr/>
        </p:nvSpPr>
        <p:spPr>
          <a:xfrm>
            <a:off x="10926118" y="1955418"/>
            <a:ext cx="26582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Limit Range Manifest</a:t>
            </a:r>
          </a:p>
        </p:txBody>
      </p:sp>
      <p:sp>
        <p:nvSpPr>
          <p:cNvPr id="211" name="Title 211">
            <a:extLst>
              <a:ext uri="{FF2B5EF4-FFF2-40B4-BE49-F238E27FC236}">
                <a16:creationId xmlns:a16="http://schemas.microsoft.com/office/drawing/2014/main" id="{B462FEC3-1406-B646-A155-48AA3761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2329" y="7306"/>
            <a:ext cx="4288071" cy="1188851"/>
          </a:xfrm>
        </p:spPr>
        <p:txBody>
          <a:bodyPr>
            <a:normAutofit/>
          </a:bodyPr>
          <a:lstStyle/>
          <a:p>
            <a:r>
              <a:rPr lang="en-US" dirty="0"/>
              <a:t>Limit Range</a:t>
            </a:r>
          </a:p>
        </p:txBody>
      </p:sp>
    </p:spTree>
    <p:extLst>
      <p:ext uri="{BB962C8B-B14F-4D97-AF65-F5344CB8AC3E}">
        <p14:creationId xmlns:p14="http://schemas.microsoft.com/office/powerpoint/2010/main" val="339951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8" grpId="0" animBg="1"/>
      <p:bldP spid="217" grpId="0" animBg="1"/>
      <p:bldP spid="218" grpId="0" animBg="1"/>
      <p:bldP spid="219" grpId="0" animBg="1"/>
      <p:bldP spid="220" grpId="0" animBg="1"/>
      <p:bldP spid="221" grpId="0"/>
      <p:bldP spid="222" grpId="0" animBg="1"/>
      <p:bldP spid="223" grpId="0" animBg="1"/>
      <p:bldP spid="224" grpId="0" animBg="1"/>
      <p:bldP spid="225" grpId="0" animBg="1"/>
      <p:bldP spid="226" grpId="0" animBg="1"/>
      <p:bldP spid="227" grpId="0"/>
      <p:bldP spid="228" grpId="0" animBg="1"/>
      <p:bldP spid="229" grpId="0" animBg="1"/>
      <p:bldP spid="230" grpId="0" animBg="1"/>
      <p:bldP spid="231" grpId="0" animBg="1"/>
      <p:bldP spid="232" grpId="0" animBg="1"/>
      <p:bldP spid="23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03090"/>
            <a:ext cx="10872440" cy="41969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251433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456344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1635117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2714745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27280" y="1976757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2977816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296101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238439" y="582040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</a:t>
            </a:r>
            <a:r>
              <a:rPr lang="en-IN" sz="1700" dirty="0" err="1"/>
              <a:t>NodePort</a:t>
            </a:r>
            <a:r>
              <a:rPr lang="en-IN" sz="1700" dirty="0"/>
              <a:t> 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3835782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/>
              <a:t>MySQL – </a:t>
            </a:r>
            <a:r>
              <a:rPr lang="en-IN" sz="1700" dirty="0" err="1"/>
              <a:t>ExternalName</a:t>
            </a:r>
            <a:r>
              <a:rPr lang="en-IN" sz="1700" dirty="0"/>
              <a:t> Service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914917" y="312566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10846742" y="3480767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ExternalName</a:t>
            </a:r>
            <a:r>
              <a:rPr lang="en-US" dirty="0"/>
              <a:t> 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46742" y="1524187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NoePort</a:t>
            </a:r>
            <a:r>
              <a:rPr lang="en-US" dirty="0"/>
              <a:t>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46742" y="2161258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46742" y="2798832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02184" y="373263"/>
            <a:ext cx="698600" cy="698600"/>
          </a:xfrm>
          <a:prstGeom prst="rect">
            <a:avLst/>
          </a:prstGeom>
        </p:spPr>
      </p:pic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-341480" y="234611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AWS </a:t>
            </a:r>
          </a:p>
          <a:p>
            <a:r>
              <a:rPr lang="en-US" sz="3800" b="1" dirty="0">
                <a:solidFill>
                  <a:srgbClr val="00B050"/>
                </a:solidFill>
              </a:rPr>
              <a:t>RDS Database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470197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786006"/>
            <a:ext cx="4820103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044280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00288" y="463786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727167" y="102278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3642532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3DF1CAF-125D-7A47-A276-5A7CEE9CF163}"/>
              </a:ext>
            </a:extLst>
          </p:cNvPr>
          <p:cNvSpPr/>
          <p:nvPr/>
        </p:nvSpPr>
        <p:spPr>
          <a:xfrm>
            <a:off x="4345968" y="5210210"/>
            <a:ext cx="8804953" cy="2085265"/>
          </a:xfrm>
          <a:prstGeom prst="rect">
            <a:avLst/>
          </a:prstGeom>
          <a:solidFill>
            <a:schemeClr val="bg1">
              <a:lumMod val="7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CF8F79E-2D37-724B-B05D-DADEC4A9BC57}"/>
              </a:ext>
            </a:extLst>
          </p:cNvPr>
          <p:cNvSpPr txBox="1"/>
          <p:nvPr/>
        </p:nvSpPr>
        <p:spPr>
          <a:xfrm>
            <a:off x="7913693" y="6688718"/>
            <a:ext cx="164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Amazon RDS</a:t>
            </a: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id="{53592121-4D36-9A4E-88AB-4B5A5558EC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48165" y="5672762"/>
            <a:ext cx="974655" cy="97465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D940533-56FA-E849-B36C-7C15B59CF451}"/>
              </a:ext>
            </a:extLst>
          </p:cNvPr>
          <p:cNvCxnSpPr>
            <a:cxnSpLocks/>
            <a:stCxn id="28" idx="2"/>
            <a:endCxn id="79" idx="0"/>
          </p:cNvCxnSpPr>
          <p:nvPr/>
        </p:nvCxnSpPr>
        <p:spPr>
          <a:xfrm>
            <a:off x="8727167" y="4256539"/>
            <a:ext cx="8326" cy="14162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14B4850B-5D8D-5749-9AC5-A97865240AA7}"/>
              </a:ext>
            </a:extLst>
          </p:cNvPr>
          <p:cNvSpPr/>
          <p:nvPr/>
        </p:nvSpPr>
        <p:spPr>
          <a:xfrm>
            <a:off x="469673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Availability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D173D9A-13ED-D54B-BA00-62275565F449}"/>
              </a:ext>
            </a:extLst>
          </p:cNvPr>
          <p:cNvSpPr/>
          <p:nvPr/>
        </p:nvSpPr>
        <p:spPr>
          <a:xfrm>
            <a:off x="469673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Backup &amp; Recovery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5186DA7-296B-C748-9280-A049339F8483}"/>
              </a:ext>
            </a:extLst>
          </p:cNvPr>
          <p:cNvSpPr/>
          <p:nvPr/>
        </p:nvSpPr>
        <p:spPr>
          <a:xfrm>
            <a:off x="469673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Replicas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683A22D-AAD9-7649-A545-46CA5AB3F0C9}"/>
              </a:ext>
            </a:extLst>
          </p:cNvPr>
          <p:cNvSpPr/>
          <p:nvPr/>
        </p:nvSpPr>
        <p:spPr>
          <a:xfrm>
            <a:off x="986321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&amp; Monitoring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60D5DA3-48FC-8B4D-B460-37E020BFC605}"/>
              </a:ext>
            </a:extLst>
          </p:cNvPr>
          <p:cNvSpPr/>
          <p:nvPr/>
        </p:nvSpPr>
        <p:spPr>
          <a:xfrm>
            <a:off x="986321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 Upgrades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077318-BBA3-3341-B1A4-DFC1EB869EAB}"/>
              </a:ext>
            </a:extLst>
          </p:cNvPr>
          <p:cNvSpPr/>
          <p:nvPr/>
        </p:nvSpPr>
        <p:spPr>
          <a:xfrm>
            <a:off x="986321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Multi-AZ Support</a:t>
            </a:r>
          </a:p>
        </p:txBody>
      </p:sp>
    </p:spTree>
    <p:extLst>
      <p:ext uri="{BB962C8B-B14F-4D97-AF65-F5344CB8AC3E}">
        <p14:creationId xmlns:p14="http://schemas.microsoft.com/office/powerpoint/2010/main" val="345122903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219256" y="5342194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185540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423521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711070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969430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427353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220351" y="1196157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171819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1067242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423518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711067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969427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427350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220348" y="3722822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171816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423519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423519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1021718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512860" y="7164765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3586133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382389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11144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36980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482772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4620722" y="1196157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457219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46761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382388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11143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36979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482772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4620719" y="3722822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457218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382389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382389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42208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090542" y="7141101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6964231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20221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48976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774812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20604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7999042" y="1196157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795051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784593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20220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48975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774811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20604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7999039" y="3722822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795050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20221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20221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780040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335566" y="7173982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26ABE9-909E-824D-B466-8875BA801E11}"/>
              </a:ext>
            </a:extLst>
          </p:cNvPr>
          <p:cNvSpPr/>
          <p:nvPr/>
        </p:nvSpPr>
        <p:spPr>
          <a:xfrm>
            <a:off x="3823889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5058EB8-F800-E44A-8A7B-2BFF788B066E}"/>
              </a:ext>
            </a:extLst>
          </p:cNvPr>
          <p:cNvSpPr/>
          <p:nvPr/>
        </p:nvSpPr>
        <p:spPr>
          <a:xfrm>
            <a:off x="3908938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D3F8E14-EDC9-D94A-8F0C-66458DA76AD8}"/>
              </a:ext>
            </a:extLst>
          </p:cNvPr>
          <p:cNvSpPr/>
          <p:nvPr/>
        </p:nvSpPr>
        <p:spPr>
          <a:xfrm>
            <a:off x="5114826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76027C92-A69A-7146-9BF2-C08DA0AA8879}"/>
              </a:ext>
            </a:extLst>
          </p:cNvPr>
          <p:cNvSpPr/>
          <p:nvPr/>
        </p:nvSpPr>
        <p:spPr>
          <a:xfrm>
            <a:off x="3903759" y="6229486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805C109-9892-9644-907E-FCEAE7EE36D9}"/>
              </a:ext>
            </a:extLst>
          </p:cNvPr>
          <p:cNvSpPr/>
          <p:nvPr/>
        </p:nvSpPr>
        <p:spPr>
          <a:xfrm>
            <a:off x="5109647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4CA248B-BBCF-7643-B3A8-1D6497B9D590}"/>
              </a:ext>
            </a:extLst>
          </p:cNvPr>
          <p:cNvSpPr txBox="1"/>
          <p:nvPr/>
        </p:nvSpPr>
        <p:spPr>
          <a:xfrm>
            <a:off x="4295365" y="6716208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2094D2B-4A90-AB42-92B3-28A46CB8E85D}"/>
              </a:ext>
            </a:extLst>
          </p:cNvPr>
          <p:cNvSpPr/>
          <p:nvPr/>
        </p:nvSpPr>
        <p:spPr>
          <a:xfrm>
            <a:off x="422920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EC9681B3-A16F-794A-8C07-3FD7D4EC660B}"/>
              </a:ext>
            </a:extLst>
          </p:cNvPr>
          <p:cNvSpPr/>
          <p:nvPr/>
        </p:nvSpPr>
        <p:spPr>
          <a:xfrm>
            <a:off x="507969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E72A4BA-69C0-EB44-A6F8-BFD40A781827}"/>
              </a:ext>
            </a:extLst>
          </p:cNvPr>
          <p:cNvSpPr/>
          <p:nvPr/>
        </p:nvSpPr>
        <p:spPr>
          <a:xfrm>
            <a:off x="1713857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52B168D-6E06-2440-B2A9-19060816552F}"/>
              </a:ext>
            </a:extLst>
          </p:cNvPr>
          <p:cNvSpPr/>
          <p:nvPr/>
        </p:nvSpPr>
        <p:spPr>
          <a:xfrm>
            <a:off x="502790" y="6229486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0178AF6-7E1F-1F41-9CC7-7B0AAE11FEA4}"/>
              </a:ext>
            </a:extLst>
          </p:cNvPr>
          <p:cNvSpPr/>
          <p:nvPr/>
        </p:nvSpPr>
        <p:spPr>
          <a:xfrm>
            <a:off x="1708678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582323C-0682-7D4C-907A-50F426906EC6}"/>
              </a:ext>
            </a:extLst>
          </p:cNvPr>
          <p:cNvSpPr txBox="1"/>
          <p:nvPr/>
        </p:nvSpPr>
        <p:spPr>
          <a:xfrm>
            <a:off x="894396" y="6716208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11CA201F-2807-BA41-88B0-54E263FCAF53}"/>
              </a:ext>
            </a:extLst>
          </p:cNvPr>
          <p:cNvSpPr/>
          <p:nvPr/>
        </p:nvSpPr>
        <p:spPr>
          <a:xfrm>
            <a:off x="7209359" y="5473179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994321FA-1E95-A94E-83FD-3D9AA6C36B96}"/>
              </a:ext>
            </a:extLst>
          </p:cNvPr>
          <p:cNvSpPr/>
          <p:nvPr/>
        </p:nvSpPr>
        <p:spPr>
          <a:xfrm>
            <a:off x="7294408" y="5604501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02A9D67-A027-FD45-84BD-732A1D51D0A0}"/>
              </a:ext>
            </a:extLst>
          </p:cNvPr>
          <p:cNvSpPr/>
          <p:nvPr/>
        </p:nvSpPr>
        <p:spPr>
          <a:xfrm>
            <a:off x="8500296" y="5595342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B9C5E9-577B-CF41-BCD8-247B20C87F4E}"/>
              </a:ext>
            </a:extLst>
          </p:cNvPr>
          <p:cNvSpPr/>
          <p:nvPr/>
        </p:nvSpPr>
        <p:spPr>
          <a:xfrm>
            <a:off x="7289229" y="6260348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2D3467CA-189E-7F42-969B-045B09E62474}"/>
              </a:ext>
            </a:extLst>
          </p:cNvPr>
          <p:cNvSpPr/>
          <p:nvPr/>
        </p:nvSpPr>
        <p:spPr>
          <a:xfrm>
            <a:off x="8495117" y="6251189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52E8E34-F0E0-064F-B847-6BCFF59F0EDE}"/>
              </a:ext>
            </a:extLst>
          </p:cNvPr>
          <p:cNvSpPr txBox="1"/>
          <p:nvPr/>
        </p:nvSpPr>
        <p:spPr>
          <a:xfrm>
            <a:off x="7680835" y="6747070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6DCC1D-5073-D744-856B-8D783B188242}"/>
              </a:ext>
            </a:extLst>
          </p:cNvPr>
          <p:cNvSpPr txBox="1"/>
          <p:nvPr/>
        </p:nvSpPr>
        <p:spPr>
          <a:xfrm>
            <a:off x="10644027" y="1461530"/>
            <a:ext cx="31553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Resource Quota Manifest</a:t>
            </a:r>
          </a:p>
        </p:txBody>
      </p:sp>
      <p:sp>
        <p:nvSpPr>
          <p:cNvPr id="240" name="Title 211">
            <a:extLst>
              <a:ext uri="{FF2B5EF4-FFF2-40B4-BE49-F238E27FC236}">
                <a16:creationId xmlns:a16="http://schemas.microsoft.com/office/drawing/2014/main" id="{57123F34-A715-F94F-A495-64B3DCCF3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2329" y="7306"/>
            <a:ext cx="4288071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Resource Quota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CB9323-7EA7-0941-B336-8AD42CA66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0225" y="2006476"/>
            <a:ext cx="4395845" cy="543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9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8" grpId="0" animBg="1"/>
      <p:bldP spid="217" grpId="0" animBg="1"/>
      <p:bldP spid="218" grpId="0" animBg="1"/>
      <p:bldP spid="219" grpId="0" animBg="1"/>
      <p:bldP spid="220" grpId="0" animBg="1"/>
      <p:bldP spid="221" grpId="0"/>
      <p:bldP spid="222" grpId="0" animBg="1"/>
      <p:bldP spid="223" grpId="0" animBg="1"/>
      <p:bldP spid="224" grpId="0" animBg="1"/>
      <p:bldP spid="225" grpId="0" animBg="1"/>
      <p:bldP spid="226" grpId="0" animBg="1"/>
      <p:bldP spid="227" grpId="0"/>
      <p:bldP spid="228" grpId="0" animBg="1"/>
      <p:bldP spid="229" grpId="0" animBg="1"/>
      <p:bldP spid="230" grpId="0" animBg="1"/>
      <p:bldP spid="231" grpId="0" animBg="1"/>
      <p:bldP spid="232" grpId="0" animBg="1"/>
      <p:bldP spid="233" grpId="0"/>
      <p:bldP spid="10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64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849" y="2392617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&amp;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Database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392617"/>
            <a:ext cx="3745901" cy="374590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39121" y="122184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6711974" y="1500260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</p:spTree>
    <p:extLst>
      <p:ext uri="{BB962C8B-B14F-4D97-AF65-F5344CB8AC3E}">
        <p14:creationId xmlns:p14="http://schemas.microsoft.com/office/powerpoint/2010/main" val="144694169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68867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628851" y="1713767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8017843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406306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74926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717692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54553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56228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628851" y="1044374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</a:t>
            </a:r>
            <a:r>
              <a:rPr lang="en-IN" sz="1700" dirty="0" err="1"/>
              <a:t>NodePort</a:t>
            </a:r>
            <a:r>
              <a:rPr lang="en-IN" sz="1700" dirty="0"/>
              <a:t>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628851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8017843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391837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860457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529840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8076246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628851" y="4298116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632784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2305329" y="334538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1237154" y="49732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1237154" y="56102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1237154" y="62478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1237154" y="69272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963615" y="49675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963615" y="56045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963615" y="62421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963615" y="69215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1237154" y="1986521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NodePort</a:t>
            </a:r>
            <a:r>
              <a:rPr lang="en-US" dirty="0"/>
              <a:t>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1237154" y="2623592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1237154" y="3261166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7000B3D8-FDE4-E942-9D85-FCF1AA366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7659" y="3787245"/>
            <a:ext cx="711200" cy="7112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4148371" y="4498445"/>
            <a:ext cx="2285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AWS Elastic Block Store - EBS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92596" y="378107"/>
            <a:ext cx="698600" cy="698600"/>
          </a:xfrm>
          <a:prstGeom prst="rect">
            <a:avLst/>
          </a:prstGeom>
        </p:spPr>
      </p:pic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62455" y="2526427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EKS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EBS CSI Driver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1248340"/>
            <a:ext cx="5210515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00288" y="926120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117579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36283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9136283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E33A0EF8-01F0-CF41-AEE8-3512225B3900}"/>
              </a:ext>
            </a:extLst>
          </p:cNvPr>
          <p:cNvSpPr/>
          <p:nvPr/>
        </p:nvSpPr>
        <p:spPr>
          <a:xfrm>
            <a:off x="11216823" y="4316643"/>
            <a:ext cx="2977454" cy="47588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StatefulSets</a:t>
            </a:r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E9C286B-2D7B-3E40-B6A2-BC09B1005E2A}"/>
              </a:ext>
            </a:extLst>
          </p:cNvPr>
          <p:cNvSpPr/>
          <p:nvPr/>
        </p:nvSpPr>
        <p:spPr>
          <a:xfrm>
            <a:off x="31150" y="4303208"/>
            <a:ext cx="3459183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setup to achieve  HA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B004FD4-AE88-C144-8FFF-3456EBE7FDFA}"/>
              </a:ext>
            </a:extLst>
          </p:cNvPr>
          <p:cNvSpPr/>
          <p:nvPr/>
        </p:nvSpPr>
        <p:spPr>
          <a:xfrm>
            <a:off x="31151" y="4796934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Multi-Az support for EBS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C92D3FA-5081-764D-B8AD-E0708782AB27}"/>
              </a:ext>
            </a:extLst>
          </p:cNvPr>
          <p:cNvSpPr/>
          <p:nvPr/>
        </p:nvSpPr>
        <p:spPr>
          <a:xfrm>
            <a:off x="31151" y="5296259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Master-Master MySQL setup 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1593AC5-BE96-B146-8461-A5A475369A94}"/>
              </a:ext>
            </a:extLst>
          </p:cNvPr>
          <p:cNvSpPr/>
          <p:nvPr/>
        </p:nvSpPr>
        <p:spPr>
          <a:xfrm>
            <a:off x="31151" y="5796923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Master-Slave MySQL setup 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B6413DA-0296-8442-8110-4346FD2FBEDC}"/>
              </a:ext>
            </a:extLst>
          </p:cNvPr>
          <p:cNvSpPr/>
          <p:nvPr/>
        </p:nvSpPr>
        <p:spPr>
          <a:xfrm>
            <a:off x="46819" y="6266256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No Automatic Backup &amp; Recovery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6BD9B01-E744-A249-8906-C838744BBD41}"/>
              </a:ext>
            </a:extLst>
          </p:cNvPr>
          <p:cNvSpPr/>
          <p:nvPr/>
        </p:nvSpPr>
        <p:spPr>
          <a:xfrm>
            <a:off x="46819" y="3809482"/>
            <a:ext cx="3459183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Drawbacks of EBS CSI for MySQL DB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3E0F948-FD39-0644-9C70-09494DA7DA1C}"/>
              </a:ext>
            </a:extLst>
          </p:cNvPr>
          <p:cNvSpPr/>
          <p:nvPr/>
        </p:nvSpPr>
        <p:spPr>
          <a:xfrm>
            <a:off x="62455" y="6748156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No Auto-Upgrade MySQL</a:t>
            </a:r>
          </a:p>
        </p:txBody>
      </p:sp>
    </p:spTree>
    <p:extLst>
      <p:ext uri="{BB962C8B-B14F-4D97-AF65-F5344CB8AC3E}">
        <p14:creationId xmlns:p14="http://schemas.microsoft.com/office/powerpoint/2010/main" val="276373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4" grpId="0" animBg="1"/>
      <p:bldP spid="66" grpId="0" animBg="1"/>
      <p:bldP spid="67" grpId="0" animBg="1"/>
      <p:bldP spid="78" grpId="0" animBg="1"/>
      <p:bldP spid="79" grpId="0" animBg="1"/>
      <p:bldP spid="80" grpId="0" animBg="1"/>
      <p:bldP spid="82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03090"/>
            <a:ext cx="10872440" cy="41969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251433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456344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1635117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2714745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27280" y="1976757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2977816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296101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238439" y="582040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</a:t>
            </a:r>
            <a:r>
              <a:rPr lang="en-IN" sz="1700" dirty="0" err="1"/>
              <a:t>NodePort</a:t>
            </a:r>
            <a:r>
              <a:rPr lang="en-IN" sz="1700" dirty="0"/>
              <a:t> 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3835782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/>
              <a:t>MySQL – </a:t>
            </a:r>
            <a:r>
              <a:rPr lang="en-IN" sz="1700" dirty="0" err="1"/>
              <a:t>ExternalName</a:t>
            </a:r>
            <a:r>
              <a:rPr lang="en-IN" sz="1700" dirty="0"/>
              <a:t> Service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914917" y="312566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10846742" y="3480767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ExternalName</a:t>
            </a:r>
            <a:r>
              <a:rPr lang="en-US" dirty="0"/>
              <a:t> 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46742" y="1524187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NoePort</a:t>
            </a:r>
            <a:r>
              <a:rPr lang="en-US" dirty="0"/>
              <a:t>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46742" y="2161258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46742" y="2798832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02184" y="373263"/>
            <a:ext cx="698600" cy="698600"/>
          </a:xfrm>
          <a:prstGeom prst="rect">
            <a:avLst/>
          </a:prstGeom>
        </p:spPr>
      </p:pic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-341480" y="234611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AWS </a:t>
            </a:r>
          </a:p>
          <a:p>
            <a:r>
              <a:rPr lang="en-US" sz="3800" b="1" dirty="0">
                <a:solidFill>
                  <a:srgbClr val="00B050"/>
                </a:solidFill>
              </a:rPr>
              <a:t>RDS Database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470197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786006"/>
            <a:ext cx="4820103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044280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00288" y="463786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727167" y="102278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3642532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3DF1CAF-125D-7A47-A276-5A7CEE9CF163}"/>
              </a:ext>
            </a:extLst>
          </p:cNvPr>
          <p:cNvSpPr/>
          <p:nvPr/>
        </p:nvSpPr>
        <p:spPr>
          <a:xfrm>
            <a:off x="4345968" y="5210210"/>
            <a:ext cx="8804953" cy="2085265"/>
          </a:xfrm>
          <a:prstGeom prst="rect">
            <a:avLst/>
          </a:prstGeom>
          <a:solidFill>
            <a:schemeClr val="bg1">
              <a:lumMod val="7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CF8F79E-2D37-724B-B05D-DADEC4A9BC57}"/>
              </a:ext>
            </a:extLst>
          </p:cNvPr>
          <p:cNvSpPr txBox="1"/>
          <p:nvPr/>
        </p:nvSpPr>
        <p:spPr>
          <a:xfrm>
            <a:off x="7913693" y="6688718"/>
            <a:ext cx="164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Amazon RDS</a:t>
            </a: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id="{53592121-4D36-9A4E-88AB-4B5A5558EC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48165" y="5672762"/>
            <a:ext cx="974655" cy="97465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D940533-56FA-E849-B36C-7C15B59CF451}"/>
              </a:ext>
            </a:extLst>
          </p:cNvPr>
          <p:cNvCxnSpPr>
            <a:cxnSpLocks/>
            <a:stCxn id="28" idx="2"/>
            <a:endCxn id="79" idx="0"/>
          </p:cNvCxnSpPr>
          <p:nvPr/>
        </p:nvCxnSpPr>
        <p:spPr>
          <a:xfrm>
            <a:off x="8727167" y="4256539"/>
            <a:ext cx="8326" cy="14162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14B4850B-5D8D-5749-9AC5-A97865240AA7}"/>
              </a:ext>
            </a:extLst>
          </p:cNvPr>
          <p:cNvSpPr/>
          <p:nvPr/>
        </p:nvSpPr>
        <p:spPr>
          <a:xfrm>
            <a:off x="469673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Availability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D173D9A-13ED-D54B-BA00-62275565F449}"/>
              </a:ext>
            </a:extLst>
          </p:cNvPr>
          <p:cNvSpPr/>
          <p:nvPr/>
        </p:nvSpPr>
        <p:spPr>
          <a:xfrm>
            <a:off x="469673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Backup &amp; Recovery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5186DA7-296B-C748-9280-A049339F8483}"/>
              </a:ext>
            </a:extLst>
          </p:cNvPr>
          <p:cNvSpPr/>
          <p:nvPr/>
        </p:nvSpPr>
        <p:spPr>
          <a:xfrm>
            <a:off x="469673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Replicas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683A22D-AAD9-7649-A545-46CA5AB3F0C9}"/>
              </a:ext>
            </a:extLst>
          </p:cNvPr>
          <p:cNvSpPr/>
          <p:nvPr/>
        </p:nvSpPr>
        <p:spPr>
          <a:xfrm>
            <a:off x="986321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&amp; Monitoring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60D5DA3-48FC-8B4D-B460-37E020BFC605}"/>
              </a:ext>
            </a:extLst>
          </p:cNvPr>
          <p:cNvSpPr/>
          <p:nvPr/>
        </p:nvSpPr>
        <p:spPr>
          <a:xfrm>
            <a:off x="986321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 Upgrades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077318-BBA3-3341-B1A4-DFC1EB869EAB}"/>
              </a:ext>
            </a:extLst>
          </p:cNvPr>
          <p:cNvSpPr/>
          <p:nvPr/>
        </p:nvSpPr>
        <p:spPr>
          <a:xfrm>
            <a:off x="986321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Multi-AZ Support</a:t>
            </a:r>
          </a:p>
        </p:txBody>
      </p:sp>
    </p:spTree>
    <p:extLst>
      <p:ext uri="{BB962C8B-B14F-4D97-AF65-F5344CB8AC3E}">
        <p14:creationId xmlns:p14="http://schemas.microsoft.com/office/powerpoint/2010/main" val="131946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28" grpId="0" animBg="1"/>
      <p:bldP spid="37" grpId="0"/>
      <p:bldP spid="48" grpId="0" animBg="1"/>
      <p:bldP spid="49" grpId="0" animBg="1"/>
      <p:bldP spid="50" grpId="0" animBg="1"/>
      <p:bldP spid="51" grpId="0" animBg="1"/>
      <p:bldP spid="76" grpId="0"/>
      <p:bldP spid="77" grpId="0"/>
      <p:bldP spid="67" grpId="0" animBg="1"/>
      <p:bldP spid="78" grpId="0"/>
      <p:bldP spid="80" grpId="0" animBg="1"/>
      <p:bldP spid="81" grpId="0" animBg="1"/>
      <p:bldP spid="82" grpId="0" animBg="1"/>
      <p:bldP spid="84" grpId="0" animBg="1"/>
      <p:bldP spid="85" grpId="0" animBg="1"/>
      <p:bldP spid="86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3172459" y="50243"/>
            <a:ext cx="11159989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2460" y="604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323350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D36A5623-B598-B94F-B8B0-2AAABA227D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0538" y="1585958"/>
            <a:ext cx="330200" cy="3302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F4F74FAC-2956-5541-AFEF-5181BBE19D45}"/>
              </a:ext>
            </a:extLst>
          </p:cNvPr>
          <p:cNvSpPr/>
          <p:nvPr/>
        </p:nvSpPr>
        <p:spPr>
          <a:xfrm>
            <a:off x="4460537" y="1585957"/>
            <a:ext cx="3460837" cy="2636721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6"/>
            <a:ext cx="3889269" cy="323350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51939DE2-EA14-7B40-B602-5966A28876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42618" y="1584154"/>
            <a:ext cx="330200" cy="3302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D9CE395D-C67C-3F4C-84A3-D54369C8F7AC}"/>
              </a:ext>
            </a:extLst>
          </p:cNvPr>
          <p:cNvSpPr/>
          <p:nvPr/>
        </p:nvSpPr>
        <p:spPr>
          <a:xfrm>
            <a:off x="10042617" y="1584153"/>
            <a:ext cx="3460837" cy="2636721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39A8A4B-971D-4542-BB99-5616702A019B}"/>
              </a:ext>
            </a:extLst>
          </p:cNvPr>
          <p:cNvSpPr/>
          <p:nvPr/>
        </p:nvSpPr>
        <p:spPr>
          <a:xfrm>
            <a:off x="4600081" y="2459634"/>
            <a:ext cx="8722760" cy="12870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36838D-E7AE-8742-B4C4-D44D4E28C668}"/>
              </a:ext>
            </a:extLst>
          </p:cNvPr>
          <p:cNvSpPr/>
          <p:nvPr/>
        </p:nvSpPr>
        <p:spPr>
          <a:xfrm>
            <a:off x="4862102" y="2640458"/>
            <a:ext cx="8257997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DCF31EF-BE15-4747-8073-A424BAF03604}"/>
              </a:ext>
            </a:extLst>
          </p:cNvPr>
          <p:cNvSpPr/>
          <p:nvPr/>
        </p:nvSpPr>
        <p:spPr>
          <a:xfrm>
            <a:off x="5219272" y="2776390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166DA2B-A40A-F745-8509-EEFC15A5119A}"/>
              </a:ext>
            </a:extLst>
          </p:cNvPr>
          <p:cNvSpPr txBox="1"/>
          <p:nvPr/>
        </p:nvSpPr>
        <p:spPr>
          <a:xfrm>
            <a:off x="8477662" y="3494924"/>
            <a:ext cx="951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0503E2C-E61E-D149-A8D7-E15D8719E6F6}"/>
              </a:ext>
            </a:extLst>
          </p:cNvPr>
          <p:cNvSpPr txBox="1"/>
          <p:nvPr/>
        </p:nvSpPr>
        <p:spPr>
          <a:xfrm>
            <a:off x="8529915" y="2928458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8E75411-DA4E-2546-9262-67515583A2FB}"/>
              </a:ext>
            </a:extLst>
          </p:cNvPr>
          <p:cNvGrpSpPr/>
          <p:nvPr/>
        </p:nvGrpSpPr>
        <p:grpSpPr>
          <a:xfrm>
            <a:off x="5366085" y="2883439"/>
            <a:ext cx="555550" cy="352840"/>
            <a:chOff x="853440" y="4579716"/>
            <a:chExt cx="1006998" cy="827590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00E0A4D-9884-B24F-9A54-C482308383F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6141649-69C6-544B-9673-3A4FA1115AE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9E47880-06B8-8D40-87DC-B495B0DA478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0E040AC-7092-374D-95AB-16FB30BCFF3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DFB6177-C05D-454C-B107-1DC9C4EFE53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E4FEEB4-33AB-5047-951D-23A5ACB1BA9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B385965-02C6-6145-B2DA-ECECC3B15C5B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D3B2D911-0F3C-D04E-9403-974928B1077A}"/>
              </a:ext>
            </a:extLst>
          </p:cNvPr>
          <p:cNvSpPr txBox="1"/>
          <p:nvPr/>
        </p:nvSpPr>
        <p:spPr>
          <a:xfrm>
            <a:off x="5396095" y="3201947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BF8716D-D850-424D-B0E3-BB5614511D2E}"/>
              </a:ext>
            </a:extLst>
          </p:cNvPr>
          <p:cNvSpPr/>
          <p:nvPr/>
        </p:nvSpPr>
        <p:spPr>
          <a:xfrm>
            <a:off x="6633633" y="2775433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ED049CC-FB57-3E4F-A1E9-D08A6127D0F9}"/>
              </a:ext>
            </a:extLst>
          </p:cNvPr>
          <p:cNvGrpSpPr/>
          <p:nvPr/>
        </p:nvGrpSpPr>
        <p:grpSpPr>
          <a:xfrm>
            <a:off x="6780446" y="2882482"/>
            <a:ext cx="555550" cy="352840"/>
            <a:chOff x="853440" y="4579716"/>
            <a:chExt cx="1006998" cy="82759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50E5C08-700D-A743-97B7-EFF3B4A11251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91B22D0-0DF3-D44B-AB32-832CA8F59FA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4D4278E-D864-B54B-8C65-C082EB0E059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C1834E0-2222-B743-9819-F2E53D4F2DA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1CC6938-8C67-E74F-8561-379D0C7194C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FC683B8-C66E-754F-9B67-8E0B3A24ECB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C1406B9-B666-254F-BD40-989634A7AD14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EC77E731-7B4A-504B-93AD-5D4135816275}"/>
              </a:ext>
            </a:extLst>
          </p:cNvPr>
          <p:cNvSpPr txBox="1"/>
          <p:nvPr/>
        </p:nvSpPr>
        <p:spPr>
          <a:xfrm>
            <a:off x="6810456" y="3200990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9D768B5-86F7-D340-87F0-CD03B7FE1999}"/>
              </a:ext>
            </a:extLst>
          </p:cNvPr>
          <p:cNvSpPr/>
          <p:nvPr/>
        </p:nvSpPr>
        <p:spPr>
          <a:xfrm>
            <a:off x="10519560" y="274110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6E5351B2-4FD1-3447-A453-4918DDDB4B94}"/>
              </a:ext>
            </a:extLst>
          </p:cNvPr>
          <p:cNvGrpSpPr/>
          <p:nvPr/>
        </p:nvGrpSpPr>
        <p:grpSpPr>
          <a:xfrm>
            <a:off x="10666373" y="2848150"/>
            <a:ext cx="555550" cy="352840"/>
            <a:chOff x="853440" y="4579716"/>
            <a:chExt cx="1006998" cy="827590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B72A1BF-B34A-E94D-A702-A054AEF65E7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B1BA6DC-B5F3-B743-A646-A3B71E213F3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31CF77E-6BCA-6B42-85D4-53A5496F76F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5B3B556-A856-5B4B-B771-7FEAEFB83CA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E5BB6921-0541-DA4B-9D14-A7A572EAC26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2B6EEE59-B265-4B48-91EB-A613502FBBC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8BF605E-AC60-7C47-BA9E-39DC274C4A7E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5929E4DC-79B2-8641-AA7C-35A790E3FC7D}"/>
              </a:ext>
            </a:extLst>
          </p:cNvPr>
          <p:cNvSpPr txBox="1"/>
          <p:nvPr/>
        </p:nvSpPr>
        <p:spPr>
          <a:xfrm>
            <a:off x="10696383" y="3166658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2792AE7-3144-0445-A60C-EF53A9C2D288}"/>
              </a:ext>
            </a:extLst>
          </p:cNvPr>
          <p:cNvSpPr/>
          <p:nvPr/>
        </p:nvSpPr>
        <p:spPr>
          <a:xfrm>
            <a:off x="11933921" y="2740144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AF736A3-134C-434C-9EF1-71682C6173B5}"/>
              </a:ext>
            </a:extLst>
          </p:cNvPr>
          <p:cNvGrpSpPr/>
          <p:nvPr/>
        </p:nvGrpSpPr>
        <p:grpSpPr>
          <a:xfrm>
            <a:off x="12080734" y="2847193"/>
            <a:ext cx="555550" cy="352840"/>
            <a:chOff x="853440" y="4579716"/>
            <a:chExt cx="1006998" cy="82759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43F4E66-643C-3148-BAEB-EFAA8EC824E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B840273-3B30-1F47-91FA-FF9EE2A902D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BD500F4-0983-DA43-B67F-DBE940A0CC6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2E50342-906E-3547-ABB8-F281DA6D3D9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A3A52B39-91EB-7B41-B979-64F88A6459E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C640A9A-0ABB-FC4C-8F1C-635A2AABF17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AAD452B-31BA-BE46-AF7D-19673718C257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3ABF88C0-E5C6-6B43-AE8C-B1597A9CCB1B}"/>
              </a:ext>
            </a:extLst>
          </p:cNvPr>
          <p:cNvSpPr txBox="1"/>
          <p:nvPr/>
        </p:nvSpPr>
        <p:spPr>
          <a:xfrm>
            <a:off x="12110744" y="316570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4600081" y="2026853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Node Port Service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2C5D02-CBB4-C542-BED0-2453DD2F2B0C}"/>
              </a:ext>
            </a:extLst>
          </p:cNvPr>
          <p:cNvSpPr/>
          <p:nvPr/>
        </p:nvSpPr>
        <p:spPr>
          <a:xfrm>
            <a:off x="4622388" y="3822571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External Name Service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0FB02980-D45F-694C-84B1-B8DC0E5FCE08}"/>
              </a:ext>
            </a:extLst>
          </p:cNvPr>
          <p:cNvSpPr/>
          <p:nvPr/>
        </p:nvSpPr>
        <p:spPr>
          <a:xfrm>
            <a:off x="4233826" y="5500402"/>
            <a:ext cx="3841662" cy="151398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50" name="Graphic 149">
            <a:extLst>
              <a:ext uri="{FF2B5EF4-FFF2-40B4-BE49-F238E27FC236}">
                <a16:creationId xmlns:a16="http://schemas.microsoft.com/office/drawing/2014/main" id="{33137309-2817-814C-826B-02519942D1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33825" y="5501934"/>
            <a:ext cx="274320" cy="274320"/>
          </a:xfrm>
          <a:prstGeom prst="rect">
            <a:avLst/>
          </a:prstGeom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001FCAE9-E1F6-9843-8684-5C4245233D87}"/>
              </a:ext>
            </a:extLst>
          </p:cNvPr>
          <p:cNvSpPr/>
          <p:nvPr/>
        </p:nvSpPr>
        <p:spPr>
          <a:xfrm>
            <a:off x="9783938" y="5431713"/>
            <a:ext cx="3841662" cy="160756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53" name="Graphic 152">
            <a:extLst>
              <a:ext uri="{FF2B5EF4-FFF2-40B4-BE49-F238E27FC236}">
                <a16:creationId xmlns:a16="http://schemas.microsoft.com/office/drawing/2014/main" id="{74A8016C-B024-5149-AC2D-5C10B32AD3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09251" y="5435373"/>
            <a:ext cx="274320" cy="274320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C0B17AEA-A600-3042-BD64-A9052D67E236}"/>
              </a:ext>
            </a:extLst>
          </p:cNvPr>
          <p:cNvSpPr txBox="1"/>
          <p:nvPr/>
        </p:nvSpPr>
        <p:spPr>
          <a:xfrm>
            <a:off x="4830969" y="6696962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</a:t>
            </a:r>
          </a:p>
        </p:txBody>
      </p:sp>
      <p:pic>
        <p:nvPicPr>
          <p:cNvPr id="155" name="Graphic 154">
            <a:extLst>
              <a:ext uri="{FF2B5EF4-FFF2-40B4-BE49-F238E27FC236}">
                <a16:creationId xmlns:a16="http://schemas.microsoft.com/office/drawing/2014/main" id="{70029AD0-F906-2644-8E30-90D4684D0F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26321" y="5901149"/>
            <a:ext cx="711200" cy="711200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E35F98F7-CCA3-D341-AC27-2A0C1AB690D3}"/>
              </a:ext>
            </a:extLst>
          </p:cNvPr>
          <p:cNvSpPr txBox="1"/>
          <p:nvPr/>
        </p:nvSpPr>
        <p:spPr>
          <a:xfrm>
            <a:off x="10591917" y="67251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</a:t>
            </a:r>
          </a:p>
        </p:txBody>
      </p:sp>
      <p:pic>
        <p:nvPicPr>
          <p:cNvPr id="157" name="Graphic 156">
            <a:extLst>
              <a:ext uri="{FF2B5EF4-FFF2-40B4-BE49-F238E27FC236}">
                <a16:creationId xmlns:a16="http://schemas.microsoft.com/office/drawing/2014/main" id="{F753EE07-3DDE-C047-BF25-3862D17811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87269" y="5929338"/>
            <a:ext cx="711200" cy="711200"/>
          </a:xfrm>
          <a:prstGeom prst="rect">
            <a:avLst/>
          </a:prstGeom>
        </p:spPr>
      </p:pic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197370" y="1865201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D679F770-9F67-8F44-BF91-7E9722A0D9DA}"/>
              </a:ext>
            </a:extLst>
          </p:cNvPr>
          <p:cNvCxnSpPr>
            <a:cxnSpLocks/>
            <a:stCxn id="173" idx="3"/>
            <a:endCxn id="147" idx="1"/>
          </p:cNvCxnSpPr>
          <p:nvPr/>
        </p:nvCxnSpPr>
        <p:spPr>
          <a:xfrm>
            <a:off x="2234802" y="2181010"/>
            <a:ext cx="2365279" cy="3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711469" y="2439284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356BEFE-F15B-6A44-A509-F0F405710E7B}"/>
              </a:ext>
            </a:extLst>
          </p:cNvPr>
          <p:cNvCxnSpPr>
            <a:cxnSpLocks/>
            <a:stCxn id="147" idx="2"/>
            <a:endCxn id="69" idx="0"/>
          </p:cNvCxnSpPr>
          <p:nvPr/>
        </p:nvCxnSpPr>
        <p:spPr>
          <a:xfrm>
            <a:off x="8961461" y="2342508"/>
            <a:ext cx="0" cy="1171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0971F4C2-9F8E-4E45-8881-6D3883743408}"/>
              </a:ext>
            </a:extLst>
          </p:cNvPr>
          <p:cNvCxnSpPr>
            <a:cxnSpLocks/>
          </p:cNvCxnSpPr>
          <p:nvPr/>
        </p:nvCxnSpPr>
        <p:spPr>
          <a:xfrm>
            <a:off x="8928929" y="3758627"/>
            <a:ext cx="0" cy="1171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7E270492-1453-E647-B4BA-9D875D6AB5F6}"/>
              </a:ext>
            </a:extLst>
          </p:cNvPr>
          <p:cNvCxnSpPr>
            <a:cxnSpLocks/>
            <a:stCxn id="148" idx="2"/>
            <a:endCxn id="155" idx="0"/>
          </p:cNvCxnSpPr>
          <p:nvPr/>
        </p:nvCxnSpPr>
        <p:spPr>
          <a:xfrm flipH="1">
            <a:off x="5981921" y="4138226"/>
            <a:ext cx="3001847" cy="17629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BD222D59-8D07-EC46-95B7-DC596885F6A4}"/>
              </a:ext>
            </a:extLst>
          </p:cNvPr>
          <p:cNvCxnSpPr>
            <a:cxnSpLocks/>
            <a:stCxn id="148" idx="2"/>
            <a:endCxn id="157" idx="0"/>
          </p:cNvCxnSpPr>
          <p:nvPr/>
        </p:nvCxnSpPr>
        <p:spPr>
          <a:xfrm>
            <a:off x="8983768" y="4138226"/>
            <a:ext cx="2759101" cy="1791112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54748" y="595130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7284" y="363391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367F3810-C5AE-7A42-9A80-B70591533492}"/>
              </a:ext>
            </a:extLst>
          </p:cNvPr>
          <p:cNvCxnSpPr>
            <a:cxnSpLocks/>
            <a:stCxn id="194" idx="1"/>
          </p:cNvCxnSpPr>
          <p:nvPr/>
        </p:nvCxnSpPr>
        <p:spPr>
          <a:xfrm flipH="1">
            <a:off x="6041208" y="940976"/>
            <a:ext cx="2513540" cy="643177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BAC3CEA9-1533-8E41-9980-CA356B0B8815}"/>
              </a:ext>
            </a:extLst>
          </p:cNvPr>
          <p:cNvCxnSpPr>
            <a:cxnSpLocks/>
            <a:stCxn id="194" idx="3"/>
          </p:cNvCxnSpPr>
          <p:nvPr/>
        </p:nvCxnSpPr>
        <p:spPr>
          <a:xfrm>
            <a:off x="9246439" y="940976"/>
            <a:ext cx="2526596" cy="63384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324756" y="570969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AWS EKS </a:t>
            </a:r>
          </a:p>
          <a:p>
            <a:r>
              <a:rPr lang="en-US" sz="3000" b="1" dirty="0"/>
              <a:t>Network Design</a:t>
            </a:r>
          </a:p>
          <a:p>
            <a:r>
              <a:rPr lang="en-US" sz="3000" b="1" dirty="0"/>
              <a:t>With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&amp;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RDS Database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3E5135B9-DBC5-B14B-84B2-8C29FFCAEC13}"/>
              </a:ext>
            </a:extLst>
          </p:cNvPr>
          <p:cNvSpPr txBox="1"/>
          <p:nvPr/>
        </p:nvSpPr>
        <p:spPr>
          <a:xfrm>
            <a:off x="7412" y="1581890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38745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43" grpId="0" animBg="1"/>
      <p:bldP spid="46" grpId="0" animBg="1"/>
      <p:bldP spid="50" grpId="0" animBg="1"/>
      <p:bldP spid="65" grpId="0" animBg="1"/>
      <p:bldP spid="68" grpId="0" animBg="1"/>
      <p:bldP spid="69" grpId="0" animBg="1"/>
      <p:bldP spid="70" grpId="0" animBg="1"/>
      <p:bldP spid="71" grpId="0" animBg="1"/>
      <p:bldP spid="85" grpId="0"/>
      <p:bldP spid="88" grpId="0"/>
      <p:bldP spid="97" grpId="0"/>
      <p:bldP spid="98" grpId="0" animBg="1"/>
      <p:bldP spid="107" grpId="0"/>
      <p:bldP spid="127" grpId="0" animBg="1"/>
      <p:bldP spid="136" grpId="0"/>
      <p:bldP spid="137" grpId="0" animBg="1"/>
      <p:bldP spid="146" grpId="0"/>
      <p:bldP spid="147" grpId="0" animBg="1"/>
      <p:bldP spid="148" grpId="0" animBg="1"/>
      <p:bldP spid="149" grpId="0" animBg="1"/>
      <p:bldP spid="152" grpId="0" animBg="1"/>
      <p:bldP spid="154" grpId="0"/>
      <p:bldP spid="156" grpId="0"/>
      <p:bldP spid="175" grpId="0"/>
      <p:bldP spid="195" grpId="0"/>
      <p:bldP spid="211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349" y="2809841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Elastic Load Balancing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Overview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3935" y="2604169"/>
            <a:ext cx="3745900" cy="37459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935" y="1268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19925" y="97478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67539" y="1430897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710299" y="1543137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948883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12771986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25722730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9BDAF1-DEFA-EB49-816E-1B6929428D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1F9D63-28F4-754F-8D2C-2081386C2903}"/>
              </a:ext>
            </a:extLst>
          </p:cNvPr>
          <p:cNvSpPr/>
          <p:nvPr/>
        </p:nvSpPr>
        <p:spPr>
          <a:xfrm>
            <a:off x="5599415" y="1359821"/>
            <a:ext cx="3431569" cy="52511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Elastic Load Balancing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7E3C99-925A-AF42-BC8D-3FABE5096E97}"/>
              </a:ext>
            </a:extLst>
          </p:cNvPr>
          <p:cNvSpPr/>
          <p:nvPr/>
        </p:nvSpPr>
        <p:spPr>
          <a:xfrm>
            <a:off x="836316" y="3726680"/>
            <a:ext cx="3431569" cy="5251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Classic Load Balancer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708E68-4FDF-AB4D-8068-9C79B98D17E6}"/>
              </a:ext>
            </a:extLst>
          </p:cNvPr>
          <p:cNvSpPr/>
          <p:nvPr/>
        </p:nvSpPr>
        <p:spPr>
          <a:xfrm>
            <a:off x="5599415" y="3726680"/>
            <a:ext cx="3431569" cy="5251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Load Balancer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E08EF4-B87D-CC4F-932A-B38B9BAA5A15}"/>
              </a:ext>
            </a:extLst>
          </p:cNvPr>
          <p:cNvSpPr/>
          <p:nvPr/>
        </p:nvSpPr>
        <p:spPr>
          <a:xfrm>
            <a:off x="10483749" y="3726680"/>
            <a:ext cx="3431569" cy="5251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Load Balancer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02122A-4F63-AE46-BD15-38D917BD8608}"/>
              </a:ext>
            </a:extLst>
          </p:cNvPr>
          <p:cNvSpPr/>
          <p:nvPr/>
        </p:nvSpPr>
        <p:spPr>
          <a:xfrm>
            <a:off x="836316" y="5126805"/>
            <a:ext cx="13079001" cy="52511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aws.amazon.com</a:t>
            </a:r>
            <a:r>
              <a:rPr lang="en-US" dirty="0"/>
              <a:t>/</a:t>
            </a:r>
            <a:r>
              <a:rPr lang="en-US" dirty="0" err="1"/>
              <a:t>elasticloadbalancing</a:t>
            </a:r>
            <a:r>
              <a:rPr lang="en-US" dirty="0"/>
              <a:t>/features/#compare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FA3B470-0DB7-1446-B8A6-E2F83439F617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2552101" y="1884931"/>
            <a:ext cx="4763099" cy="18417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6CF930-AE37-1843-9A35-B1472F5A032B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7315200" y="1884931"/>
            <a:ext cx="0" cy="1841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F6A45B-1652-9240-95B8-CFB578D5328A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7315200" y="1884931"/>
            <a:ext cx="4884334" cy="1841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57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4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439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855" y="2779594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&amp;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&amp; ELB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Classic Load Balancer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3745901" cy="374590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4542" y="350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5395" y="4150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2678146" y="1413131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165769" y="148716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179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9562282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34472422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3172459" y="50243"/>
            <a:ext cx="11159989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2460" y="604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323350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D36A5623-B598-B94F-B8B0-2AAABA227D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0538" y="1585958"/>
            <a:ext cx="330200" cy="3302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F4F74FAC-2956-5541-AFEF-5181BBE19D45}"/>
              </a:ext>
            </a:extLst>
          </p:cNvPr>
          <p:cNvSpPr/>
          <p:nvPr/>
        </p:nvSpPr>
        <p:spPr>
          <a:xfrm>
            <a:off x="4460537" y="1585957"/>
            <a:ext cx="3460837" cy="2636721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6"/>
            <a:ext cx="3889269" cy="323350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51939DE2-EA14-7B40-B602-5966A28876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42618" y="1584154"/>
            <a:ext cx="330200" cy="3302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D9CE395D-C67C-3F4C-84A3-D54369C8F7AC}"/>
              </a:ext>
            </a:extLst>
          </p:cNvPr>
          <p:cNvSpPr/>
          <p:nvPr/>
        </p:nvSpPr>
        <p:spPr>
          <a:xfrm>
            <a:off x="10042617" y="1584153"/>
            <a:ext cx="3460837" cy="2636721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39A8A4B-971D-4542-BB99-5616702A019B}"/>
              </a:ext>
            </a:extLst>
          </p:cNvPr>
          <p:cNvSpPr/>
          <p:nvPr/>
        </p:nvSpPr>
        <p:spPr>
          <a:xfrm>
            <a:off x="4600081" y="2459634"/>
            <a:ext cx="8722760" cy="12870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36838D-E7AE-8742-B4C4-D44D4E28C668}"/>
              </a:ext>
            </a:extLst>
          </p:cNvPr>
          <p:cNvSpPr/>
          <p:nvPr/>
        </p:nvSpPr>
        <p:spPr>
          <a:xfrm>
            <a:off x="4862102" y="2640458"/>
            <a:ext cx="8257997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DCF31EF-BE15-4747-8073-A424BAF03604}"/>
              </a:ext>
            </a:extLst>
          </p:cNvPr>
          <p:cNvSpPr/>
          <p:nvPr/>
        </p:nvSpPr>
        <p:spPr>
          <a:xfrm>
            <a:off x="5219272" y="2776390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166DA2B-A40A-F745-8509-EEFC15A5119A}"/>
              </a:ext>
            </a:extLst>
          </p:cNvPr>
          <p:cNvSpPr txBox="1"/>
          <p:nvPr/>
        </p:nvSpPr>
        <p:spPr>
          <a:xfrm>
            <a:off x="8477662" y="3494924"/>
            <a:ext cx="951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0503E2C-E61E-D149-A8D7-E15D8719E6F6}"/>
              </a:ext>
            </a:extLst>
          </p:cNvPr>
          <p:cNvSpPr txBox="1"/>
          <p:nvPr/>
        </p:nvSpPr>
        <p:spPr>
          <a:xfrm>
            <a:off x="8529915" y="2928458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8E75411-DA4E-2546-9262-67515583A2FB}"/>
              </a:ext>
            </a:extLst>
          </p:cNvPr>
          <p:cNvGrpSpPr/>
          <p:nvPr/>
        </p:nvGrpSpPr>
        <p:grpSpPr>
          <a:xfrm>
            <a:off x="5366085" y="2883439"/>
            <a:ext cx="555550" cy="352840"/>
            <a:chOff x="853440" y="4579716"/>
            <a:chExt cx="1006998" cy="827590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00E0A4D-9884-B24F-9A54-C482308383F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6141649-69C6-544B-9673-3A4FA1115AE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9E47880-06B8-8D40-87DC-B495B0DA478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0E040AC-7092-374D-95AB-16FB30BCFF3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DFB6177-C05D-454C-B107-1DC9C4EFE53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E4FEEB4-33AB-5047-951D-23A5ACB1BA9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B385965-02C6-6145-B2DA-ECECC3B15C5B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D3B2D911-0F3C-D04E-9403-974928B1077A}"/>
              </a:ext>
            </a:extLst>
          </p:cNvPr>
          <p:cNvSpPr txBox="1"/>
          <p:nvPr/>
        </p:nvSpPr>
        <p:spPr>
          <a:xfrm>
            <a:off x="5396095" y="3201947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BF8716D-D850-424D-B0E3-BB5614511D2E}"/>
              </a:ext>
            </a:extLst>
          </p:cNvPr>
          <p:cNvSpPr/>
          <p:nvPr/>
        </p:nvSpPr>
        <p:spPr>
          <a:xfrm>
            <a:off x="6633633" y="2775433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ED049CC-FB57-3E4F-A1E9-D08A6127D0F9}"/>
              </a:ext>
            </a:extLst>
          </p:cNvPr>
          <p:cNvGrpSpPr/>
          <p:nvPr/>
        </p:nvGrpSpPr>
        <p:grpSpPr>
          <a:xfrm>
            <a:off x="6780446" y="2882482"/>
            <a:ext cx="555550" cy="352840"/>
            <a:chOff x="853440" y="4579716"/>
            <a:chExt cx="1006998" cy="82759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50E5C08-700D-A743-97B7-EFF3B4A11251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91B22D0-0DF3-D44B-AB32-832CA8F59FA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4D4278E-D864-B54B-8C65-C082EB0E059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C1834E0-2222-B743-9819-F2E53D4F2DA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1CC6938-8C67-E74F-8561-379D0C7194C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FC683B8-C66E-754F-9B67-8E0B3A24ECB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C1406B9-B666-254F-BD40-989634A7AD14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EC77E731-7B4A-504B-93AD-5D4135816275}"/>
              </a:ext>
            </a:extLst>
          </p:cNvPr>
          <p:cNvSpPr txBox="1"/>
          <p:nvPr/>
        </p:nvSpPr>
        <p:spPr>
          <a:xfrm>
            <a:off x="6810456" y="3200990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9D768B5-86F7-D340-87F0-CD03B7FE1999}"/>
              </a:ext>
            </a:extLst>
          </p:cNvPr>
          <p:cNvSpPr/>
          <p:nvPr/>
        </p:nvSpPr>
        <p:spPr>
          <a:xfrm>
            <a:off x="10519560" y="274110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6E5351B2-4FD1-3447-A453-4918DDDB4B94}"/>
              </a:ext>
            </a:extLst>
          </p:cNvPr>
          <p:cNvGrpSpPr/>
          <p:nvPr/>
        </p:nvGrpSpPr>
        <p:grpSpPr>
          <a:xfrm>
            <a:off x="10666373" y="2848150"/>
            <a:ext cx="555550" cy="352840"/>
            <a:chOff x="853440" y="4579716"/>
            <a:chExt cx="1006998" cy="827590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B72A1BF-B34A-E94D-A702-A054AEF65E7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B1BA6DC-B5F3-B743-A646-A3B71E213F3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31CF77E-6BCA-6B42-85D4-53A5496F76F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5B3B556-A856-5B4B-B771-7FEAEFB83CA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E5BB6921-0541-DA4B-9D14-A7A572EAC26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2B6EEE59-B265-4B48-91EB-A613502FBBC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8BF605E-AC60-7C47-BA9E-39DC274C4A7E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5929E4DC-79B2-8641-AA7C-35A790E3FC7D}"/>
              </a:ext>
            </a:extLst>
          </p:cNvPr>
          <p:cNvSpPr txBox="1"/>
          <p:nvPr/>
        </p:nvSpPr>
        <p:spPr>
          <a:xfrm>
            <a:off x="10696383" y="3166658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2792AE7-3144-0445-A60C-EF53A9C2D288}"/>
              </a:ext>
            </a:extLst>
          </p:cNvPr>
          <p:cNvSpPr/>
          <p:nvPr/>
        </p:nvSpPr>
        <p:spPr>
          <a:xfrm>
            <a:off x="11933921" y="2740144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AF736A3-134C-434C-9EF1-71682C6173B5}"/>
              </a:ext>
            </a:extLst>
          </p:cNvPr>
          <p:cNvGrpSpPr/>
          <p:nvPr/>
        </p:nvGrpSpPr>
        <p:grpSpPr>
          <a:xfrm>
            <a:off x="12080734" y="2847193"/>
            <a:ext cx="555550" cy="352840"/>
            <a:chOff x="853440" y="4579716"/>
            <a:chExt cx="1006998" cy="82759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43F4E66-643C-3148-BAEB-EFAA8EC824E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B840273-3B30-1F47-91FA-FF9EE2A902D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BD500F4-0983-DA43-B67F-DBE940A0CC6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2E50342-906E-3547-ABB8-F281DA6D3D9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A3A52B39-91EB-7B41-B979-64F88A6459E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C640A9A-0ABB-FC4C-8F1C-635A2AABF17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AAD452B-31BA-BE46-AF7D-19673718C257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3ABF88C0-E5C6-6B43-AE8C-B1597A9CCB1B}"/>
              </a:ext>
            </a:extLst>
          </p:cNvPr>
          <p:cNvSpPr txBox="1"/>
          <p:nvPr/>
        </p:nvSpPr>
        <p:spPr>
          <a:xfrm>
            <a:off x="12110744" y="316570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4600081" y="2026853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Node Port Service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2C5D02-CBB4-C542-BED0-2453DD2F2B0C}"/>
              </a:ext>
            </a:extLst>
          </p:cNvPr>
          <p:cNvSpPr/>
          <p:nvPr/>
        </p:nvSpPr>
        <p:spPr>
          <a:xfrm>
            <a:off x="4622388" y="3822571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External Name Service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0FB02980-D45F-694C-84B1-B8DC0E5FCE08}"/>
              </a:ext>
            </a:extLst>
          </p:cNvPr>
          <p:cNvSpPr/>
          <p:nvPr/>
        </p:nvSpPr>
        <p:spPr>
          <a:xfrm>
            <a:off x="4233826" y="5500402"/>
            <a:ext cx="3841662" cy="151398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50" name="Graphic 149">
            <a:extLst>
              <a:ext uri="{FF2B5EF4-FFF2-40B4-BE49-F238E27FC236}">
                <a16:creationId xmlns:a16="http://schemas.microsoft.com/office/drawing/2014/main" id="{33137309-2817-814C-826B-02519942D1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33825" y="5501934"/>
            <a:ext cx="274320" cy="274320"/>
          </a:xfrm>
          <a:prstGeom prst="rect">
            <a:avLst/>
          </a:prstGeom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001FCAE9-E1F6-9843-8684-5C4245233D87}"/>
              </a:ext>
            </a:extLst>
          </p:cNvPr>
          <p:cNvSpPr/>
          <p:nvPr/>
        </p:nvSpPr>
        <p:spPr>
          <a:xfrm>
            <a:off x="9783938" y="5431713"/>
            <a:ext cx="3841662" cy="160756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53" name="Graphic 152">
            <a:extLst>
              <a:ext uri="{FF2B5EF4-FFF2-40B4-BE49-F238E27FC236}">
                <a16:creationId xmlns:a16="http://schemas.microsoft.com/office/drawing/2014/main" id="{74A8016C-B024-5149-AC2D-5C10B32AD3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09251" y="5435373"/>
            <a:ext cx="274320" cy="274320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C0B17AEA-A600-3042-BD64-A9052D67E236}"/>
              </a:ext>
            </a:extLst>
          </p:cNvPr>
          <p:cNvSpPr txBox="1"/>
          <p:nvPr/>
        </p:nvSpPr>
        <p:spPr>
          <a:xfrm>
            <a:off x="4830969" y="6696962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</a:t>
            </a:r>
          </a:p>
        </p:txBody>
      </p:sp>
      <p:pic>
        <p:nvPicPr>
          <p:cNvPr id="155" name="Graphic 154">
            <a:extLst>
              <a:ext uri="{FF2B5EF4-FFF2-40B4-BE49-F238E27FC236}">
                <a16:creationId xmlns:a16="http://schemas.microsoft.com/office/drawing/2014/main" id="{70029AD0-F906-2644-8E30-90D4684D0F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26321" y="5901149"/>
            <a:ext cx="711200" cy="711200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E35F98F7-CCA3-D341-AC27-2A0C1AB690D3}"/>
              </a:ext>
            </a:extLst>
          </p:cNvPr>
          <p:cNvSpPr txBox="1"/>
          <p:nvPr/>
        </p:nvSpPr>
        <p:spPr>
          <a:xfrm>
            <a:off x="10591917" y="67251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</a:t>
            </a:r>
          </a:p>
        </p:txBody>
      </p:sp>
      <p:pic>
        <p:nvPicPr>
          <p:cNvPr id="157" name="Graphic 156">
            <a:extLst>
              <a:ext uri="{FF2B5EF4-FFF2-40B4-BE49-F238E27FC236}">
                <a16:creationId xmlns:a16="http://schemas.microsoft.com/office/drawing/2014/main" id="{F753EE07-3DDE-C047-BF25-3862D17811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87269" y="5929338"/>
            <a:ext cx="711200" cy="711200"/>
          </a:xfrm>
          <a:prstGeom prst="rect">
            <a:avLst/>
          </a:prstGeom>
        </p:spPr>
      </p:pic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197370" y="1865201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D679F770-9F67-8F44-BF91-7E9722A0D9DA}"/>
              </a:ext>
            </a:extLst>
          </p:cNvPr>
          <p:cNvCxnSpPr>
            <a:cxnSpLocks/>
            <a:stCxn id="173" idx="3"/>
            <a:endCxn id="147" idx="1"/>
          </p:cNvCxnSpPr>
          <p:nvPr/>
        </p:nvCxnSpPr>
        <p:spPr>
          <a:xfrm>
            <a:off x="2234802" y="2181010"/>
            <a:ext cx="2365279" cy="3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711469" y="2439284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356BEFE-F15B-6A44-A509-F0F405710E7B}"/>
              </a:ext>
            </a:extLst>
          </p:cNvPr>
          <p:cNvCxnSpPr>
            <a:cxnSpLocks/>
            <a:stCxn id="147" idx="2"/>
            <a:endCxn id="69" idx="0"/>
          </p:cNvCxnSpPr>
          <p:nvPr/>
        </p:nvCxnSpPr>
        <p:spPr>
          <a:xfrm>
            <a:off x="8961461" y="2342508"/>
            <a:ext cx="0" cy="1171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0971F4C2-9F8E-4E45-8881-6D3883743408}"/>
              </a:ext>
            </a:extLst>
          </p:cNvPr>
          <p:cNvCxnSpPr>
            <a:cxnSpLocks/>
          </p:cNvCxnSpPr>
          <p:nvPr/>
        </p:nvCxnSpPr>
        <p:spPr>
          <a:xfrm>
            <a:off x="8928929" y="3758627"/>
            <a:ext cx="0" cy="1171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7E270492-1453-E647-B4BA-9D875D6AB5F6}"/>
              </a:ext>
            </a:extLst>
          </p:cNvPr>
          <p:cNvCxnSpPr>
            <a:cxnSpLocks/>
            <a:stCxn id="148" idx="2"/>
            <a:endCxn id="155" idx="0"/>
          </p:cNvCxnSpPr>
          <p:nvPr/>
        </p:nvCxnSpPr>
        <p:spPr>
          <a:xfrm flipH="1">
            <a:off x="5981921" y="4138226"/>
            <a:ext cx="3001847" cy="17629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BD222D59-8D07-EC46-95B7-DC596885F6A4}"/>
              </a:ext>
            </a:extLst>
          </p:cNvPr>
          <p:cNvCxnSpPr>
            <a:cxnSpLocks/>
            <a:stCxn id="148" idx="2"/>
            <a:endCxn id="157" idx="0"/>
          </p:cNvCxnSpPr>
          <p:nvPr/>
        </p:nvCxnSpPr>
        <p:spPr>
          <a:xfrm>
            <a:off x="8983768" y="4138226"/>
            <a:ext cx="2759101" cy="1791112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54748" y="595130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7284" y="363391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367F3810-C5AE-7A42-9A80-B70591533492}"/>
              </a:ext>
            </a:extLst>
          </p:cNvPr>
          <p:cNvCxnSpPr>
            <a:cxnSpLocks/>
            <a:stCxn id="194" idx="1"/>
          </p:cNvCxnSpPr>
          <p:nvPr/>
        </p:nvCxnSpPr>
        <p:spPr>
          <a:xfrm flipH="1">
            <a:off x="6041208" y="940976"/>
            <a:ext cx="2513540" cy="643177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BAC3CEA9-1533-8E41-9980-CA356B0B8815}"/>
              </a:ext>
            </a:extLst>
          </p:cNvPr>
          <p:cNvCxnSpPr>
            <a:cxnSpLocks/>
            <a:stCxn id="194" idx="3"/>
          </p:cNvCxnSpPr>
          <p:nvPr/>
        </p:nvCxnSpPr>
        <p:spPr>
          <a:xfrm>
            <a:off x="9246439" y="940976"/>
            <a:ext cx="2526596" cy="63384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324756" y="570969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AWS EKS </a:t>
            </a:r>
          </a:p>
          <a:p>
            <a:r>
              <a:rPr lang="en-US" sz="3000" b="1" dirty="0"/>
              <a:t>Network Design</a:t>
            </a:r>
          </a:p>
          <a:p>
            <a:r>
              <a:rPr lang="en-US" sz="3000" b="1" dirty="0"/>
              <a:t>With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&amp;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RDS Database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3E5135B9-DBC5-B14B-84B2-8C29FFCAEC13}"/>
              </a:ext>
            </a:extLst>
          </p:cNvPr>
          <p:cNvSpPr txBox="1"/>
          <p:nvPr/>
        </p:nvSpPr>
        <p:spPr>
          <a:xfrm>
            <a:off x="7412" y="1581890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25859493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3172459" y="50243"/>
            <a:ext cx="11159989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2460" y="604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Classic Load Balancer Service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49531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100941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02190" y="5719958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AWS EKS </a:t>
            </a:r>
          </a:p>
          <a:p>
            <a:r>
              <a:rPr lang="en-US" sz="2800" b="1" dirty="0"/>
              <a:t>Network Design</a:t>
            </a:r>
          </a:p>
          <a:p>
            <a:r>
              <a:rPr lang="en-US" sz="2800" b="1" dirty="0"/>
              <a:t>With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Classic Load Balancer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0C7611F8-600C-F745-BFD3-FE77ED86EE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39870" y="1599998"/>
            <a:ext cx="469900" cy="469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188145" y="1405103"/>
            <a:ext cx="1510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Classic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26321" y="6095240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498792" y="6106942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4630903" y="5394639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External Name Service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0F0DA69-A847-7440-B69E-F97EC6D3E5B5}"/>
              </a:ext>
            </a:extLst>
          </p:cNvPr>
          <p:cNvGrpSpPr/>
          <p:nvPr/>
        </p:nvGrpSpPr>
        <p:grpSpPr>
          <a:xfrm>
            <a:off x="4630903" y="3978951"/>
            <a:ext cx="8722760" cy="1312289"/>
            <a:chOff x="4600081" y="4843235"/>
            <a:chExt cx="8722760" cy="1312289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26E4128-A90E-A347-8CA6-2CA62E0C122C}"/>
                </a:ext>
              </a:extLst>
            </p:cNvPr>
            <p:cNvSpPr/>
            <p:nvPr/>
          </p:nvSpPr>
          <p:spPr>
            <a:xfrm>
              <a:off x="4600081" y="4843235"/>
              <a:ext cx="8722760" cy="12870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8AABBEA-2A6E-5A41-94BF-154883BA4061}"/>
                </a:ext>
              </a:extLst>
            </p:cNvPr>
            <p:cNvSpPr/>
            <p:nvPr/>
          </p:nvSpPr>
          <p:spPr>
            <a:xfrm>
              <a:off x="4862102" y="5024059"/>
              <a:ext cx="8257997" cy="8941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DEF4ECF3-DC90-574C-9E0B-4EF34ED2444D}"/>
                </a:ext>
              </a:extLst>
            </p:cNvPr>
            <p:cNvSpPr/>
            <p:nvPr/>
          </p:nvSpPr>
          <p:spPr>
            <a:xfrm>
              <a:off x="5219272" y="5159991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3263E11E-AEAD-664A-9E03-2D06DCB89346}"/>
                </a:ext>
              </a:extLst>
            </p:cNvPr>
            <p:cNvSpPr txBox="1"/>
            <p:nvPr/>
          </p:nvSpPr>
          <p:spPr>
            <a:xfrm>
              <a:off x="8477662" y="5878525"/>
              <a:ext cx="9518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Deployment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4B5308F-4D7A-B046-BD7E-1D2032695D51}"/>
                </a:ext>
              </a:extLst>
            </p:cNvPr>
            <p:cNvSpPr txBox="1"/>
            <p:nvPr/>
          </p:nvSpPr>
          <p:spPr>
            <a:xfrm>
              <a:off x="8529915" y="5312059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ReplicaSet</a:t>
              </a: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49022FD-CB4A-4D4D-BE62-D4068B4BC8C8}"/>
                </a:ext>
              </a:extLst>
            </p:cNvPr>
            <p:cNvGrpSpPr/>
            <p:nvPr/>
          </p:nvGrpSpPr>
          <p:grpSpPr>
            <a:xfrm>
              <a:off x="5366085" y="5267040"/>
              <a:ext cx="555550" cy="352840"/>
              <a:chOff x="853440" y="4579716"/>
              <a:chExt cx="1006998" cy="827590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23EBC3F4-7D5B-7840-81DF-84514A268118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AEC02F4E-10C0-2240-A25E-65086B1F93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9FE088C8-75E5-7842-B827-A115AE5331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11DD807C-47A3-3740-8FD3-8D4B669A03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5F76F63B-740B-164D-B118-B130F2F632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0BAF8DF3-38B3-6748-9528-5EE039BD04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4825F91F-F747-8542-9E94-AF7E479252AB}"/>
                  </a:ext>
                </a:extLst>
              </p:cNvPr>
              <p:cNvSpPr txBox="1"/>
              <p:nvPr/>
            </p:nvSpPr>
            <p:spPr>
              <a:xfrm>
                <a:off x="1135876" y="4643397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8086C78-AB58-4C4B-B3D5-A0E3763707B5}"/>
                </a:ext>
              </a:extLst>
            </p:cNvPr>
            <p:cNvSpPr txBox="1"/>
            <p:nvPr/>
          </p:nvSpPr>
          <p:spPr>
            <a:xfrm>
              <a:off x="5396095" y="5585548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D0079314-8551-ED42-878F-B5D41A6D32C3}"/>
                </a:ext>
              </a:extLst>
            </p:cNvPr>
            <p:cNvSpPr/>
            <p:nvPr/>
          </p:nvSpPr>
          <p:spPr>
            <a:xfrm>
              <a:off x="6633633" y="5159034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D479B8AC-33AE-0544-818F-151EAEB777F6}"/>
                </a:ext>
              </a:extLst>
            </p:cNvPr>
            <p:cNvGrpSpPr/>
            <p:nvPr/>
          </p:nvGrpSpPr>
          <p:grpSpPr>
            <a:xfrm>
              <a:off x="6780446" y="5266083"/>
              <a:ext cx="555550" cy="352840"/>
              <a:chOff x="853440" y="4579716"/>
              <a:chExt cx="1006998" cy="827590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1BE4B459-73EB-234B-94B2-1B91C58BE10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47DEEA41-7631-A94D-A2E0-EA99810BB7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9F1189C7-9EB3-4541-998A-C6B1DF6AAB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9EAB556C-7F6A-AB47-82B0-3986F36FCB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47982969-5B3B-9441-A6B4-7344A86F2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BF2E782-331D-F141-9C42-595FA56AC2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6760BB0C-E717-D74C-8B9A-33D65C803F1C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7946F70-7299-2B4B-B58E-CCEC41FAD615}"/>
                </a:ext>
              </a:extLst>
            </p:cNvPr>
            <p:cNvSpPr txBox="1"/>
            <p:nvPr/>
          </p:nvSpPr>
          <p:spPr>
            <a:xfrm>
              <a:off x="6810456" y="5584591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EC90B60-53B3-6645-A03E-7B762987BBDC}"/>
                </a:ext>
              </a:extLst>
            </p:cNvPr>
            <p:cNvSpPr/>
            <p:nvPr/>
          </p:nvSpPr>
          <p:spPr>
            <a:xfrm>
              <a:off x="10519560" y="5124702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6963E2D-9B50-B943-B00A-63A5802A7AE7}"/>
                </a:ext>
              </a:extLst>
            </p:cNvPr>
            <p:cNvGrpSpPr/>
            <p:nvPr/>
          </p:nvGrpSpPr>
          <p:grpSpPr>
            <a:xfrm>
              <a:off x="10666373" y="5231751"/>
              <a:ext cx="555550" cy="352840"/>
              <a:chOff x="853440" y="4579716"/>
              <a:chExt cx="1006998" cy="827590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6CDA270D-1200-E04E-92B3-605C6A15F78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4C978713-B4B8-7248-82D1-F3C2ABDD2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E0073B2-9008-3649-9BB4-523BB8060A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82F44FA0-5719-8D40-94AE-59ADBC2C8C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F9F67291-917D-E24E-B9D8-1B8B801B29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E6EFBADD-A67F-244B-96AC-9BF75CD028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A1F9A6C6-3EFA-3344-9E9E-64BC64834F36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AEA68FB-2282-F94E-98B9-740A2D80FAB1}"/>
                </a:ext>
              </a:extLst>
            </p:cNvPr>
            <p:cNvSpPr txBox="1"/>
            <p:nvPr/>
          </p:nvSpPr>
          <p:spPr>
            <a:xfrm>
              <a:off x="10696383" y="5550259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C2BB2C88-4CF4-E14E-989C-E32F43C69E0E}"/>
                </a:ext>
              </a:extLst>
            </p:cNvPr>
            <p:cNvSpPr/>
            <p:nvPr/>
          </p:nvSpPr>
          <p:spPr>
            <a:xfrm>
              <a:off x="11933921" y="5123745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A7611AD4-5A1D-104D-BAC5-AF279BA44A3D}"/>
                </a:ext>
              </a:extLst>
            </p:cNvPr>
            <p:cNvGrpSpPr/>
            <p:nvPr/>
          </p:nvGrpSpPr>
          <p:grpSpPr>
            <a:xfrm>
              <a:off x="12080734" y="5230794"/>
              <a:ext cx="555550" cy="352840"/>
              <a:chOff x="853440" y="4579716"/>
              <a:chExt cx="1006998" cy="827590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4E3980C4-79D8-2948-9FA9-E7354CEA55F1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0F153D09-06A5-FF41-9868-FDFBF58C6E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AC0994F3-4E7D-CA4C-B586-5FC91C9B64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A15AABD0-DDB3-3142-BEF8-340C47D6E8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F6FE7C9D-60A0-F943-881D-62F935747C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8C151D16-BF8F-5042-A29E-C3851E2BBE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E690186-8F42-5C48-B93C-E08AD7838731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3943AE1-4A19-2F40-B99B-70B6DEA308C1}"/>
                </a:ext>
              </a:extLst>
            </p:cNvPr>
            <p:cNvSpPr txBox="1"/>
            <p:nvPr/>
          </p:nvSpPr>
          <p:spPr>
            <a:xfrm>
              <a:off x="12110744" y="5549302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</p:grp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08" idx="1"/>
          </p:cNvCxnSpPr>
          <p:nvPr/>
        </p:nvCxnSpPr>
        <p:spPr>
          <a:xfrm rot="10800000" flipH="1" flipV="1">
            <a:off x="495318" y="769594"/>
            <a:ext cx="8144552" cy="1065353"/>
          </a:xfrm>
          <a:prstGeom prst="bentConnector3">
            <a:avLst>
              <a:gd name="adj1" fmla="val -280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C6D4D2-FF76-3F40-A097-43E2D008FC0B}"/>
              </a:ext>
            </a:extLst>
          </p:cNvPr>
          <p:cNvSpPr txBox="1"/>
          <p:nvPr/>
        </p:nvSpPr>
        <p:spPr>
          <a:xfrm>
            <a:off x="647272" y="1545284"/>
            <a:ext cx="1863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Classic CLB DNS URL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1226CC-0AED-954E-961D-2EB5A90347F4}"/>
              </a:ext>
            </a:extLst>
          </p:cNvPr>
          <p:cNvCxnSpPr>
            <a:cxnSpLocks/>
            <a:stCxn id="147" idx="2"/>
            <a:endCxn id="160" idx="0"/>
          </p:cNvCxnSpPr>
          <p:nvPr/>
        </p:nvCxnSpPr>
        <p:spPr>
          <a:xfrm flipH="1">
            <a:off x="5661061" y="2362264"/>
            <a:ext cx="3200691" cy="1933443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C2D63D14-61F4-F24E-A224-A4196802823B}"/>
              </a:ext>
            </a:extLst>
          </p:cNvPr>
          <p:cNvCxnSpPr>
            <a:cxnSpLocks/>
            <a:stCxn id="147" idx="2"/>
            <a:endCxn id="165" idx="0"/>
          </p:cNvCxnSpPr>
          <p:nvPr/>
        </p:nvCxnSpPr>
        <p:spPr>
          <a:xfrm flipH="1">
            <a:off x="7075422" y="2362264"/>
            <a:ext cx="1786330" cy="193248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4F9EBFFB-4D9F-3340-B59F-CE6E73C1F049}"/>
              </a:ext>
            </a:extLst>
          </p:cNvPr>
          <p:cNvCxnSpPr>
            <a:cxnSpLocks/>
            <a:stCxn id="147" idx="2"/>
            <a:endCxn id="176" idx="0"/>
          </p:cNvCxnSpPr>
          <p:nvPr/>
        </p:nvCxnSpPr>
        <p:spPr>
          <a:xfrm>
            <a:off x="8861752" y="2362264"/>
            <a:ext cx="2099597" cy="189815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6EBEAFE2-FC40-BA41-AF75-A082C4F320E3}"/>
              </a:ext>
            </a:extLst>
          </p:cNvPr>
          <p:cNvCxnSpPr>
            <a:cxnSpLocks/>
            <a:stCxn id="147" idx="2"/>
            <a:endCxn id="179" idx="0"/>
          </p:cNvCxnSpPr>
          <p:nvPr/>
        </p:nvCxnSpPr>
        <p:spPr>
          <a:xfrm>
            <a:off x="8861752" y="2362264"/>
            <a:ext cx="3513958" cy="1897197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8F76380-D038-E043-871C-AE60EFA9469F}"/>
              </a:ext>
            </a:extLst>
          </p:cNvPr>
          <p:cNvCxnSpPr>
            <a:cxnSpLocks/>
            <a:stCxn id="164" idx="2"/>
            <a:endCxn id="126" idx="0"/>
          </p:cNvCxnSpPr>
          <p:nvPr/>
        </p:nvCxnSpPr>
        <p:spPr>
          <a:xfrm>
            <a:off x="5638738" y="4998263"/>
            <a:ext cx="3353545" cy="39637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B090AE28-0F10-8F45-B558-9D8F47F7EA8C}"/>
              </a:ext>
            </a:extLst>
          </p:cNvPr>
          <p:cNvCxnSpPr>
            <a:cxnSpLocks/>
            <a:stCxn id="167" idx="2"/>
            <a:endCxn id="126" idx="0"/>
          </p:cNvCxnSpPr>
          <p:nvPr/>
        </p:nvCxnSpPr>
        <p:spPr>
          <a:xfrm>
            <a:off x="7053099" y="4997306"/>
            <a:ext cx="1939184" cy="397333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2C022CCE-BE90-1B4A-A52F-5347CC9B891E}"/>
              </a:ext>
            </a:extLst>
          </p:cNvPr>
          <p:cNvCxnSpPr>
            <a:cxnSpLocks/>
            <a:stCxn id="178" idx="2"/>
            <a:endCxn id="126" idx="0"/>
          </p:cNvCxnSpPr>
          <p:nvPr/>
        </p:nvCxnSpPr>
        <p:spPr>
          <a:xfrm flipH="1">
            <a:off x="8992283" y="4962974"/>
            <a:ext cx="1946743" cy="4316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AAF6FDA5-8A9A-404B-AA05-3E302E639C39}"/>
              </a:ext>
            </a:extLst>
          </p:cNvPr>
          <p:cNvCxnSpPr>
            <a:cxnSpLocks/>
            <a:stCxn id="181" idx="2"/>
            <a:endCxn id="126" idx="0"/>
          </p:cNvCxnSpPr>
          <p:nvPr/>
        </p:nvCxnSpPr>
        <p:spPr>
          <a:xfrm flipH="1">
            <a:off x="8992283" y="4962017"/>
            <a:ext cx="3361104" cy="43262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710294"/>
            <a:ext cx="2654762" cy="74054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1"/>
          </p:cNvCxnSpPr>
          <p:nvPr/>
        </p:nvCxnSpPr>
        <p:spPr>
          <a:xfrm>
            <a:off x="8992283" y="5710294"/>
            <a:ext cx="2506509" cy="75224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68653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25375" y="5773581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69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43" grpId="0" animBg="1"/>
      <p:bldP spid="46" grpId="0" animBg="1"/>
      <p:bldP spid="65" grpId="0" animBg="1"/>
      <p:bldP spid="147" grpId="0" animBg="1"/>
      <p:bldP spid="175" grpId="0"/>
      <p:bldP spid="195" grpId="0"/>
      <p:bldP spid="3" grpId="0"/>
      <p:bldP spid="112" grpId="0" animBg="1"/>
      <p:bldP spid="114" grpId="0" animBg="1"/>
      <p:bldP spid="116" grpId="0"/>
      <p:bldP spid="118" grpId="0"/>
      <p:bldP spid="121" grpId="0" animBg="1"/>
      <p:bldP spid="125" grpId="0" animBg="1"/>
      <p:bldP spid="126" grpId="0" animBg="1"/>
      <p:bldP spid="21" grpId="0"/>
      <p:bldP spid="72" grpId="0" animBg="1"/>
      <p:bldP spid="73" grpId="0"/>
      <p:bldP spid="229" grpId="0"/>
      <p:bldP spid="231" grpId="0"/>
    </p:bldLst>
  </p:timing>
</p:sld>
</file>

<file path=ppt/theme/theme1.xml><?xml version="1.0" encoding="utf-8"?>
<a:theme xmlns:a="http://schemas.openxmlformats.org/drawingml/2006/main" name="Office Theme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0FBA762A8B4A4AB2389BE0BCE3C83F" ma:contentTypeVersion="10" ma:contentTypeDescription="Create a new document." ma:contentTypeScope="" ma:versionID="0f3e2685ea47f4ebc3624ed417f13537">
  <xsd:schema xmlns:xsd="http://www.w3.org/2001/XMLSchema" xmlns:xs="http://www.w3.org/2001/XMLSchema" xmlns:p="http://schemas.microsoft.com/office/2006/metadata/properties" xmlns:ns2="9a51ea1a-1b1e-41ef-b441-1ee4f2fd8669" xmlns:ns3="1715a332-6e4d-4cad-94c4-6bada4eb9966" targetNamespace="http://schemas.microsoft.com/office/2006/metadata/properties" ma:root="true" ma:fieldsID="c0969c2d596e33b812740b722f5f53ca" ns2:_="" ns3:_="">
    <xsd:import namespace="9a51ea1a-1b1e-41ef-b441-1ee4f2fd8669"/>
    <xsd:import namespace="1715a332-6e4d-4cad-94c4-6bada4eb996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51ea1a-1b1e-41ef-b441-1ee4f2fd866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5a332-6e4d-4cad-94c4-6bada4eb99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2F2D375-1062-4EE6-861C-05377A63E41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9179B27-CBA1-4175-8B64-42FE0F853D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51ea1a-1b1e-41ef-b441-1ee4f2fd8669"/>
    <ds:schemaRef ds:uri="1715a332-6e4d-4cad-94c4-6bada4eb99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EC2339-1C1C-416D-9A21-94E8CFA5CBF4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9a51ea1a-1b1e-41ef-b441-1ee4f2fd8669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715a332-6e4d-4cad-94c4-6bada4eb9966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194986</TotalTime>
  <Words>14586</Words>
  <Application>Microsoft Macintosh PowerPoint</Application>
  <PresentationFormat>Custom</PresentationFormat>
  <Paragraphs>4233</Paragraphs>
  <Slides>250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250</vt:i4>
      </vt:variant>
    </vt:vector>
  </HeadingPairs>
  <TitlesOfParts>
    <vt:vector size="258" baseType="lpstr">
      <vt:lpstr>Aharoni</vt:lpstr>
      <vt:lpstr>Algerian</vt:lpstr>
      <vt:lpstr>Amazon Ember</vt:lpstr>
      <vt:lpstr>Arial</vt:lpstr>
      <vt:lpstr>Calibri</vt:lpstr>
      <vt:lpstr>Calibri Light</vt:lpstr>
      <vt:lpstr>Monaco</vt:lpstr>
      <vt:lpstr>Office Theme</vt:lpstr>
      <vt:lpstr>AWS EKS Kubernetes - Masterclass | DevOps, Microservices</vt:lpstr>
      <vt:lpstr>PowerPoint Presentation</vt:lpstr>
      <vt:lpstr>PowerPoint Presentation</vt:lpstr>
      <vt:lpstr>PowerPoint Presentation</vt:lpstr>
      <vt:lpstr>PowerPoint Presentation</vt:lpstr>
      <vt:lpstr>Docker - Fundamentals</vt:lpstr>
      <vt:lpstr>Kubernetes - Imperative &amp; Declarative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EKS Deployment Options - Mixed</vt:lpstr>
      <vt:lpstr>EKS Deployment Options – Mixed Mode - 3 Apps</vt:lpstr>
      <vt:lpstr>EKS &amp; ECR</vt:lpstr>
      <vt:lpstr>PowerPoint Presentation</vt:lpstr>
      <vt:lpstr>PowerPoint Presentation</vt:lpstr>
      <vt:lpstr>PowerPoint Presentation</vt:lpstr>
      <vt:lpstr>Microservices</vt:lpstr>
      <vt:lpstr>Microservices Deployment on AWS EKS</vt:lpstr>
      <vt:lpstr>Kubernetes – DaemonSets</vt:lpstr>
      <vt:lpstr>Microservices Distributed Tracing with AWS X-Ray</vt:lpstr>
      <vt:lpstr>AWS X-Ray – Service Map</vt:lpstr>
      <vt:lpstr>AWS X-Ray - Traces</vt:lpstr>
      <vt:lpstr>Microservices – Canary Deployments</vt:lpstr>
      <vt:lpstr>How HPA works?</vt:lpstr>
      <vt:lpstr>Container Insights</vt:lpstr>
      <vt:lpstr>CloudWatch Container Insights Map</vt:lpstr>
      <vt:lpstr>PowerPoint Presentation</vt:lpstr>
      <vt:lpstr>AWS EKS Cluster - CLIs</vt:lpstr>
      <vt:lpstr>PowerPoint Presentation</vt:lpstr>
      <vt:lpstr>AWS EKS – Core Objects </vt:lpstr>
      <vt:lpstr>How does EKS work?</vt:lpstr>
      <vt:lpstr>EKS Cluster – Core Objects Detailed</vt:lpstr>
      <vt:lpstr>EKS Cluster – Core Objects Detailed</vt:lpstr>
      <vt:lpstr>PowerPoint Presentation</vt:lpstr>
      <vt:lpstr>PowerPoint Presentation</vt:lpstr>
      <vt:lpstr>Kubernetes - Architecture</vt:lpstr>
      <vt:lpstr>Kubernetes Architecture - Master</vt:lpstr>
      <vt:lpstr>Kubernetes Architecture - Master</vt:lpstr>
      <vt:lpstr>Kubernetes Architecture - Master</vt:lpstr>
      <vt:lpstr>Kubernetes Architecture – Worker Nodes</vt:lpstr>
      <vt:lpstr>Kubernetes - Architecture</vt:lpstr>
      <vt:lpstr>PowerPoint Presentation</vt:lpstr>
      <vt:lpstr>EKS Kubernetes - Architecture</vt:lpstr>
      <vt:lpstr>PowerPoint Presentation</vt:lpstr>
      <vt:lpstr>Kubernetes - Fundamentals</vt:lpstr>
      <vt:lpstr>Kubernetes - Imperative &amp; Declarative</vt:lpstr>
      <vt:lpstr>PowerPoint Presentation</vt:lpstr>
      <vt:lpstr>Kubernetes - POD</vt:lpstr>
      <vt:lpstr>Kubernetes - POD</vt:lpstr>
      <vt:lpstr>Kubernetes – PODs</vt:lpstr>
      <vt:lpstr>Kubernetes – Multi-Container Pods</vt:lpstr>
      <vt:lpstr>PowerPoint Presentation</vt:lpstr>
      <vt:lpstr>PowerPoint Presentation</vt:lpstr>
      <vt:lpstr>Kubernetes – Service - NodePort</vt:lpstr>
      <vt:lpstr>PowerPoint Presentation</vt:lpstr>
      <vt:lpstr>PowerPoint Presentation</vt:lpstr>
      <vt:lpstr>Kubernetes - ReplicaSets</vt:lpstr>
      <vt:lpstr>Kubernetes – ReplicaSet</vt:lpstr>
      <vt:lpstr>Kubernetes – ReplicaSet</vt:lpstr>
      <vt:lpstr>Kubernetes – ReplicaSet</vt:lpstr>
      <vt:lpstr>PowerPoint Presentation</vt:lpstr>
      <vt:lpstr>PowerPoint Presentation</vt:lpstr>
      <vt:lpstr>Kubernetes – Deployments</vt:lpstr>
      <vt:lpstr>Kubernetes - Deployment</vt:lpstr>
      <vt:lpstr>PowerPoint Presentation</vt:lpstr>
      <vt:lpstr>PowerPoint Presentation</vt:lpstr>
      <vt:lpstr>Kubernetes - Services</vt:lpstr>
      <vt:lpstr> Services</vt:lpstr>
      <vt:lpstr>PowerPoint Presentation</vt:lpstr>
      <vt:lpstr> Services Demo</vt:lpstr>
      <vt:lpstr>PowerPoint Presentation</vt:lpstr>
      <vt:lpstr>YAML Basics</vt:lpstr>
      <vt:lpstr>YAML Basics</vt:lpstr>
      <vt:lpstr>PowerPoint Presentation</vt:lpstr>
      <vt:lpstr>PowerPoint Presentation</vt:lpstr>
      <vt:lpstr>PowerPoint Presentation</vt:lpstr>
      <vt:lpstr>AWS Elastic Block Store - Introduction</vt:lpstr>
      <vt:lpstr>EKS Storage EBS CSI Driver</vt:lpstr>
      <vt:lpstr>PowerPoint Presentation</vt:lpstr>
      <vt:lpstr>PowerPoint Presentation</vt:lpstr>
      <vt:lpstr>PowerPoint Presentation</vt:lpstr>
      <vt:lpstr>Probes</vt:lpstr>
      <vt:lpstr>PowerPoint Presentation</vt:lpstr>
      <vt:lpstr>Namespaces - Introduction</vt:lpstr>
      <vt:lpstr>Namespaces</vt:lpstr>
      <vt:lpstr>Limit Range</vt:lpstr>
      <vt:lpstr>Resource Quota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AWS Load Balancer Controller Updates - Start</vt:lpstr>
      <vt:lpstr>PowerPoint Presentation</vt:lpstr>
      <vt:lpstr>PowerPoint Presentation</vt:lpstr>
      <vt:lpstr>PowerPoint Presentation</vt:lpstr>
      <vt:lpstr>How Ingress Works?</vt:lpstr>
      <vt:lpstr>PowerPoint Presentation</vt:lpstr>
      <vt:lpstr>PowerPoint Presentation</vt:lpstr>
      <vt:lpstr>AWS Load Balancer Controller</vt:lpstr>
      <vt:lpstr>PowerPoint Presentation</vt:lpstr>
      <vt:lpstr>Kubernetes Ingress Class</vt:lpstr>
      <vt:lpstr>Kubernetes Ingress Class</vt:lpstr>
      <vt:lpstr>PowerPoint Presentation</vt:lpstr>
      <vt:lpstr>PowerPoint Presentation</vt:lpstr>
      <vt:lpstr>Ingress Manifest – Key Items</vt:lpstr>
      <vt:lpstr>Two Ingress Basic Demos</vt:lpstr>
      <vt:lpstr>PowerPoint Presentation</vt:lpstr>
      <vt:lpstr>PowerPoint Presentation</vt:lpstr>
      <vt:lpstr>How AWS Load Balancer controller works? </vt:lpstr>
      <vt:lpstr>PowerPoint Presentation</vt:lpstr>
      <vt:lpstr>PowerPoint Presentation</vt:lpstr>
      <vt:lpstr>AWS EKS ALB Ingress – Context Path Based Routing</vt:lpstr>
      <vt:lpstr>PowerPoint Presentation</vt:lpstr>
      <vt:lpstr>ALB Ingress SSL</vt:lpstr>
      <vt:lpstr>PowerPoint Presentation</vt:lpstr>
      <vt:lpstr>Register a Domain using AWS Route53</vt:lpstr>
      <vt:lpstr>PowerPoint Presentation</vt:lpstr>
      <vt:lpstr>PowerPoint Presentation</vt:lpstr>
      <vt:lpstr>PowerPoint Presentation</vt:lpstr>
      <vt:lpstr>Kubernetes External DNS</vt:lpstr>
      <vt:lpstr>AWS EKS + External DNS </vt:lpstr>
      <vt:lpstr>PowerPoint Presentation</vt:lpstr>
      <vt:lpstr>PowerPoint Presentation</vt:lpstr>
      <vt:lpstr>PowerPoint Presentation</vt:lpstr>
      <vt:lpstr>Kubernetes Service with External DNS</vt:lpstr>
      <vt:lpstr>PowerPoint Presentation</vt:lpstr>
      <vt:lpstr>PowerPoint Presentation</vt:lpstr>
      <vt:lpstr>PowerPoint Presentation</vt:lpstr>
      <vt:lpstr>Name based Virtual Host Routing</vt:lpstr>
      <vt:lpstr>Named based Virtual Host Routing</vt:lpstr>
      <vt:lpstr>PowerPoint Presentation</vt:lpstr>
      <vt:lpstr>Ingress SSL Certificate Discovery using Host</vt:lpstr>
      <vt:lpstr>Ingress SSL Certificate Discovery using tls</vt:lpstr>
      <vt:lpstr>Comment certificate-arn Annotation</vt:lpstr>
      <vt:lpstr>PowerPoint Presentation</vt:lpstr>
      <vt:lpstr>Without Ingress Groups</vt:lpstr>
      <vt:lpstr>With Ingress Groups</vt:lpstr>
      <vt:lpstr>Ingress Groups</vt:lpstr>
      <vt:lpstr>Ingress Groups</vt:lpstr>
      <vt:lpstr>PowerPoint Presentation</vt:lpstr>
      <vt:lpstr>ALB Ingress Target Types</vt:lpstr>
      <vt:lpstr>PowerPoint Presentation</vt:lpstr>
      <vt:lpstr>PowerPoint Presentation</vt:lpstr>
      <vt:lpstr>Ingress ALB Internal Load Balancer</vt:lpstr>
      <vt:lpstr>Curl Pod</vt:lpstr>
      <vt:lpstr>Command to Test  Ingress AWS Internal ALB using curl pod</vt:lpstr>
      <vt:lpstr>AWS Load Balancer Controller Updates - End</vt:lpstr>
      <vt:lpstr>PowerPoint Presentation</vt:lpstr>
      <vt:lpstr>What is Fargate?</vt:lpstr>
      <vt:lpstr>AWS EKS on Fargate</vt:lpstr>
      <vt:lpstr>EKS Deployment Options</vt:lpstr>
      <vt:lpstr>EKS Deployment Options – EC2 Node Groups  </vt:lpstr>
      <vt:lpstr>EKS Deployment Options – Only Fargate</vt:lpstr>
      <vt:lpstr>EKS Deployment Options - Mixed</vt:lpstr>
      <vt:lpstr>EKS Fargate vs Managed vs Unmanaged Nodes</vt:lpstr>
      <vt:lpstr>EKS Fargate Considerations</vt:lpstr>
      <vt:lpstr>PowerPoint Presentation</vt:lpstr>
      <vt:lpstr>EKS Deployment Options - Mixed</vt:lpstr>
      <vt:lpstr>EKS Deployment Options - Mixed</vt:lpstr>
      <vt:lpstr>PowerPoint Presentation</vt:lpstr>
      <vt:lpstr>PowerPoint Presentation</vt:lpstr>
      <vt:lpstr>EKS Deployment Options – Mixed Mode - 3 Apps</vt:lpstr>
      <vt:lpstr>EKS Deployment – Mixed – Ingress with Cross Namespaces</vt:lpstr>
      <vt:lpstr>PowerPoint Presentation</vt:lpstr>
      <vt:lpstr>Elastic Container Registry - ECR</vt:lpstr>
      <vt:lpstr>Elastic Container Registry - ECR</vt:lpstr>
      <vt:lpstr>How ECR Works?</vt:lpstr>
      <vt:lpstr>EKS &amp; ECR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AWS CodeCommit</vt:lpstr>
      <vt:lpstr>AWS CodeCommit - Introduction</vt:lpstr>
      <vt:lpstr>CodeCommit – Integration with AWS Services</vt:lpstr>
      <vt:lpstr>CodeCommit - Steps</vt:lpstr>
      <vt:lpstr>AWS CodeBuild</vt:lpstr>
      <vt:lpstr>CodeBuild - Introduction</vt:lpstr>
      <vt:lpstr>PowerPoint Presentation</vt:lpstr>
      <vt:lpstr>PowerPoint Presentation</vt:lpstr>
      <vt:lpstr>CodeBuild - Steps</vt:lpstr>
      <vt:lpstr>AWS CodePipeline</vt:lpstr>
      <vt:lpstr>CodePipeline - Introduction</vt:lpstr>
      <vt:lpstr>PowerPoint Presentation</vt:lpstr>
      <vt:lpstr>Continuous Delivery</vt:lpstr>
      <vt:lpstr>PowerPoint Presentation</vt:lpstr>
      <vt:lpstr>PowerPoint Presentation</vt:lpstr>
      <vt:lpstr>What are Microservices?</vt:lpstr>
      <vt:lpstr>Microservices - Benefits</vt:lpstr>
      <vt:lpstr>PowerPoint Presentation</vt:lpstr>
      <vt:lpstr>Microservices</vt:lpstr>
      <vt:lpstr>Microservices Deployment on AWS EKS</vt:lpstr>
      <vt:lpstr>PowerPoint Presentation</vt:lpstr>
      <vt:lpstr>AWS X-Ray Introduction</vt:lpstr>
      <vt:lpstr>AWS X-Ray - Benefits</vt:lpstr>
      <vt:lpstr>AWS X-Ray – How it works?</vt:lpstr>
      <vt:lpstr>Kubernetes DaemonSets - Introduction</vt:lpstr>
      <vt:lpstr>Kubernetes – DaemonSets</vt:lpstr>
      <vt:lpstr>Microservices Distributed Tracing with AWS X-Ray</vt:lpstr>
      <vt:lpstr>AWS X-Ray – Service Map</vt:lpstr>
      <vt:lpstr>AWS X-Ray - Traces</vt:lpstr>
      <vt:lpstr>AWS X-Ray - Traces</vt:lpstr>
      <vt:lpstr>PowerPoint Presentation</vt:lpstr>
      <vt:lpstr>What are Canary Deployments?</vt:lpstr>
      <vt:lpstr>Microservices – Canary Deployments</vt:lpstr>
      <vt:lpstr>Canary Deployments out of box on Kubernetes</vt:lpstr>
      <vt:lpstr>Canary Deployments on Kubernetes with AWS App Mesh</vt:lpstr>
      <vt:lpstr>PowerPoint Presentation</vt:lpstr>
      <vt:lpstr>Horizontal Pod Autoscaler – HPA - Intoduction</vt:lpstr>
      <vt:lpstr>How HPA works?</vt:lpstr>
      <vt:lpstr>How is HPA configured?</vt:lpstr>
      <vt:lpstr>PowerPoint Presentation</vt:lpstr>
      <vt:lpstr>Vertical Pod Autoscaler – VPA - Introduction</vt:lpstr>
      <vt:lpstr>PowerPoint Presentation</vt:lpstr>
      <vt:lpstr>PowerPoint Presentation</vt:lpstr>
      <vt:lpstr>Cluster Autoscaler - Introduction</vt:lpstr>
      <vt:lpstr>PowerPoint Presentation</vt:lpstr>
      <vt:lpstr>Container Insights</vt:lpstr>
      <vt:lpstr>Container Insights</vt:lpstr>
      <vt:lpstr>CloudWatch Container Insights Map</vt:lpstr>
      <vt:lpstr>Automatic Performance Dashboard</vt:lpstr>
      <vt:lpstr>THANK YOU</vt:lpstr>
      <vt:lpstr>ALB Ingress Controller v1.x DEPRECATED  Slides Continues</vt:lpstr>
      <vt:lpstr>PowerPoint Presentation</vt:lpstr>
      <vt:lpstr>How Ingress Works?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Elastic Beanstalk</dc:title>
  <dc:creator>Stack Simplify</dc:creator>
  <cp:lastModifiedBy>Stack Simplify</cp:lastModifiedBy>
  <cp:revision>854</cp:revision>
  <dcterms:created xsi:type="dcterms:W3CDTF">2019-11-12T03:20:49Z</dcterms:created>
  <dcterms:modified xsi:type="dcterms:W3CDTF">2022-03-01T09:27:31Z</dcterms:modified>
</cp:coreProperties>
</file>